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0" r:id="rId2"/>
  </p:sldMasterIdLst>
  <p:notesMasterIdLst>
    <p:notesMasterId r:id="rId9"/>
  </p:notesMasterIdLst>
  <p:sldIdLst>
    <p:sldId id="295" r:id="rId3"/>
    <p:sldId id="292" r:id="rId4"/>
    <p:sldId id="288" r:id="rId5"/>
    <p:sldId id="289" r:id="rId6"/>
    <p:sldId id="296" r:id="rId7"/>
    <p:sldId id="283" r:id="rId8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5507D"/>
    <a:srgbClr val="1272A4"/>
    <a:srgbClr val="E9F8FF"/>
    <a:srgbClr val="7CC0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038" autoAdjust="0"/>
  </p:normalViewPr>
  <p:slideViewPr>
    <p:cSldViewPr snapToGrid="0">
      <p:cViewPr varScale="1">
        <p:scale>
          <a:sx n="72" d="100"/>
          <a:sy n="72" d="100"/>
        </p:scale>
        <p:origin x="3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27FE2-56CF-4B6A-9CC3-B12B7116F80C}" type="datetimeFigureOut">
              <a:rPr lang="ko-KR" altLang="en-US" smtClean="0"/>
              <a:t>2024-09-04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5ABFD-D839-4E52-8BB0-541B993DB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728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VPPT-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358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022" y="3224213"/>
            <a:ext cx="5689956" cy="73866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42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Head Title Goes Here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4023" y="4011812"/>
            <a:ext cx="2982355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4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 hasCustomPrompt="1"/>
          </p:nvPr>
        </p:nvSpPr>
        <p:spPr>
          <a:xfrm>
            <a:off x="584023" y="5458693"/>
            <a:ext cx="1529842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20YY.MM.DD</a:t>
            </a:r>
            <a:endParaRPr lang="ko-KR" altLang="en-US" dirty="0"/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5" hasCustomPrompt="1"/>
          </p:nvPr>
        </p:nvSpPr>
        <p:spPr>
          <a:xfrm>
            <a:off x="584023" y="5842496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Name / Dept.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508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2" y="87012"/>
            <a:ext cx="6480176" cy="4331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215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4202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osco_ppt-format(verticla)_index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776288"/>
            <a:ext cx="1115690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>
                <a:solidFill>
                  <a:srgbClr val="09507D"/>
                </a:solidFill>
              </a:defRPr>
            </a:lvl1pPr>
            <a:lvl2pPr marL="457197" indent="0">
              <a:buNone/>
              <a:defRPr/>
            </a:lvl2pPr>
            <a:lvl3pPr marL="914395" indent="0">
              <a:buNone/>
              <a:defRPr/>
            </a:lvl3pPr>
            <a:lvl4pPr marL="1371592" indent="0">
              <a:buNone/>
              <a:defRPr/>
            </a:lvl4pPr>
            <a:lvl5pPr marL="1828789" indent="0">
              <a:buNone/>
              <a:defRPr/>
            </a:lvl5pPr>
          </a:lstStyle>
          <a:p>
            <a:pPr lvl="0"/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7" y="2577883"/>
            <a:ext cx="4379597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6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8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3" y="87012"/>
            <a:ext cx="3127908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4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1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2" y="87012"/>
            <a:ext cx="6480176" cy="4692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4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88885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3CCC169C-C523-1B45-9A93-5CD532AD75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"/>
            <a:ext cx="6858000" cy="990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5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15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662"/>
            </a:lvl1pPr>
            <a:lvl2pPr marL="316520" indent="0" algn="ctr">
              <a:buNone/>
              <a:defRPr sz="1385"/>
            </a:lvl2pPr>
            <a:lvl3pPr marL="633039" indent="0" algn="ctr">
              <a:buNone/>
              <a:defRPr sz="1246"/>
            </a:lvl3pPr>
            <a:lvl4pPr marL="949559" indent="0" algn="ctr">
              <a:buNone/>
              <a:defRPr sz="1108"/>
            </a:lvl4pPr>
            <a:lvl5pPr marL="1266078" indent="0" algn="ctr">
              <a:buNone/>
              <a:defRPr sz="1108"/>
            </a:lvl5pPr>
            <a:lvl6pPr marL="1582598" indent="0" algn="ctr">
              <a:buNone/>
              <a:defRPr sz="1108"/>
            </a:lvl6pPr>
            <a:lvl7pPr marL="1899117" indent="0" algn="ctr">
              <a:buNone/>
              <a:defRPr sz="1108"/>
            </a:lvl7pPr>
            <a:lvl8pPr marL="2215637" indent="0" algn="ctr">
              <a:buNone/>
              <a:defRPr sz="1108"/>
            </a:lvl8pPr>
            <a:lvl9pPr marL="2532156" indent="0" algn="ctr">
              <a:buNone/>
              <a:defRPr sz="1108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F0B2-DC44-4D7F-B9BC-23EB46679998}" type="datetimeFigureOut">
              <a:rPr lang="ko-KR" altLang="en-US" smtClean="0"/>
              <a:t>2024-09-04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F6E0-E4C1-4D32-8605-C37E4FBD9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48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VPPT-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358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022" y="3224213"/>
            <a:ext cx="5268558" cy="68897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877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Head Title Goes Here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4023" y="4011812"/>
            <a:ext cx="2764668" cy="433196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215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 hasCustomPrompt="1"/>
          </p:nvPr>
        </p:nvSpPr>
        <p:spPr>
          <a:xfrm>
            <a:off x="584023" y="5458693"/>
            <a:ext cx="1425903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20YY.MM.DD</a:t>
            </a:r>
            <a:endParaRPr lang="ko-KR" altLang="en-US" dirty="0"/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5" hasCustomPrompt="1"/>
          </p:nvPr>
        </p:nvSpPr>
        <p:spPr>
          <a:xfrm>
            <a:off x="584023" y="5842496"/>
            <a:ext cx="1510350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Name / Dept.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988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osco_ppt-format(verticla)_index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776288"/>
            <a:ext cx="1046890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>
                <a:solidFill>
                  <a:srgbClr val="09507D"/>
                </a:solidFill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7" y="2577883"/>
            <a:ext cx="4053097" cy="60369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323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1224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3" y="87012"/>
            <a:ext cx="2889124" cy="433196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215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921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183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5" r:id="rId6"/>
  </p:sldLayoutIdLst>
  <p:txStyles>
    <p:titleStyle>
      <a:lvl1pPr algn="ctr" defTabSz="914395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5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9" algn="l" defTabSz="914395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31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xStyles>
    <p:titleStyle>
      <a:lvl1pPr algn="ctr" defTabSz="844083" rtl="0" eaLnBrk="1" latinLnBrk="1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1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1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1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635A1535-1E44-C38D-F339-B3E3284F79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05778"/>
              </p:ext>
            </p:extLst>
          </p:nvPr>
        </p:nvGraphicFramePr>
        <p:xfrm>
          <a:off x="351769" y="1082523"/>
          <a:ext cx="6154461" cy="7907624"/>
        </p:xfrm>
        <a:graphic>
          <a:graphicData uri="http://schemas.openxmlformats.org/drawingml/2006/table">
            <a:tbl>
              <a:tblPr/>
              <a:tblGrid>
                <a:gridCol w="602788">
                  <a:extLst>
                    <a:ext uri="{9D8B030D-6E8A-4147-A177-3AD203B41FA5}">
                      <a16:colId xmlns:a16="http://schemas.microsoft.com/office/drawing/2014/main" val="2660410478"/>
                    </a:ext>
                  </a:extLst>
                </a:gridCol>
                <a:gridCol w="627723">
                  <a:extLst>
                    <a:ext uri="{9D8B030D-6E8A-4147-A177-3AD203B41FA5}">
                      <a16:colId xmlns:a16="http://schemas.microsoft.com/office/drawing/2014/main" val="3379609093"/>
                    </a:ext>
                  </a:extLst>
                </a:gridCol>
                <a:gridCol w="159328">
                  <a:extLst>
                    <a:ext uri="{9D8B030D-6E8A-4147-A177-3AD203B41FA5}">
                      <a16:colId xmlns:a16="http://schemas.microsoft.com/office/drawing/2014/main" val="3390741477"/>
                    </a:ext>
                  </a:extLst>
                </a:gridCol>
                <a:gridCol w="3716856">
                  <a:extLst>
                    <a:ext uri="{9D8B030D-6E8A-4147-A177-3AD203B41FA5}">
                      <a16:colId xmlns:a16="http://schemas.microsoft.com/office/drawing/2014/main" val="3144680609"/>
                    </a:ext>
                  </a:extLst>
                </a:gridCol>
                <a:gridCol w="1047766">
                  <a:extLst>
                    <a:ext uri="{9D8B030D-6E8A-4147-A177-3AD203B41FA5}">
                      <a16:colId xmlns:a16="http://schemas.microsoft.com/office/drawing/2014/main" val="4021721089"/>
                    </a:ext>
                  </a:extLst>
                </a:gridCol>
              </a:tblGrid>
              <a:tr h="0"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 latinLnBrk="0"/>
                      <a:r>
                        <a:rPr lang="ko-KR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 latinLnBrk="0"/>
                      <a:r>
                        <a:rPr lang="ko-KR" altLang="en-US" sz="1100" b="1" u="none" strike="noStrike">
                          <a:effectLst/>
                        </a:rPr>
                        <a:t>연구명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 latinLnBrk="0"/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sz="1100" b="1" dirty="0"/>
                        <a:t>비고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775490"/>
                  </a:ext>
                </a:extLst>
              </a:tr>
              <a:tr h="388070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 latinLnBrk="0"/>
                      <a:endParaRPr lang="en-US" altLang="ko-KR" sz="1100" b="0" i="0" u="none" strike="noStrike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 latinLnBrk="0"/>
                      <a:r>
                        <a:rPr lang="ko-KR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청정</a:t>
                      </a:r>
                      <a:endParaRPr lang="en-US" altLang="ko-KR" sz="1100" b="0" i="0" u="none" strike="noStrike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 latinLnBrk="0"/>
                      <a:r>
                        <a:rPr lang="ko-KR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수소</a:t>
                      </a:r>
                      <a:endParaRPr lang="en-US" altLang="ko-KR" sz="1100" b="0" i="0" u="none" strike="noStrike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열화학적 수소생산</a:t>
                      </a:r>
                      <a:endParaRPr lang="en-US" alt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indent="85725" algn="l" fontAlgn="ctr" latinLnBrk="0"/>
                      <a:r>
                        <a:rPr lang="en-US" altLang="ko-KR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직접환원철</a:t>
                      </a:r>
                      <a:r>
                        <a:rPr lang="en-US" altLang="ko-KR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(DRI) </a:t>
                      </a:r>
                      <a:r>
                        <a:rPr lang="ko-KR" alt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활용 청정수소 생산 핵심 요소기술</a:t>
                      </a:r>
                      <a:endParaRPr lang="en-US" altLang="ko-KR" sz="1100" b="1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85725" algn="l" fontAlgn="ctr" latinLnBrk="0"/>
                      <a:endParaRPr lang="en-US" altLang="ko-KR" sz="1000" b="1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 latinLnBrk="0"/>
                      <a:r>
                        <a:rPr lang="ko-KR" alt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모과제</a:t>
                      </a:r>
                      <a:endParaRPr lang="en-US" altLang="ko-KR" sz="1100" b="1" i="0" u="none" strike="noStrike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5450092"/>
                  </a:ext>
                </a:extLst>
              </a:tr>
              <a:tr h="13039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85725" algn="l" defTabSz="91439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(RFP 1-1)</a:t>
                      </a:r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latin typeface="+mn-ea"/>
                          <a:ea typeface="+mn-ea"/>
                        </a:rPr>
                        <a:t>유동층 촉매 반응을 통한 탄화수소</a:t>
                      </a:r>
                      <a:br>
                        <a:rPr lang="en-US" altLang="ko-KR" sz="1100" b="0">
                          <a:latin typeface="+mn-ea"/>
                          <a:ea typeface="+mn-ea"/>
                        </a:rPr>
                      </a:br>
                      <a:r>
                        <a:rPr lang="en-US" altLang="ko-KR" sz="1100" b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latin typeface="+mn-ea"/>
                          <a:ea typeface="+mn-ea"/>
                        </a:rPr>
                        <a:t>분해 반응 및 입자 분리</a:t>
                      </a:r>
                      <a:endParaRPr kumimoji="0" lang="en-US" altLang="ko-KR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0430170"/>
                  </a:ext>
                </a:extLst>
              </a:tr>
              <a:tr h="363582">
                <a:tc rowSpan="3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1100" b="0" i="0" u="none" strike="noStrike" spc="-100" baseline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저탄소 </a:t>
                      </a:r>
                      <a:r>
                        <a:rPr lang="en-US" altLang="ko-KR" sz="1100" b="0" i="0" u="none" strike="noStrike" spc="-100" baseline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CCUS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CCUS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85725" algn="l" defTabSz="914400" rtl="0" eaLnBrk="1" fontAlgn="ctr" latinLnBrk="0" hangingPunct="1"/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흡수제 기반 </a:t>
                      </a: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CO</a:t>
                      </a:r>
                      <a:r>
                        <a:rPr lang="en-US" altLang="ko-KR" sz="10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 </a:t>
                      </a:r>
                      <a:r>
                        <a:rPr lang="ko-KR" alt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포집기술 </a:t>
                      </a: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Scale-up </a:t>
                      </a:r>
                      <a:r>
                        <a:rPr lang="ko-KR" alt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연구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85725" algn="l" defTabSz="914400" rtl="0" eaLnBrk="1" fontAlgn="ctr" latinLnBrk="0" hangingPunct="1"/>
                      <a:endParaRPr lang="ko-KR" altLang="en-US" sz="1000" b="1" i="0" u="none" strike="noStrike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모과제</a:t>
                      </a:r>
                      <a:endParaRPr lang="en-US" altLang="ko-KR" sz="1100" b="1" i="0" u="none" strike="noStrike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299090"/>
                  </a:ext>
                </a:extLst>
              </a:tr>
              <a:tr h="12942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85725" algn="l" defTabSz="914400" rtl="0" eaLnBrk="1" fontAlgn="ctr" latinLnBrk="0" hangingPunct="1"/>
                      <a:endParaRPr lang="ko-KR" altLang="en-US" sz="1100" b="1" i="0" u="none" strike="noStrike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5725" algn="l" defTabSz="91439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(RFP 2-1)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열역학 예측 모델을 활용한 저에너지형 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CO2    </a:t>
                      </a:r>
                      <a:b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흡수제 최적화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3724457"/>
                  </a:ext>
                </a:extLst>
              </a:tr>
              <a:tr h="12942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85725" algn="l" defTabSz="914400" rtl="0" eaLnBrk="1" fontAlgn="ctr" latinLnBrk="0" hangingPunct="1"/>
                      <a:endParaRPr lang="ko-KR" altLang="en-US" sz="1100" b="1" i="0" u="none" strike="noStrike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(RFP 2-2)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계산과학 활용 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CO2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포집용 불균일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촉매</a:t>
                      </a:r>
                      <a:b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소재 개발</a:t>
                      </a:r>
                      <a:endParaRPr lang="ko-KR" altLang="en-US" b="0"/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7987916"/>
                  </a:ext>
                </a:extLst>
              </a:tr>
              <a:tr h="363582">
                <a:tc rowSpan="3"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미래탐색</a:t>
                      </a:r>
                      <a:endParaRPr lang="en-US" altLang="ko-KR" sz="12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85725" algn="l" defTabSz="914400" rtl="0" eaLnBrk="1" fontAlgn="ctr" latinLnBrk="0" hangingPunct="1"/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청정수소 생산</a:t>
                      </a: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저탄소 미래탐색형 기술</a:t>
                      </a: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가칭</a:t>
                      </a: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en-US" altLang="ko-KR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85725" algn="l" defTabSz="914400" rtl="0" eaLnBrk="1" fontAlgn="ctr" latinLnBrk="0" hangingPunct="1"/>
                      <a:endParaRPr lang="en-US" altLang="ko-KR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모과제</a:t>
                      </a:r>
                      <a:endParaRPr lang="en-US" altLang="ko-KR" sz="1100" b="1" i="0" u="none" strike="noStrike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692014"/>
                  </a:ext>
                </a:extLst>
              </a:tr>
              <a:tr h="1294201">
                <a:tc gridSpan="2" vMerge="1">
                  <a:txBody>
                    <a:bodyPr/>
                    <a:lstStyle/>
                    <a:p>
                      <a:pPr algn="ctr" fontAlgn="ctr" latinLnBrk="0"/>
                      <a:endParaRPr lang="en-US" altLang="ko-KR" sz="105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b="0" i="0" u="none" strike="noStrike" kern="12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5725" algn="l" defTabSz="91439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(RFP 3-1)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폐자원 활용 국내 청정수소 생산 기술</a:t>
                      </a:r>
                      <a:endParaRPr kumimoji="0" lang="ko-KR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5242737"/>
                  </a:ext>
                </a:extLst>
              </a:tr>
              <a:tr h="1294201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/>
                    </a:p>
                  </a:txBody>
                  <a:tcPr marL="0" marR="0" marT="72000" marB="72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/>
                        <a:t>  (RFP 3-2)</a:t>
                      </a:r>
                      <a:r>
                        <a:rPr lang="en-US" altLang="ko-KR" sz="1100" b="0"/>
                        <a:t>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플라즈마 활용 연소 글로벌 모델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개발 및</a:t>
                      </a: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b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분광 분석</a:t>
                      </a:r>
                      <a:endParaRPr lang="ko-KR" altLang="en-US" sz="1000" b="0"/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09311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3F57A81-E035-AAF5-B070-780432776838}"/>
              </a:ext>
            </a:extLst>
          </p:cNvPr>
          <p:cNvSpPr txBox="1"/>
          <p:nvPr/>
        </p:nvSpPr>
        <p:spPr>
          <a:xfrm>
            <a:off x="1734478" y="57540"/>
            <a:ext cx="3389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수소저탄소연구소 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RFP </a:t>
            </a: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목록</a:t>
            </a:r>
            <a:endParaRPr lang="en-US" altLang="ko-KR" sz="2000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758B91-CCC6-60C5-511D-A2FFE5CC1C0A}"/>
              </a:ext>
            </a:extLst>
          </p:cNvPr>
          <p:cNvSpPr txBox="1"/>
          <p:nvPr/>
        </p:nvSpPr>
        <p:spPr>
          <a:xfrm>
            <a:off x="1080415" y="368740"/>
            <a:ext cx="46971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(’24.9.3, </a:t>
            </a:r>
            <a:r>
              <a:rPr lang="ko-KR" altLang="en-US" sz="110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미래기술연구원 수소저탄소연구소</a:t>
            </a:r>
            <a:r>
              <a:rPr lang="en-US" altLang="ko-KR" sz="110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1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3275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83DDDDA5-AFF6-4ECA-8951-469240342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018627"/>
              </p:ext>
            </p:extLst>
          </p:nvPr>
        </p:nvGraphicFramePr>
        <p:xfrm>
          <a:off x="101142" y="689188"/>
          <a:ext cx="6663381" cy="9216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571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730801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1451051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  <a:gridCol w="3283958">
                  <a:extLst>
                    <a:ext uri="{9D8B030D-6E8A-4147-A177-3AD203B41FA5}">
                      <a16:colId xmlns:a16="http://schemas.microsoft.com/office/drawing/2014/main" val="850964068"/>
                    </a:ext>
                  </a:extLst>
                </a:gridCol>
              </a:tblGrid>
              <a:tr h="2897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과제구분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정기과제의 하부과제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98754731"/>
                  </a:ext>
                </a:extLst>
              </a:tr>
              <a:tr h="2788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r>
                        <a:rPr lang="ko-KR" altLang="en-US" sz="1200">
                          <a:latin typeface="+mn-ea"/>
                          <a:ea typeface="+mn-ea"/>
                        </a:rPr>
                        <a:t>유동층 촉매 반응을 통한 탄화수소 분해 반응 및 입자 분리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897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※ ’25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상반기 중 착수 예정이나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모과제 일정에 따라 변동 가능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386359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필요성 및 모과제와의 연계성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2245384">
                <a:tc gridSpan="4">
                  <a:txBody>
                    <a:bodyPr/>
                    <a:lstStyle/>
                    <a:p>
                      <a:pPr marL="0" indent="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0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[</a:t>
                      </a:r>
                      <a:r>
                        <a:rPr lang="ko-KR" altLang="en-US" sz="10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제안과제 필요성</a:t>
                      </a:r>
                      <a:r>
                        <a:rPr lang="en-US" altLang="ko-KR" sz="10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]</a:t>
                      </a:r>
                    </a:p>
                    <a:p>
                      <a:pPr marL="171450" indent="-17145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유동층 반응은 높은 열전달 속도와 미립 촉매를 활용할 수 있다는 장점이 있지만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유동화 관련 전문 지식과 반응기 설계의 복잡성으로 인해 높은 이해도가 요구되고 있음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just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활용 유동층 반응기 설계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Lab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 및 입자 분리 평가 경험이 풍부한 연구그룹과의 협업 필요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0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[</a:t>
                      </a:r>
                      <a:r>
                        <a:rPr lang="ko-KR" altLang="en-US" sz="10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모과제와의 연계성</a:t>
                      </a:r>
                      <a:r>
                        <a:rPr lang="en-US" altLang="ko-KR" sz="10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]</a:t>
                      </a:r>
                    </a:p>
                    <a:p>
                      <a:pPr marL="171450" indent="-17145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모과제는 목표 반응을 위해 반응기를 탐색하고 최적 반응기를 설계 및 선정하고자 함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just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반응기 후보군 중 유동층 반응기를 활용하여 열화학 촉매 반응 평가 및 비균질 입자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+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 부산물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분리 방안 도출이 필요하여 모과제의 하부과제로 제시하고자 함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386359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(Min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값으로 제안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3972726">
                <a:tc gridSpan="4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연구 목표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유동층 반응기 설계 및 반응평가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&amp;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유동층 반응 연계 촉매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반응부산물 분리 방안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활용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Hot/Cold bed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유동층 설계 조건 탐색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*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사급 촉매 사용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활용 탄화수소 분해 유동층 실험 시 운전조건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온도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유속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에 따른 분해율 평가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* 운전 반응온도는 500도 이상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유동층 반응기 스케일업을 위한 핵심 인자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비균질 입자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+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 부산물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의 분리 방안 도출</a:t>
                      </a:r>
                      <a:endParaRPr lang="en-US" altLang="ko-KR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정량적 달성 항목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334806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1032825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본 과제 지원자는 촉매 활용 유동층 고온 반응기 보유 필수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연구비에 반응기 제작비용 편성 불가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구체적인 조건과 연구 목표에 대한 검토는 수행 연구소와 세부 논의 필요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80975" indent="-180975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- [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정량적 달성 항목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] “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유동층 반응기 설계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”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의 경우 최적화된 탄화수소 분해 효율에서 설계</a:t>
                      </a:r>
                      <a:b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인자 도출 필요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B53ABAB5-2BEE-4383-9823-41E565CC4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758887"/>
              </p:ext>
            </p:extLst>
          </p:nvPr>
        </p:nvGraphicFramePr>
        <p:xfrm>
          <a:off x="231393" y="6922216"/>
          <a:ext cx="6395213" cy="1539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8963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2988390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  <a:gridCol w="968930">
                  <a:extLst>
                    <a:ext uri="{9D8B030D-6E8A-4147-A177-3AD203B41FA5}">
                      <a16:colId xmlns:a16="http://schemas.microsoft.com/office/drawing/2014/main" val="2798333161"/>
                    </a:ext>
                  </a:extLst>
                </a:gridCol>
                <a:gridCol w="968930">
                  <a:extLst>
                    <a:ext uri="{9D8B030D-6E8A-4147-A177-3AD203B41FA5}">
                      <a16:colId xmlns:a16="http://schemas.microsoft.com/office/drawing/2014/main" val="239519956"/>
                    </a:ext>
                  </a:extLst>
                </a:gridCol>
              </a:tblGrid>
              <a:tr h="18763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항목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운용정의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요구 값</a:t>
                      </a:r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/>
                        <a:t>가중치 </a:t>
                      </a:r>
                      <a:r>
                        <a:rPr lang="en-US" altLang="ko-KR" sz="1100" b="1"/>
                        <a:t>(%)</a:t>
                      </a:r>
                      <a:endParaRPr lang="ko-KR" altLang="en-US" sz="1100" b="1"/>
                    </a:p>
                  </a:txBody>
                  <a:tcPr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3891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유동층 반응기 설계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도출할 설계 인자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Scale-up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비율</a:t>
                      </a:r>
                      <a:endParaRPr lang="en-US" altLang="ko-KR" sz="110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기존 보유한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Lab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급 반응기에서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Scale-up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된</a:t>
                      </a:r>
                      <a:endParaRPr lang="en-US" altLang="ko-KR" sz="110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유동층 촉매 반응기 설계 인자 확보 기준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&gt; 150%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2794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탄화수소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분해 효율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전환된 탄화수소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mole/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주입된 탄화수소 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mole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&gt; 60%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1696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분리 방안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분리 후 단일 입자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반응 부산물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1100">
                          <a:solidFill>
                            <a:schemeClr val="tx1"/>
                          </a:solidFill>
                        </a:rPr>
                        <a:t>무게 비율</a:t>
                      </a: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&gt; 40wt%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</a:tbl>
          </a:graphicData>
        </a:graphic>
      </p:graphicFrame>
      <p:sp>
        <p:nvSpPr>
          <p:cNvPr id="2" name="직사각형 1">
            <a:extLst>
              <a:ext uri="{FF2B5EF4-FFF2-40B4-BE49-F238E27FC236}">
                <a16:creationId xmlns:a16="http://schemas.microsoft.com/office/drawing/2014/main" id="{98C2736E-7736-4B23-8A3C-26BDCCDF6F0A}"/>
              </a:ext>
            </a:extLst>
          </p:cNvPr>
          <p:cNvSpPr/>
          <p:nvPr/>
        </p:nvSpPr>
        <p:spPr>
          <a:xfrm>
            <a:off x="-1" y="0"/>
            <a:ext cx="1479665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RFP 1-1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2072987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79D73FC-E1F6-48C8-8E39-51DA0C4CDFFE}"/>
              </a:ext>
            </a:extLst>
          </p:cNvPr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4C6D55F4-4C45-42BD-9183-B33CD8C353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870584"/>
              </p:ext>
            </p:extLst>
          </p:nvPr>
        </p:nvGraphicFramePr>
        <p:xfrm>
          <a:off x="203720" y="732324"/>
          <a:ext cx="6468763" cy="9106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237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816813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1408671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  <a:gridCol w="3188042">
                  <a:extLst>
                    <a:ext uri="{9D8B030D-6E8A-4147-A177-3AD203B41FA5}">
                      <a16:colId xmlns:a16="http://schemas.microsoft.com/office/drawing/2014/main" val="850964068"/>
                    </a:ext>
                  </a:extLst>
                </a:gridCol>
              </a:tblGrid>
              <a:tr h="25776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과제구분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2025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년 정기과제의 하부과제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98754731"/>
                  </a:ext>
                </a:extLst>
              </a:tr>
              <a:tr h="2755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열역학 예측 모델을 활용한 저에너지형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흡수제 최적화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5776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</a:t>
                      </a: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※ ’25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분기 중 착수 예정이나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모과제 일정에 따라 변동 가능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343687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필요성 및 모과제와의 연계성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848451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습식 흡수법은 대용량의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를 처리하는 가장 현실적인 기술로써 인식 되지만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높은 에너지 사용과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비용이 상업화의 허들로 작용함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암모니아수를 이용한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기술은 아민기반 흡수제 대비 저온의 스팀을 활용하기 때문에 장점을 가지나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낮은 흡수속도와 휘발 문제등 흡수제의 단점을 극복할 필요성이 있음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흡수제의 단점을 극복하기 위한 방안으로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blend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흡수제들이 이용되었으나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blend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흡수제를 사용하면 각 물질들의 비이상성이 증가되기 때문에 실제 공정에 적용하기 위하여 열역학적 모델을 통한 최적화가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343687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3996051">
                <a:tc gridSpan="4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운전 최적을 위한 흡수제의 열역학적 모델 개발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열역학적 모델을 통한 재생에너지 최적화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흡수제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첨가제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/H2O/CO2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system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에서의 에너지 최적화 된 물질혼합비</a:t>
                      </a: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- CO2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흡수능에 따른 액상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speciation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확보</a:t>
                      </a: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-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산업군 별 최적 재생에너지 도출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- Short cut method*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적용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재생에너지 최적 물질혼합비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흡수제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첨가제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/H2O/CO2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system)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*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Short cut method :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액평형 및 열량 데이터와 같은 열역학 기반 자료를 통한 이론적 재생에너지 도출</a:t>
                      </a:r>
                      <a:endParaRPr lang="en-US" altLang="ko-KR" sz="10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  ‘desorption enthalpy, stipping steam, heating of the solvent, heating of the condensate reflux’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도출</a:t>
                      </a:r>
                      <a:endParaRPr lang="en-US" altLang="ko-KR" sz="10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 ·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재생에너지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: 2.4 GJ/tCO2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이하 재생에너지를 가진 물질 혼합비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건 도출</a:t>
                      </a: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 ·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물질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혼합비에서의 이론적에너지 한계 및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Cyclic capacity, CO2 solubility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최적 조건 확보</a:t>
                      </a: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 ·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최적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물질혼합비에 따른 흡수탑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(40~70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℃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)/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탈거탑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(80~120℃))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온도 조건 확보</a:t>
                      </a:r>
                      <a:endParaRPr lang="en-US" altLang="ko-KR" sz="1200" b="0" kern="12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- CO2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흡수능 변화 증가에 따른 액상내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speciation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거동데이터 확보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(3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건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 · Carbamate/bicarbonate/carbonate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물질별 </a:t>
                      </a:r>
                      <a:r>
                        <a:rPr lang="en-US" altLang="ko-KR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mole fraction </a:t>
                      </a:r>
                      <a:r>
                        <a:rPr lang="ko-KR" altLang="en-US" sz="1200" b="0" kern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도출</a:t>
                      </a: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지원기간 및 규모</a:t>
                      </a: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1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억원 내외 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57765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744828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최근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이내 흡수제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/CO2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열역학적 해석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 이상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연구과제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연구성과 우대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압력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온도 조건등은 과제 선정 후 포스코홀딩스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C.P.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협의하여 진행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Tx/>
                        <a:buChar char="-"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Speciation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거동 결과는 포스코홀딩스 실제 분석 데이터와 정합성 검토 예정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sp>
        <p:nvSpPr>
          <p:cNvPr id="2" name="직사각형 1">
            <a:extLst>
              <a:ext uri="{FF2B5EF4-FFF2-40B4-BE49-F238E27FC236}">
                <a16:creationId xmlns:a16="http://schemas.microsoft.com/office/drawing/2014/main" id="{0D904E5B-C217-0E9B-3C0A-A7A94F2CAEB6}"/>
              </a:ext>
            </a:extLst>
          </p:cNvPr>
          <p:cNvSpPr/>
          <p:nvPr/>
        </p:nvSpPr>
        <p:spPr>
          <a:xfrm>
            <a:off x="-1" y="0"/>
            <a:ext cx="1479665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RFP 2-1</a:t>
            </a:r>
            <a:endParaRPr lang="ko-KR" altLang="en-US" b="1"/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357484BF-37A3-43DD-83F4-D4F15DE22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362719"/>
              </p:ext>
            </p:extLst>
          </p:nvPr>
        </p:nvGraphicFramePr>
        <p:xfrm>
          <a:off x="2932972" y="5674282"/>
          <a:ext cx="3413760" cy="98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1077">
                  <a:extLst>
                    <a:ext uri="{9D8B030D-6E8A-4147-A177-3AD203B41FA5}">
                      <a16:colId xmlns:a16="http://schemas.microsoft.com/office/drawing/2014/main" val="953935177"/>
                    </a:ext>
                  </a:extLst>
                </a:gridCol>
                <a:gridCol w="2692683">
                  <a:extLst>
                    <a:ext uri="{9D8B030D-6E8A-4147-A177-3AD203B41FA5}">
                      <a16:colId xmlns:a16="http://schemas.microsoft.com/office/drawing/2014/main" val="1774478090"/>
                    </a:ext>
                  </a:extLst>
                </a:gridCol>
              </a:tblGrid>
              <a:tr h="1797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2" b="1">
                          <a:latin typeface="+mn-ea"/>
                          <a:ea typeface="+mn-ea"/>
                        </a:rPr>
                        <a:t>산업분야</a:t>
                      </a:r>
                    </a:p>
                  </a:txBody>
                  <a:tcPr marT="50292" marB="50292" anchor="ctr">
                    <a:solidFill>
                      <a:srgbClr val="E9F8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2" b="1">
                          <a:latin typeface="+mn-ea"/>
                          <a:ea typeface="+mn-ea"/>
                        </a:rPr>
                        <a:t>조건</a:t>
                      </a:r>
                    </a:p>
                  </a:txBody>
                  <a:tcPr marT="50292" marB="50292" anchor="ctr">
                    <a:solidFill>
                      <a:srgbClr val="E9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70910"/>
                  </a:ext>
                </a:extLst>
              </a:tr>
              <a:tr h="1797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2">
                          <a:latin typeface="+mn-ea"/>
                          <a:ea typeface="+mn-ea"/>
                        </a:rPr>
                        <a:t>발전</a:t>
                      </a:r>
                    </a:p>
                  </a:txBody>
                  <a:tcPr marT="50292" marB="50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2">
                          <a:latin typeface="+mn-ea"/>
                          <a:ea typeface="+mn-ea"/>
                        </a:rPr>
                        <a:t>농도 </a:t>
                      </a:r>
                      <a:r>
                        <a:rPr lang="en-US" altLang="ko-KR" sz="952">
                          <a:latin typeface="+mn-ea"/>
                          <a:ea typeface="+mn-ea"/>
                        </a:rPr>
                        <a:t>: CO2 12 vol.%, </a:t>
                      </a:r>
                      <a:r>
                        <a:rPr lang="ko-KR" altLang="en-US" sz="952">
                          <a:latin typeface="+mn-ea"/>
                          <a:ea typeface="+mn-ea"/>
                        </a:rPr>
                        <a:t>압력 </a:t>
                      </a:r>
                      <a:r>
                        <a:rPr lang="en-US" altLang="ko-KR" sz="952">
                          <a:latin typeface="+mn-ea"/>
                          <a:ea typeface="+mn-ea"/>
                        </a:rPr>
                        <a:t>15kPa</a:t>
                      </a:r>
                      <a:endParaRPr lang="ko-KR" altLang="en-US" sz="952">
                        <a:latin typeface="+mn-ea"/>
                        <a:ea typeface="+mn-ea"/>
                      </a:endParaRPr>
                    </a:p>
                  </a:txBody>
                  <a:tcPr marT="50292" marB="50292" anchor="ctr"/>
                </a:tc>
                <a:extLst>
                  <a:ext uri="{0D108BD9-81ED-4DB2-BD59-A6C34878D82A}">
                    <a16:rowId xmlns:a16="http://schemas.microsoft.com/office/drawing/2014/main" val="3806804819"/>
                  </a:ext>
                </a:extLst>
              </a:tr>
              <a:tr h="1797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2">
                          <a:latin typeface="+mn-ea"/>
                          <a:ea typeface="+mn-ea"/>
                        </a:rPr>
                        <a:t>시멘트</a:t>
                      </a:r>
                    </a:p>
                  </a:txBody>
                  <a:tcPr marT="50292" marB="50292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2">
                          <a:latin typeface="+mn-ea"/>
                          <a:ea typeface="+mn-ea"/>
                        </a:rPr>
                        <a:t>농도 </a:t>
                      </a:r>
                      <a:r>
                        <a:rPr lang="en-US" altLang="ko-KR" sz="952">
                          <a:latin typeface="+mn-ea"/>
                          <a:ea typeface="+mn-ea"/>
                        </a:rPr>
                        <a:t>: CO2 20 vol.%, </a:t>
                      </a:r>
                      <a:r>
                        <a:rPr lang="ko-KR" altLang="en-US" sz="952">
                          <a:latin typeface="+mn-ea"/>
                          <a:ea typeface="+mn-ea"/>
                        </a:rPr>
                        <a:t>압력 </a:t>
                      </a:r>
                      <a:r>
                        <a:rPr lang="en-US" altLang="ko-KR" sz="952">
                          <a:latin typeface="+mn-ea"/>
                          <a:ea typeface="+mn-ea"/>
                        </a:rPr>
                        <a:t>20 kPa</a:t>
                      </a:r>
                      <a:endParaRPr lang="ko-KR" altLang="en-US" sz="952">
                        <a:latin typeface="+mn-ea"/>
                        <a:ea typeface="+mn-ea"/>
                      </a:endParaRPr>
                    </a:p>
                  </a:txBody>
                  <a:tcPr marT="50292" marB="50292" anchor="ctr"/>
                </a:tc>
                <a:extLst>
                  <a:ext uri="{0D108BD9-81ED-4DB2-BD59-A6C34878D82A}">
                    <a16:rowId xmlns:a16="http://schemas.microsoft.com/office/drawing/2014/main" val="3834205240"/>
                  </a:ext>
                </a:extLst>
              </a:tr>
              <a:tr h="1797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2">
                          <a:latin typeface="+mn-ea"/>
                          <a:ea typeface="+mn-ea"/>
                        </a:rPr>
                        <a:t>철강</a:t>
                      </a:r>
                    </a:p>
                  </a:txBody>
                  <a:tcPr marT="50292" marB="50292"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2">
                          <a:latin typeface="+mn-ea"/>
                          <a:ea typeface="+mn-ea"/>
                        </a:rPr>
                        <a:t>농도 </a:t>
                      </a:r>
                      <a:r>
                        <a:rPr lang="en-US" altLang="ko-KR" sz="952">
                          <a:latin typeface="+mn-ea"/>
                          <a:ea typeface="+mn-ea"/>
                        </a:rPr>
                        <a:t>: CO2 20~40 vol.%, </a:t>
                      </a:r>
                      <a:r>
                        <a:rPr lang="ko-KR" altLang="en-US" sz="952">
                          <a:latin typeface="+mn-ea"/>
                          <a:ea typeface="+mn-ea"/>
                        </a:rPr>
                        <a:t>압력 </a:t>
                      </a:r>
                      <a:r>
                        <a:rPr lang="en-US" altLang="ko-KR" sz="952">
                          <a:latin typeface="+mn-ea"/>
                          <a:ea typeface="+mn-ea"/>
                        </a:rPr>
                        <a:t>30 kPa</a:t>
                      </a:r>
                      <a:endParaRPr lang="ko-KR" altLang="en-US" sz="952">
                        <a:latin typeface="+mn-ea"/>
                        <a:ea typeface="+mn-ea"/>
                      </a:endParaRPr>
                    </a:p>
                  </a:txBody>
                  <a:tcPr marT="50292" marB="50292" anchor="ctr"/>
                </a:tc>
                <a:extLst>
                  <a:ext uri="{0D108BD9-81ED-4DB2-BD59-A6C34878D82A}">
                    <a16:rowId xmlns:a16="http://schemas.microsoft.com/office/drawing/2014/main" val="19430356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18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886888"/>
              </p:ext>
            </p:extLst>
          </p:nvPr>
        </p:nvGraphicFramePr>
        <p:xfrm>
          <a:off x="191528" y="854243"/>
          <a:ext cx="6468763" cy="8921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672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844378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1408671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  <a:gridCol w="3188042">
                  <a:extLst>
                    <a:ext uri="{9D8B030D-6E8A-4147-A177-3AD203B41FA5}">
                      <a16:colId xmlns:a16="http://schemas.microsoft.com/office/drawing/2014/main" val="850964068"/>
                    </a:ext>
                  </a:extLst>
                </a:gridCol>
              </a:tblGrid>
              <a:tr h="2081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과제구분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정기과제의 하부과제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98754731"/>
                  </a:ext>
                </a:extLst>
              </a:tr>
              <a:tr h="2081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계산과학을 활용한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포집용 불균일 촉매 소재 개발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081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※ ’25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분기 중 착수 예정이나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모과제 일정에 따라 변동 가능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77518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필요성 및 모과제와의 연계성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1672959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2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온실가스 감축을 위해 흡수제 기반 포집기술은 가장 유력한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CCUS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기술중 하나로 인식되고 있음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2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흡수제 기반 포집기술은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물질전달의 한계로 인해 흡수탑 내 충진재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(packing)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의 역할에도 불구하고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이론적 계산에 비해 과다한 흡수액을 사용 중이며 이러한 물질전달의 한계는 초기 설비 투자비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운전비 상승을 초래할 뿐 만 아니라 대규모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포집시 설비의 공간적인 문제 유발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2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따라서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CO2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의 포집 효율을 향상시킬 수 있는 염기촉매의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물질전달 향상 요인을 규명하여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소재 개발의 원천기술 확보가 필요하며 이를 활용하여 차세대 포집 공정을 위한 에너지저감 소재 확보 필요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3089311">
                <a:tc gridSpan="4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차세대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포집기술 확보를 위한 고효율 촉매 개발</a:t>
                      </a: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흡수탑 내 촉매에 의한 향상된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반응 규명 및 촉매 후보군 도출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계산화학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(DFT, MD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을 활용하여 촉매와 암모니아수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혹은 아민 흡수제로 구성된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포집 조건에서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에너지 계산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에너지를 기반으로 도출한 포집 조건에서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반응경로 묘사 및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이를 통한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cyclic capacity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향상 요인 규명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촉매와 흡수제로 구성된 포집 조건에서 다양한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농도 대상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성능 계산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도출된 연구 결과 기반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차세대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</a:t>
                      </a:r>
                      <a:r>
                        <a:rPr lang="en-US" altLang="ko-KR" sz="1200" b="0" baseline="-25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포집 공정에 활용 가능한 촉매 후보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지표</a:t>
                      </a:r>
                      <a:endParaRPr lang="en-US" altLang="ko-KR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촉매와 흡수제로 이루어진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개 이상의 포집 조건을 대상으로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에너지 계산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CO2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흡수 반응경로 도출 →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cyclic capacity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향상 요인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 이상 제시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전자 분포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활성화 에너지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표면 분위기 등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- 5~30 vol.% 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조건에서 최적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 조건 도출</a:t>
                      </a:r>
                      <a:b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기존 흡수제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*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대비 향상된 포집 효율을 가지는 촉매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건 이상 도출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*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기존흡수제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기존흡수제 기준은 과제 선정 후 포스코홀딩스에서 제안 예정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아민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암모니아등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+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첨가제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0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08138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590641">
                <a:tc gridSpan="4">
                  <a:txBody>
                    <a:bodyPr/>
                    <a:lstStyle/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촉매 관련 계산과학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CO2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흡수관련 계산과학 연구 경험자 우대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해당 연구는 염기촉매만으로 제한하지 않으며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탈거탑의 산촉매도 제안 가능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상용촉매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신규촉매의 결과를 각각 도출하며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도출 된 신규촉매는 합성법 가이드 제시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:a16="http://schemas.microsoft.com/office/drawing/2014/main" id="{9B9C25E2-10F9-F451-DAE1-BEC59E9CB109}"/>
              </a:ext>
            </a:extLst>
          </p:cNvPr>
          <p:cNvSpPr/>
          <p:nvPr/>
        </p:nvSpPr>
        <p:spPr>
          <a:xfrm>
            <a:off x="-1" y="0"/>
            <a:ext cx="1479665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RFP 2-2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309263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9907B63-7F2D-03C1-3B89-7D7D0B81FFD0}"/>
              </a:ext>
            </a:extLst>
          </p:cNvPr>
          <p:cNvSpPr/>
          <p:nvPr/>
        </p:nvSpPr>
        <p:spPr>
          <a:xfrm>
            <a:off x="-1" y="0"/>
            <a:ext cx="1479665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RFP 3-1</a:t>
            </a:r>
            <a:endParaRPr lang="ko-KR" altLang="en-US" b="1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EA86DC8C-45A0-4C27-BC25-1994AC281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055013"/>
              </p:ext>
            </p:extLst>
          </p:nvPr>
        </p:nvGraphicFramePr>
        <p:xfrm>
          <a:off x="106184" y="745235"/>
          <a:ext cx="6666471" cy="906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016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816250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1451725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  <a:gridCol w="3285480">
                  <a:extLst>
                    <a:ext uri="{9D8B030D-6E8A-4147-A177-3AD203B41FA5}">
                      <a16:colId xmlns:a16="http://schemas.microsoft.com/office/drawing/2014/main" val="850964068"/>
                    </a:ext>
                  </a:extLst>
                </a:gridCol>
              </a:tblGrid>
              <a:tr h="289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과제구분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정기과제의 하부과제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98754731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폐자원 활용 국내 청정수소 생산 기술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89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※ ’25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상반기 중 착수 예정이나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모과제 일정에 따라 변동 가능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385351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필요성 및 모과제와의 연계성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764643">
                <a:tc gridSpan="4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추진 배경</a:t>
                      </a:r>
                      <a:endParaRPr lang="en-US" altLang="ko-KR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탄소배출량 </a:t>
                      </a:r>
                      <a:r>
                        <a:rPr lang="en-US" altLang="ko-KR" sz="1050" b="0"/>
                        <a:t>4 kgCO</a:t>
                      </a:r>
                      <a:r>
                        <a:rPr lang="en-US" altLang="ko-KR" sz="1050" b="0" baseline="-25000"/>
                        <a:t>2eq</a:t>
                      </a:r>
                      <a:r>
                        <a:rPr lang="en-US" altLang="ko-KR" sz="1050" b="0"/>
                        <a:t>/kgH</a:t>
                      </a:r>
                      <a:r>
                        <a:rPr lang="en-US" altLang="ko-KR" sz="1050" b="0" baseline="-25000"/>
                        <a:t>2 </a:t>
                      </a:r>
                      <a:r>
                        <a:rPr lang="ko-KR" altLang="en-US" sz="1050" b="0"/>
                        <a:t>이하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청정수소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순도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99%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이상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도입을 위한 폐자원 원료 타당성 평가 필요</a:t>
                      </a:r>
                      <a:r>
                        <a:rPr lang="ko-KR" altLang="en-US" sz="1050" b="0"/>
                        <a:t>  </a:t>
                      </a:r>
                      <a:endParaRPr lang="ko-KR" altLang="en-US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</a:rPr>
                        <a:t>청정수소생산을 위한 폐자원 원료 후보별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+mn-ea"/>
                        </a:rPr>
                        <a:t>Pathway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</a:rPr>
                        <a:t>분석 요구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국내 경제형 폐자원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(i.e.,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폐플라스틱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폐기물 등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원료를 활용한 수소생산기술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(i.e.,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열화학적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검토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endParaRPr lang="en-US" altLang="ko-KR" sz="105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합성가스 제조 및 분리정제 기반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On-site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수소생산 공정모델 구축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원료 후보별 예상 수소생산규모 도출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국내 수급기준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n-ea"/>
                        </a:rPr>
                        <a:t>→ 미래 청정수소 기술개발전략 수립에 활용 가능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385351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(Min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값으로 제안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4783526">
                <a:tc gridSpan="4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내용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국내 경제형 폐자원 원료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기반 수소전환 시나리오 도출 및 공정모델링 구축</a:t>
                      </a:r>
                      <a:b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원료별 열화학적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수소생산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조건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(500~1200 °C)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분석 및 수소정제방안 검토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순도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99%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이상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열화학적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 및 분리정제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Pathway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도출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1)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열분해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(Pyrolysis) –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가스화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(Gasification) –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분리정제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(Purification) 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2)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가스화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(Gasification) –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분리정제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(Purification)</a:t>
                      </a:r>
                      <a:b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 구성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(Conceptual design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공정모델링 수행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원료 후보별 청정수소 생산량 및 필요 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유틸리티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(Utility)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분석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공정모사 기반 청정수소생산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Pathway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전과정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(LCA)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및 경제성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(TEA)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평가</a:t>
                      </a:r>
                      <a:b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주요 변수를 고려한 열화학적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청정수소생산 전과정 평가 및 경제성 평가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 [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시스템 평가 경계 설정기반 청정수소 생산 단가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(LCOH, Levelized Cost of Hydrogen)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  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탄소배출량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(Carbon Intensity)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분석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]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- 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원료 후보별 수소전환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루트 우선순위 정립</a:t>
                      </a:r>
                      <a:endParaRPr lang="en-US" altLang="ko-KR" sz="105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</a:t>
                      </a: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11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89014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1023399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청정수소 생산기술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&lt;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열화학적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&gt;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관련 산업체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정부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연구개발 과제 및 논문이력 필요</a:t>
                      </a:r>
                      <a:endParaRPr lang="en-US" altLang="ko-KR" sz="105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kumimoji="1" lang="ko-KR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중간보고 및 최종보고 각각 </a:t>
                      </a:r>
                      <a:r>
                        <a:rPr kumimoji="1" lang="en-US" altLang="ko-KR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ko-KR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회</a:t>
                      </a:r>
                      <a:endParaRPr kumimoji="1" lang="en-US" altLang="ko-KR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구체적인 조건과 연구 목표에 대한 검토는 세부 논의 필요</a:t>
                      </a:r>
                      <a:endParaRPr lang="en-US" altLang="ko-KR" sz="105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kumimoji="1" lang="ko-KR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최종결과물 제출시 공정모사 </a:t>
                      </a:r>
                      <a:r>
                        <a:rPr kumimoji="1" lang="en-US" altLang="ko-KR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raw file, </a:t>
                      </a:r>
                      <a:r>
                        <a:rPr kumimoji="1" lang="ko-KR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보고서</a:t>
                      </a:r>
                      <a:r>
                        <a:rPr kumimoji="1" lang="en-US" altLang="ko-KR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기타 자료 등 제출</a:t>
                      </a:r>
                      <a:endParaRPr kumimoji="1" lang="en-US" altLang="ko-KR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8BAB4695-7DD0-481E-8C40-DDE84BF961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49934"/>
              </p:ext>
            </p:extLst>
          </p:nvPr>
        </p:nvGraphicFramePr>
        <p:xfrm>
          <a:off x="403859" y="6790041"/>
          <a:ext cx="6050281" cy="131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1933">
                  <a:extLst>
                    <a:ext uri="{9D8B030D-6E8A-4147-A177-3AD203B41FA5}">
                      <a16:colId xmlns:a16="http://schemas.microsoft.com/office/drawing/2014/main" val="2850675023"/>
                    </a:ext>
                  </a:extLst>
                </a:gridCol>
                <a:gridCol w="2666399">
                  <a:extLst>
                    <a:ext uri="{9D8B030D-6E8A-4147-A177-3AD203B41FA5}">
                      <a16:colId xmlns:a16="http://schemas.microsoft.com/office/drawing/2014/main" val="4171722444"/>
                    </a:ext>
                  </a:extLst>
                </a:gridCol>
                <a:gridCol w="1541724">
                  <a:extLst>
                    <a:ext uri="{9D8B030D-6E8A-4147-A177-3AD203B41FA5}">
                      <a16:colId xmlns:a16="http://schemas.microsoft.com/office/drawing/2014/main" val="1872346784"/>
                    </a:ext>
                  </a:extLst>
                </a:gridCol>
                <a:gridCol w="680225">
                  <a:extLst>
                    <a:ext uri="{9D8B030D-6E8A-4147-A177-3AD203B41FA5}">
                      <a16:colId xmlns:a16="http://schemas.microsoft.com/office/drawing/2014/main" val="1590186399"/>
                    </a:ext>
                  </a:extLst>
                </a:gridCol>
              </a:tblGrid>
              <a:tr h="2015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항목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운용정의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요구 값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가중치 </a:t>
                      </a:r>
                      <a:r>
                        <a:rPr lang="en-US" altLang="ko-KR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(%)</a:t>
                      </a:r>
                      <a:endParaRPr lang="ko-KR" altLang="en-US" sz="800" b="1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121188"/>
                  </a:ext>
                </a:extLst>
              </a:tr>
              <a:tr h="3167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공정모사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원료 후보별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Pathway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공정모사</a:t>
                      </a:r>
                      <a:endParaRPr lang="en-US" altLang="ko-KR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원료 분별</a:t>
                      </a:r>
                      <a:r>
                        <a:rPr lang="en-US" altLang="ko-KR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합성가스 생산</a:t>
                      </a:r>
                      <a:r>
                        <a:rPr lang="en-US" altLang="ko-KR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분리정제 등</a:t>
                      </a:r>
                      <a:r>
                        <a:rPr lang="en-US" altLang="ko-KR" sz="900" strike="noStrike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strike="noStrike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&gt; 4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건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40</a:t>
                      </a:r>
                      <a:endParaRPr lang="ko-KR" altLang="en-US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5635412"/>
                  </a:ext>
                </a:extLst>
              </a:tr>
              <a:tr h="3167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기술 경제성 평가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공정모사 기반 수소 생산단가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(KRW/kgH</a:t>
                      </a:r>
                      <a:r>
                        <a:rPr lang="en-US" altLang="ko-KR" sz="9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제시</a:t>
                      </a:r>
                      <a:endParaRPr lang="en-US" altLang="ko-KR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&lt; 3,500 KRW/kgH</a:t>
                      </a:r>
                      <a:r>
                        <a:rPr lang="en-US" altLang="ko-KR" sz="9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900" baseline="30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1)</a:t>
                      </a:r>
                      <a:endParaRPr lang="en-US" altLang="ko-KR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Case)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</a:t>
                      </a:r>
                      <a:endParaRPr lang="ko-KR" altLang="en-US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7100839"/>
                  </a:ext>
                </a:extLst>
              </a:tr>
              <a:tr h="3167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CO</a:t>
                      </a:r>
                      <a:r>
                        <a:rPr lang="en-US" altLang="ko-KR" sz="900" b="1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9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배출량 평가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공정모사 기반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CO</a:t>
                      </a:r>
                      <a:r>
                        <a:rPr lang="en-US" altLang="ko-KR" sz="9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배출량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(kgCO</a:t>
                      </a:r>
                      <a:r>
                        <a:rPr lang="en-US" altLang="ko-KR" sz="9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2eq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/kgH</a:t>
                      </a:r>
                      <a:r>
                        <a:rPr lang="en-US" altLang="ko-KR" sz="9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제시</a:t>
                      </a:r>
                      <a:endParaRPr lang="en-US" altLang="ko-KR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&lt; 4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kgCO</a:t>
                      </a:r>
                      <a:r>
                        <a:rPr lang="en-US" altLang="ko-KR" sz="8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2eq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/kgH</a:t>
                      </a:r>
                      <a:r>
                        <a:rPr lang="en-US" altLang="ko-KR" sz="800" baseline="-25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 </a:t>
                      </a:r>
                      <a:r>
                        <a:rPr lang="en-US" altLang="ko-KR" sz="800" baseline="30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2)</a:t>
                      </a:r>
                    </a:p>
                    <a:p>
                      <a:pPr marL="0" marR="0" lvl="0" indent="0" algn="ctr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Case)</a:t>
                      </a:r>
                      <a:r>
                        <a:rPr lang="ko-KR" altLang="en-US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</a:t>
                      </a:r>
                      <a:endParaRPr lang="ko-KR" altLang="en-US" sz="9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32291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59000D1-4F69-4EA8-ADCE-A3B4FA4175C8}"/>
              </a:ext>
            </a:extLst>
          </p:cNvPr>
          <p:cNvSpPr txBox="1"/>
          <p:nvPr/>
        </p:nvSpPr>
        <p:spPr>
          <a:xfrm>
            <a:off x="363334" y="8093683"/>
            <a:ext cx="223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/>
              <a:t>1) 2030</a:t>
            </a:r>
            <a:r>
              <a:rPr lang="ko-KR" altLang="en-US" sz="800"/>
              <a:t>년 우리나라 목표수소 생산단가</a:t>
            </a:r>
            <a:endParaRPr lang="en-US" altLang="ko-KR" sz="800"/>
          </a:p>
          <a:p>
            <a:r>
              <a:rPr lang="en-US" altLang="ko-KR" sz="800"/>
              <a:t>2) </a:t>
            </a:r>
            <a:r>
              <a:rPr lang="ko-KR" altLang="en-US" sz="800"/>
              <a:t>청정수소 인증제 </a:t>
            </a:r>
            <a:r>
              <a:rPr lang="en-US" altLang="ko-KR" sz="800"/>
              <a:t>4</a:t>
            </a:r>
            <a:r>
              <a:rPr lang="ko-KR" altLang="en-US" sz="800"/>
              <a:t>등급</a:t>
            </a:r>
            <a:r>
              <a:rPr lang="en-US" altLang="ko-KR" sz="800"/>
              <a:t> </a:t>
            </a:r>
            <a:r>
              <a:rPr lang="ko-KR" altLang="en-US" sz="800"/>
              <a:t>기준</a:t>
            </a:r>
          </a:p>
        </p:txBody>
      </p:sp>
    </p:spTree>
    <p:extLst>
      <p:ext uri="{BB962C8B-B14F-4D97-AF65-F5344CB8AC3E}">
        <p14:creationId xmlns:p14="http://schemas.microsoft.com/office/powerpoint/2010/main" val="130146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1345" y="213922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공모과제 제안 요청서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(RFP)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5ED2E3C-500A-13F7-9E73-5460A697C3FF}"/>
              </a:ext>
            </a:extLst>
          </p:cNvPr>
          <p:cNvSpPr/>
          <p:nvPr/>
        </p:nvSpPr>
        <p:spPr>
          <a:xfrm>
            <a:off x="-1" y="0"/>
            <a:ext cx="1479665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/>
              <a:t>RFP 3-2</a:t>
            </a:r>
            <a:endParaRPr lang="ko-KR" altLang="en-US" b="1"/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A4B12E9F-1833-4952-4D6D-E3C7622E4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39830"/>
              </p:ext>
            </p:extLst>
          </p:nvPr>
        </p:nvGraphicFramePr>
        <p:xfrm>
          <a:off x="62097" y="781880"/>
          <a:ext cx="6663383" cy="8857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266">
                  <a:extLst>
                    <a:ext uri="{9D8B030D-6E8A-4147-A177-3AD203B41FA5}">
                      <a16:colId xmlns:a16="http://schemas.microsoft.com/office/drawing/2014/main" val="1828289916"/>
                    </a:ext>
                  </a:extLst>
                </a:gridCol>
                <a:gridCol w="750107">
                  <a:extLst>
                    <a:ext uri="{9D8B030D-6E8A-4147-A177-3AD203B41FA5}">
                      <a16:colId xmlns:a16="http://schemas.microsoft.com/office/drawing/2014/main" val="2041940327"/>
                    </a:ext>
                  </a:extLst>
                </a:gridCol>
                <a:gridCol w="1256572">
                  <a:extLst>
                    <a:ext uri="{9D8B030D-6E8A-4147-A177-3AD203B41FA5}">
                      <a16:colId xmlns:a16="http://schemas.microsoft.com/office/drawing/2014/main" val="3481979450"/>
                    </a:ext>
                  </a:extLst>
                </a:gridCol>
                <a:gridCol w="3478438">
                  <a:extLst>
                    <a:ext uri="{9D8B030D-6E8A-4147-A177-3AD203B41FA5}">
                      <a16:colId xmlns:a16="http://schemas.microsoft.com/office/drawing/2014/main" val="4004132010"/>
                    </a:ext>
                  </a:extLst>
                </a:gridCol>
              </a:tblGrid>
              <a:tr h="2433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과제구분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정기과제의 하부과제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754731"/>
                  </a:ext>
                </a:extLst>
              </a:tr>
              <a:tr h="2433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플라즈마 활용 연소 글로벌 모델 개발 및 분광 분석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3157"/>
                  </a:ext>
                </a:extLst>
              </a:tr>
              <a:tr h="2433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 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※ ’25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년 상반기 중 착수 예정이나</a:t>
                      </a: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모과제 일정에 따라 변동 가능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727"/>
                  </a:ext>
                </a:extLst>
              </a:tr>
              <a:tr h="243372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제안과제 필요성 및 모과제와의 연계성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638686"/>
                  </a:ext>
                </a:extLst>
              </a:tr>
              <a:tr h="2167086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암모니아 및 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2000kcal/Nm</a:t>
                      </a:r>
                      <a:r>
                        <a:rPr lang="en-US" altLang="ko-KR" sz="1200" b="0" baseline="30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이하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초저발열량 난연성 가스는 통상의 산업 연소 기술로 대응이 어려움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향후 암모니아 연소기 개발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초저발열량 가스의 회수 활용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환경규제 대응 소각배출 처리 등을 위해서는 난연성 가스의 안정적 가연 범위 확대 방안이 요구될 것으로 예상됨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플라즈마 활용 연소를 이용한 연소 성능 개선 달성 및 요소 기술 확보 추진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 과제는 실험적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경험적 방법 중심으로 진행 계획이나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현상 분석 및 연구 효율 제고를 위해 플라즈마 모델링 구축과 분광학적 기법 등을 이용한 분석 방안 검토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적용이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기존 연소 현상에 대한 모델링 접근 방법과 달리 플라즈마 현상은 화학종의 반응 뿐만 아니라 전자 충돌 반응 및 이온 등에 대한 고려가 추가로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또한 플라즈마 분광 분석의 경우 전용 장비를 이용한 정밀 측정 분석이 요구됨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이러한 역무 달성을 위하여 해당 분야 전문성과 실험 인프라가 구축된 외부 기관과의 위탁과제를 통한 협업이 필요함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9924"/>
                  </a:ext>
                </a:extLst>
              </a:tr>
              <a:tr h="243372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연구목표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(Min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값으로 제안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내용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3278"/>
                  </a:ext>
                </a:extLst>
              </a:tr>
              <a:tr h="3752625">
                <a:tc gridSpan="4">
                  <a:txBody>
                    <a:bodyPr/>
                    <a:lstStyle/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연구 목표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플라즈마 모델링 및 분광 분석 통한 연소 성능 향상 주요 반응 메커니즘 분석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요구 사항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플라즈마 분광분석 경향성 도출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(0-D model)</a:t>
                      </a:r>
                      <a:b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암모니아 등 적용 가스 대상 화학반응식 데이터베이스 구축</a:t>
                      </a:r>
                      <a:b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: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전자 충돌 반응에 대한 반응 단면 데이터 등 포함한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반응식 최적화</a:t>
                      </a:r>
                      <a:b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모과제의 플라즈마 연소기 장치 운용 조건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인가 전력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유량 및 당량비 등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에 따른 연소 성능 지표 </a:t>
                      </a:r>
                      <a:b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(NOx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농도 등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모델링 결과 경향성 도출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플라즈마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화염 방출광 분광 분석</a:t>
                      </a:r>
                      <a:b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모과제의 연소기 실험과 연계한 방출광 분광 분석 방안 구축</a:t>
                      </a:r>
                      <a:b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연소 메커니즘 주요 화학종에 대한 측정 결과 도출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글로벌 모델 및 분광 분석 통한 연소 성능 및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NOx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증감 관련 메커니즘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및 주요인자 도출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기대 효과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활용 계획</a:t>
                      </a: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플라즈마 활용 연소 현상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정량 분석 방안 확보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연소기 개발 기초 개념 수립에 활용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■ 수행 지표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목표 결과물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○ 플라즈마 화학 반응식 매커니즘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set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개발 결과 제시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○ 플라즈마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-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화염 분광 분석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모과제 실험과 연계하여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분광 분석 결과 제시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최소 시험분석 수량 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10 case)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lvl="0" indent="-171450" algn="l" defTabSz="914395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¡"/>
                        <a:tabLst/>
                        <a:defRPr/>
                      </a:pP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시뮬레이션과 분광 분석 결과 비교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전자밀도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정합성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 order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이내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),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전자온도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정합성 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±50%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이내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등 결과 제시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969530"/>
                  </a:ext>
                </a:extLst>
              </a:tr>
              <a:tr h="243372">
                <a:tc gridSpan="2">
                  <a:txBody>
                    <a:bodyPr/>
                    <a:lstStyle/>
                    <a:p>
                      <a:pPr marL="0" marR="0" lvl="0" indent="0" algn="l" defTabSz="9143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3.</a:t>
                      </a:r>
                      <a:r>
                        <a:rPr lang="en-US" altLang="ko-KR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1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기타 특이사항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170211"/>
                  </a:ext>
                </a:extLst>
              </a:tr>
              <a:tr h="690626">
                <a:tc gridSpan="4"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연소 및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암모니아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수소 함유 가스 연계 플라즈마 활용 관련 연구 이력</a:t>
                      </a:r>
                      <a:r>
                        <a:rPr lang="en-US" altLang="ko-KR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/</a:t>
                      </a:r>
                      <a:r>
                        <a:rPr lang="ko-KR" altLang="en-US" sz="1200" b="0" baseline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실적 보유 우대</a:t>
                      </a:r>
                      <a:endParaRPr lang="en-US" altLang="ko-KR" sz="1200" b="0" baseline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분광분석 전용장비를 기 보유하고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미래연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포항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실험동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실험 수행 필수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</a:p>
                    <a:p>
                      <a:pPr marL="171450" indent="-171450" algn="l" latinLnBrk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¡"/>
                      </a:pP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구체적인 실험 조건과 연구 목표에 대한 검토는 미래연과 세부 논의 필요 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40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191481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4474</TotalTime>
  <Words>2152</Words>
  <Application>Microsoft Office PowerPoint</Application>
  <PresentationFormat>A4 용지(210x297mm)</PresentationFormat>
  <Paragraphs>237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Wingdings</vt:lpstr>
      <vt:lpstr>디자인 사용자 지정</vt:lpstr>
      <vt:lpstr>3_디자인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이진(Lee Jin)_대리_수소저탄소연구소</cp:lastModifiedBy>
  <cp:revision>421</cp:revision>
  <cp:lastPrinted>2023-08-02T09:52:41Z</cp:lastPrinted>
  <dcterms:created xsi:type="dcterms:W3CDTF">2023-07-25T02:22:32Z</dcterms:created>
  <dcterms:modified xsi:type="dcterms:W3CDTF">2024-09-04T09:27:40Z</dcterms:modified>
</cp:coreProperties>
</file>