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661" r:id="rId13"/>
  </p:sldMasterIdLst>
  <p:sldIdLst>
    <p:sldId id="256" r:id="rId15"/>
    <p:sldId id="257" r:id="rId16"/>
    <p:sldId id="258" r:id="rId17"/>
    <p:sldId id="260" r:id="rId18"/>
    <p:sldId id="265" r:id="rId19"/>
    <p:sldId id="263" r:id="rId20"/>
    <p:sldId id="262" r:id="rId21"/>
    <p:sldId id="266" r:id="rId22"/>
    <p:sldId id="264" r:id="rId23"/>
    <p:sldId id="267" r:id="rId24"/>
    <p:sldId id="281" r:id="rId25"/>
  </p:sldIdLst>
  <p:sldSz cx="9144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215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2E43DE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2017" autoAdjust="0"/>
    <p:restoredTop sz="74164" autoAdjust="0"/>
  </p:normalViewPr>
  <p:slideViewPr>
    <p:cSldViewPr snapToGrid="1" snapToObjects="1">
      <p:cViewPr varScale="1">
        <p:scale>
          <a:sx n="116" d="100"/>
          <a:sy n="116" d="100"/>
        </p:scale>
        <p:origin x="-1674" y="-102"/>
      </p:cViewPr>
      <p:guideLst>
        <p:guide orient="horz" pos="215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slide" Target="slides/slide1.xml"></Relationship><Relationship Id="rId16" Type="http://schemas.openxmlformats.org/officeDocument/2006/relationships/slide" Target="slides/slide2.xml"></Relationship><Relationship Id="rId17" Type="http://schemas.openxmlformats.org/officeDocument/2006/relationships/slide" Target="slides/slide3.xml"></Relationship><Relationship Id="rId18" Type="http://schemas.openxmlformats.org/officeDocument/2006/relationships/slide" Target="slides/slide4.xml"></Relationship><Relationship Id="rId19" Type="http://schemas.openxmlformats.org/officeDocument/2006/relationships/slide" Target="slides/slide5.xml"></Relationship><Relationship Id="rId20" Type="http://schemas.openxmlformats.org/officeDocument/2006/relationships/slide" Target="slides/slide6.xml"></Relationship><Relationship Id="rId21" Type="http://schemas.openxmlformats.org/officeDocument/2006/relationships/slide" Target="slides/slide7.xml"></Relationship><Relationship Id="rId22" Type="http://schemas.openxmlformats.org/officeDocument/2006/relationships/slide" Target="slides/slide8.xml"></Relationship><Relationship Id="rId23" Type="http://schemas.openxmlformats.org/officeDocument/2006/relationships/slide" Target="slides/slide9.xml"></Relationship><Relationship Id="rId24" Type="http://schemas.openxmlformats.org/officeDocument/2006/relationships/slide" Target="slides/slide10.xml"></Relationship><Relationship Id="rId25" Type="http://schemas.openxmlformats.org/officeDocument/2006/relationships/slide" Target="slides/slide11.xml"></Relationship><Relationship Id="rId26" Type="http://schemas.openxmlformats.org/officeDocument/2006/relationships/viewProps" Target="viewProps.xml"></Relationship><Relationship Id="rId27" Type="http://schemas.openxmlformats.org/officeDocument/2006/relationships/presProps" Target="presProps.xml"></Relationship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798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67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293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43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749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40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254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719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11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658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62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10416-AE4C-422D-8AAF-ADAAEBA13187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6A223-E7CE-4E4E-AF16-9C419F267B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6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ub.kmi.or.kr/examination/corporate_login?cmpycd=B15766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4.xml.rels><?xml version="1.0" encoding="UTF-8"?>
<Relationships xmlns="http://schemas.openxmlformats.org/package/2006/relationships"><Relationship Id="rId3" Type="http://schemas.openxmlformats.org/officeDocument/2006/relationships/image" Target="../media/image8.png"></Relationship><Relationship Id="rId2" Type="http://schemas.openxmlformats.org/officeDocument/2006/relationships/image" Target="../media/image7.png"></Relationship><Relationship Id="rId4" Type="http://schemas.openxmlformats.org/officeDocument/2006/relationships/slideLayout" Target="../slideLayouts/slideLayout11.xml"></Relationship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224700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건강검진 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b="1" dirty="0" smtClean="0">
                <a:latin typeface="HY견고딕" pitchFamily="18" charset="-127"/>
                <a:ea typeface="HY견고딕" pitchFamily="18" charset="-127"/>
              </a:rPr>
            </a:br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온라인 예약 매뉴얼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b="1" dirty="0" smtClean="0">
                <a:latin typeface="HY견고딕" pitchFamily="18" charset="-127"/>
                <a:ea typeface="HY견고딕" pitchFamily="18" charset="-127"/>
              </a:rPr>
            </a:br>
            <a:r>
              <a:rPr lang="en-US" altLang="ko-KR" sz="3100" spc="-300" dirty="0" smtClean="0"/>
              <a:t>(</a:t>
            </a:r>
            <a:r>
              <a:rPr lang="ko-KR" altLang="en-US" sz="3100" spc="-300" dirty="0" smtClean="0"/>
              <a:t>홈페이지</a:t>
            </a:r>
            <a:r>
              <a:rPr lang="en-US" altLang="ko-KR" sz="3100" spc="-300" dirty="0" smtClean="0"/>
              <a:t>)</a:t>
            </a:r>
            <a:endParaRPr lang="ko-KR" altLang="en-US" sz="3100" spc="-300" dirty="0"/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-891480"/>
            <a:ext cx="3600400" cy="262264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36"/>
          <a:stretch/>
        </p:blipFill>
        <p:spPr>
          <a:xfrm>
            <a:off x="5093425" y="3398940"/>
            <a:ext cx="4109875" cy="3371712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softEdge rad="112500"/>
          </a:effectLst>
        </p:spPr>
      </p:pic>
      <p:grpSp>
        <p:nvGrpSpPr>
          <p:cNvPr id="11" name="그룹 10"/>
          <p:cNvGrpSpPr/>
          <p:nvPr/>
        </p:nvGrpSpPr>
        <p:grpSpPr>
          <a:xfrm>
            <a:off x="539552" y="4593253"/>
            <a:ext cx="4337849" cy="1152128"/>
            <a:chOff x="899592" y="4941168"/>
            <a:chExt cx="2505879" cy="936104"/>
          </a:xfrm>
        </p:grpSpPr>
        <p:sp>
          <p:nvSpPr>
            <p:cNvPr id="3" name="직사각형 2"/>
            <p:cNvSpPr/>
            <p:nvPr/>
          </p:nvSpPr>
          <p:spPr>
            <a:xfrm>
              <a:off x="899592" y="4941168"/>
              <a:ext cx="2505879" cy="936104"/>
            </a:xfrm>
            <a:prstGeom prst="rect">
              <a:avLst/>
            </a:prstGeom>
            <a:noFill/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43608" y="5013176"/>
              <a:ext cx="2232248" cy="737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b="1" dirty="0" smtClean="0">
                  <a:latin typeface="+mj-lt"/>
                </a:rPr>
                <a:t>［사업장 </a:t>
              </a:r>
              <a:r>
                <a:rPr lang="en-US" altLang="ko-KR" sz="1200" b="1" dirty="0" smtClean="0">
                  <a:latin typeface="+mj-lt"/>
                </a:rPr>
                <a:t>: </a:t>
              </a:r>
              <a:r>
                <a:rPr lang="ko-KR" altLang="en-US" sz="1200" b="1" dirty="0">
                  <a:latin typeface="+mj-lt"/>
                </a:rPr>
                <a:t>한국과학기술단체총연합회</a:t>
              </a:r>
              <a:r>
                <a:rPr lang="en-US" altLang="ko-KR" sz="1200" b="1" dirty="0">
                  <a:latin typeface="+mj-lt"/>
                </a:rPr>
                <a:t>(</a:t>
              </a:r>
              <a:r>
                <a:rPr lang="ko-KR" altLang="en-US" sz="1200" b="1" dirty="0">
                  <a:latin typeface="+mj-lt"/>
                </a:rPr>
                <a:t>회원검진</a:t>
              </a:r>
              <a:r>
                <a:rPr lang="en-US" altLang="ko-KR" sz="1200" b="1" dirty="0">
                  <a:latin typeface="+mj-lt"/>
                </a:rPr>
                <a:t>)</a:t>
              </a:r>
              <a:r>
                <a:rPr lang="ko-KR" altLang="en-US" sz="1200" b="1" dirty="0" smtClean="0">
                  <a:latin typeface="+mj-lt"/>
                </a:rPr>
                <a:t>］</a:t>
              </a:r>
              <a:endParaRPr lang="en-US" altLang="ko-KR" sz="1200" b="1" dirty="0" smtClean="0">
                <a:latin typeface="+mj-lt"/>
              </a:endParaRPr>
            </a:p>
            <a:p>
              <a:endParaRPr lang="en-US" altLang="ko-KR" sz="1200" b="1" dirty="0" smtClean="0">
                <a:latin typeface="+mj-lt"/>
              </a:endParaRPr>
            </a:p>
            <a:p>
              <a:r>
                <a:rPr lang="ko-KR" altLang="en-US" sz="1200" b="1" dirty="0" smtClean="0">
                  <a:latin typeface="+mj-lt"/>
                </a:rPr>
                <a:t>기업아이디</a:t>
              </a:r>
              <a:r>
                <a:rPr lang="en-US" altLang="ko-KR" sz="1200" b="1" dirty="0" smtClean="0">
                  <a:latin typeface="+mj-lt"/>
                </a:rPr>
                <a:t>: </a:t>
              </a:r>
              <a:r>
                <a:rPr lang="ko-KR" altLang="en-US" sz="1200" b="1" dirty="0">
                  <a:latin typeface="+mj-lt"/>
                </a:rPr>
                <a:t> </a:t>
              </a:r>
              <a:r>
                <a:rPr lang="ko-KR" altLang="en-US" sz="1200" b="1" dirty="0" err="1" smtClean="0">
                  <a:latin typeface="+mj-lt"/>
                </a:rPr>
                <a:t>한국과총회원검진</a:t>
              </a:r>
              <a:endParaRPr lang="en-US" altLang="ko-KR" sz="1200" b="1" dirty="0" smtClean="0">
                <a:latin typeface="+mj-lt"/>
              </a:endParaRPr>
            </a:p>
            <a:p>
              <a:endParaRPr lang="en-US" altLang="ko-KR" sz="500" b="1" dirty="0" smtClean="0">
                <a:latin typeface="+mj-lt"/>
              </a:endParaRPr>
            </a:p>
            <a:p>
              <a:r>
                <a:rPr lang="ko-KR" altLang="en-US" sz="1200" b="1" dirty="0" smtClean="0">
                  <a:latin typeface="+mj-lt"/>
                </a:rPr>
                <a:t>비밀번호</a:t>
              </a:r>
              <a:r>
                <a:rPr lang="en-US" altLang="ko-KR" sz="1200" b="1" dirty="0">
                  <a:latin typeface="+mj-lt"/>
                </a:rPr>
                <a:t>: </a:t>
              </a:r>
              <a:r>
                <a:rPr lang="en-US" altLang="ko-KR" sz="1200" b="1" dirty="0">
                  <a:latin typeface="+mj-lt"/>
                </a:rPr>
                <a:t>B157668</a:t>
              </a:r>
              <a:endParaRPr lang="ko-KR" altLang="en-US" sz="1200" b="1" dirty="0">
                <a:latin typeface="+mj-lt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43608" y="602128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" name="TextBox 11">
            <a:hlinkClick r:id="rId4"/>
          </p:cNvPr>
          <p:cNvSpPr txBox="1"/>
          <p:nvPr/>
        </p:nvSpPr>
        <p:spPr>
          <a:xfrm>
            <a:off x="611560" y="5826750"/>
            <a:ext cx="404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u="sng" dirty="0" smtClean="0">
                <a:solidFill>
                  <a:srgbClr val="2E43DE"/>
                </a:solidFill>
              </a:rPr>
              <a:t>▶예약페이지 </a:t>
            </a:r>
            <a:r>
              <a:rPr lang="ko-KR" altLang="en-US" sz="900" b="1" u="sng" dirty="0" err="1" smtClean="0">
                <a:solidFill>
                  <a:srgbClr val="2E43DE"/>
                </a:solidFill>
              </a:rPr>
              <a:t>바로가기</a:t>
            </a:r>
            <a:r>
              <a:rPr lang="en-US" altLang="ko-KR" sz="900" b="1" u="sng" dirty="0" smtClean="0">
                <a:solidFill>
                  <a:srgbClr val="2E43DE"/>
                </a:solidFill>
              </a:rPr>
              <a:t>(</a:t>
            </a:r>
            <a:r>
              <a:rPr lang="ko-KR" altLang="en-US" sz="900" b="1" u="sng" dirty="0" smtClean="0">
                <a:solidFill>
                  <a:srgbClr val="2E43DE"/>
                </a:solidFill>
              </a:rPr>
              <a:t>↙클릭</a:t>
            </a:r>
            <a:r>
              <a:rPr lang="en-US" altLang="ko-KR" sz="900" b="1" u="sng" dirty="0" smtClean="0">
                <a:solidFill>
                  <a:srgbClr val="2E43DE"/>
                </a:solidFill>
              </a:rPr>
              <a:t>)</a:t>
            </a:r>
          </a:p>
          <a:p>
            <a:r>
              <a:rPr lang="en-US" altLang="ko-KR" sz="900" b="1" u="sng" dirty="0">
                <a:solidFill>
                  <a:srgbClr val="2E43DE"/>
                </a:solidFill>
              </a:rPr>
              <a:t>https://sub.kmi.or.kr/examination/corporate_login?cmpycd=B157668</a:t>
            </a:r>
            <a:endParaRPr lang="en-US" altLang="ko-KR" sz="900" b="1" u="sng" dirty="0" smtClean="0">
              <a:solidFill>
                <a:srgbClr val="2E43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5431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lvl="0"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문진표 작성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spc="-150" dirty="0" smtClean="0"/>
              <a:t>1)  </a:t>
            </a:r>
            <a:r>
              <a:rPr lang="ko-KR" altLang="en-US" sz="1200" spc="-150" dirty="0" smtClean="0"/>
              <a:t>검진예약</a:t>
            </a:r>
            <a:r>
              <a:rPr lang="en-US" altLang="ko-KR" sz="1200" spc="-150" dirty="0"/>
              <a:t>-&gt; </a:t>
            </a:r>
            <a:r>
              <a:rPr lang="ko-KR" altLang="en-US" sz="1200" spc="-150" dirty="0"/>
              <a:t>문진표 작성 버튼을 </a:t>
            </a:r>
            <a:r>
              <a:rPr lang="ko-KR" altLang="en-US" sz="1200" spc="-150" dirty="0" smtClean="0"/>
              <a:t>클릭합니다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>2)  </a:t>
            </a:r>
            <a:r>
              <a:rPr lang="ko-KR" altLang="en-US" sz="1200" spc="-150" dirty="0" smtClean="0"/>
              <a:t>예약프로그램을 </a:t>
            </a:r>
            <a:r>
              <a:rPr lang="ko-KR" altLang="en-US" sz="1200" spc="-150" dirty="0"/>
              <a:t>확인 후 </a:t>
            </a:r>
            <a:r>
              <a:rPr lang="ko-KR" altLang="en-US" sz="1200" spc="-150" dirty="0" smtClean="0"/>
              <a:t>작성하기 </a:t>
            </a:r>
            <a:r>
              <a:rPr lang="ko-KR" altLang="en-US" sz="1200" spc="-150" dirty="0"/>
              <a:t>버튼을 누릅니다</a:t>
            </a:r>
            <a:r>
              <a:rPr lang="en-US" altLang="ko-KR" sz="1200" spc="-150" dirty="0"/>
              <a:t>.</a:t>
            </a:r>
            <a:r>
              <a:rPr lang="ko-KR" altLang="en-US" sz="1200" spc="-150" dirty="0"/>
              <a:t/>
            </a:r>
            <a:br>
              <a:rPr lang="ko-KR" altLang="en-US" sz="1200" spc="-150" dirty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>3)  </a:t>
            </a:r>
            <a:r>
              <a:rPr lang="ko-KR" altLang="en-US" sz="1200" spc="-150" dirty="0" smtClean="0"/>
              <a:t>작성할 </a:t>
            </a:r>
            <a:r>
              <a:rPr lang="ko-KR" altLang="en-US" sz="1200" spc="-150" dirty="0"/>
              <a:t>문진표를 </a:t>
            </a:r>
            <a:r>
              <a:rPr lang="ko-KR" altLang="en-US" sz="1200" spc="-150" dirty="0" smtClean="0"/>
              <a:t>선택합니다</a:t>
            </a:r>
            <a:r>
              <a:rPr lang="en-US" altLang="ko-KR" sz="1200" spc="-150" dirty="0" smtClean="0"/>
              <a:t>.</a:t>
            </a:r>
            <a:r>
              <a:rPr lang="ko-KR" altLang="en-US" sz="1200" spc="-150" dirty="0"/>
              <a:t/>
            </a:r>
            <a:br>
              <a:rPr lang="ko-KR" altLang="en-US" sz="1200" spc="-150" dirty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>4)  </a:t>
            </a:r>
            <a:r>
              <a:rPr lang="ko-KR" altLang="en-US" sz="1200" spc="-150" dirty="0" smtClean="0"/>
              <a:t>문진표를 작성합니다</a:t>
            </a:r>
            <a:r>
              <a:rPr lang="en-US" altLang="ko-KR" sz="1200" spc="-150" dirty="0" smtClean="0"/>
              <a:t>.</a:t>
            </a: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>5)  </a:t>
            </a:r>
            <a:r>
              <a:rPr lang="ko-KR" altLang="en-US" sz="1200" spc="-150" dirty="0" smtClean="0"/>
              <a:t>임시저장 </a:t>
            </a:r>
            <a:r>
              <a:rPr lang="ko-KR" altLang="en-US" sz="1200" spc="-150" dirty="0"/>
              <a:t>또는 제출 버튼을 </a:t>
            </a:r>
            <a:r>
              <a:rPr lang="ko-KR" altLang="en-US" sz="1200" spc="-150" dirty="0" smtClean="0"/>
              <a:t>클릭합니다</a:t>
            </a:r>
            <a:r>
              <a:rPr lang="en-US" altLang="ko-KR" sz="1200" spc="-150" dirty="0" smtClean="0"/>
              <a:t>.</a:t>
            </a: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b="1" spc="-150" dirty="0" smtClean="0">
                <a:solidFill>
                  <a:srgbClr val="C00000"/>
                </a:solidFill>
              </a:rPr>
              <a:t>※</a:t>
            </a:r>
            <a:r>
              <a:rPr lang="ko-KR" altLang="en-US" sz="1200" b="1" spc="-150" dirty="0" smtClean="0">
                <a:solidFill>
                  <a:srgbClr val="C00000"/>
                </a:solidFill>
              </a:rPr>
              <a:t>임시저장은 </a:t>
            </a:r>
            <a:r>
              <a:rPr lang="ko-KR" altLang="en-US" sz="1200" b="1" spc="-150" dirty="0">
                <a:solidFill>
                  <a:srgbClr val="C00000"/>
                </a:solidFill>
              </a:rPr>
              <a:t>작성중인 문진표를 서버에 임시 저장하는 것으로</a:t>
            </a:r>
            <a:br>
              <a:rPr lang="ko-KR" altLang="en-US" sz="1200" b="1" spc="-150" dirty="0">
                <a:solidFill>
                  <a:srgbClr val="C00000"/>
                </a:solidFill>
              </a:rPr>
            </a:br>
            <a:r>
              <a:rPr lang="ko-KR" altLang="en-US" sz="1200" b="1" spc="-150" dirty="0">
                <a:solidFill>
                  <a:srgbClr val="C00000"/>
                </a:solidFill>
              </a:rPr>
              <a:t> </a:t>
            </a:r>
            <a:r>
              <a:rPr lang="ko-KR" altLang="en-US" sz="1200" b="1" spc="-150" dirty="0" smtClean="0">
                <a:solidFill>
                  <a:srgbClr val="C00000"/>
                </a:solidFill>
              </a:rPr>
              <a:t>제출 전까지는 </a:t>
            </a:r>
            <a:r>
              <a:rPr lang="ko-KR" altLang="en-US" sz="1200" b="1" spc="-150" dirty="0">
                <a:solidFill>
                  <a:srgbClr val="C00000"/>
                </a:solidFill>
              </a:rPr>
              <a:t>예약 완료가  </a:t>
            </a:r>
            <a:r>
              <a:rPr lang="ko-KR" altLang="en-US" sz="1200" b="1" spc="-150" dirty="0" smtClean="0">
                <a:solidFill>
                  <a:srgbClr val="C00000"/>
                </a:solidFill>
              </a:rPr>
              <a:t>되지 않습니다</a:t>
            </a:r>
            <a:r>
              <a:rPr lang="en-US" altLang="ko-KR" sz="1200" b="1" spc="-150" dirty="0" smtClean="0">
                <a:solidFill>
                  <a:srgbClr val="C00000"/>
                </a:solidFill>
              </a:rPr>
              <a:t>.</a:t>
            </a:r>
            <a:r>
              <a:rPr lang="en-US" altLang="ko-KR" sz="1200" b="1" spc="-150" dirty="0">
                <a:solidFill>
                  <a:srgbClr val="C00000"/>
                </a:solidFill>
              </a:rPr>
              <a:t/>
            </a:r>
            <a:br>
              <a:rPr lang="en-US" altLang="ko-KR" sz="1200" b="1" spc="-150" dirty="0">
                <a:solidFill>
                  <a:srgbClr val="C00000"/>
                </a:solidFill>
              </a:rPr>
            </a:br>
            <a:endParaRPr lang="ko-KR" altLang="en-US" sz="1200" b="1" spc="-150" dirty="0">
              <a:solidFill>
                <a:srgbClr val="C0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-9993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27"/>
          <a:stretch/>
        </p:blipFill>
        <p:spPr bwMode="auto">
          <a:xfrm>
            <a:off x="207717" y="637088"/>
            <a:ext cx="3347789" cy="27199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81"/>
          <a:stretch/>
        </p:blipFill>
        <p:spPr bwMode="auto">
          <a:xfrm>
            <a:off x="3590777" y="637088"/>
            <a:ext cx="3342054" cy="27277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87" y="3509392"/>
            <a:ext cx="3894137" cy="28611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</p:pic>
      <p:sp>
        <p:nvSpPr>
          <p:cNvPr id="17" name="직사각형 16"/>
          <p:cNvSpPr/>
          <p:nvPr/>
        </p:nvSpPr>
        <p:spPr>
          <a:xfrm flipH="1">
            <a:off x="2987823" y="2262811"/>
            <a:ext cx="533031" cy="10941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685843" y="2262811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1691680" y="4149080"/>
            <a:ext cx="2520280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871428" y="6097448"/>
            <a:ext cx="1484548" cy="2118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413183" y="4150981"/>
            <a:ext cx="268961" cy="22162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2602466" y="6097448"/>
            <a:ext cx="268962" cy="2118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 flipH="1">
            <a:off x="6487241" y="1902771"/>
            <a:ext cx="445590" cy="1454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6185260" y="1902687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39" name="직사각형 38"/>
          <p:cNvSpPr/>
          <p:nvPr/>
        </p:nvSpPr>
        <p:spPr>
          <a:xfrm>
            <a:off x="1115616" y="836712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20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3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75556" y="2276872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3100" spc="-300" dirty="0" smtClean="0">
                <a:latin typeface="HY견고딕" pitchFamily="18" charset="-127"/>
                <a:ea typeface="HY견고딕" pitchFamily="18" charset="-127"/>
              </a:rPr>
              <a:t>감사합니</a:t>
            </a:r>
            <a:r>
              <a:rPr lang="ko-KR" altLang="en-US" sz="3100" spc="-300" dirty="0">
                <a:latin typeface="HY견고딕" pitchFamily="18" charset="-127"/>
                <a:ea typeface="HY견고딕" pitchFamily="18" charset="-127"/>
              </a:rPr>
              <a:t>다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-891480"/>
            <a:ext cx="3600400" cy="262264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36"/>
          <a:stretch/>
        </p:blipFill>
        <p:spPr>
          <a:xfrm>
            <a:off x="5093425" y="3398940"/>
            <a:ext cx="4109875" cy="3371712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68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6672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anchor="t" anchorCtr="1">
            <a:normAutofit/>
          </a:bodyPr>
          <a:lstStyle/>
          <a:p>
            <a:pPr lvl="0"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기업검진 예약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spc="-150" dirty="0" smtClean="0"/>
              <a:t>1)  </a:t>
            </a:r>
            <a:r>
              <a:rPr lang="ko-KR" altLang="en-US" sz="1200" spc="-150" dirty="0" smtClean="0"/>
              <a:t>기업예약을 클릭합니다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>2)  </a:t>
            </a:r>
            <a:r>
              <a:rPr lang="ko-KR" altLang="en-US" sz="1200" spc="-150" dirty="0" smtClean="0"/>
              <a:t>기업명을 </a:t>
            </a:r>
            <a:r>
              <a:rPr lang="ko-KR" altLang="en-US" sz="1200" spc="-150" dirty="0"/>
              <a:t>입력한 후 </a:t>
            </a:r>
            <a:r>
              <a:rPr lang="ko-KR" altLang="en-US" sz="1200" spc="-150" dirty="0" smtClean="0"/>
              <a:t>검색을 클릭합니다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>3)  </a:t>
            </a:r>
            <a:r>
              <a:rPr lang="ko-KR" altLang="en-US" sz="1200" spc="-150" dirty="0" smtClean="0"/>
              <a:t>검색된 </a:t>
            </a:r>
            <a:r>
              <a:rPr lang="ko-KR" altLang="en-US" sz="1200" spc="-150" dirty="0"/>
              <a:t>기업</a:t>
            </a:r>
            <a:r>
              <a:rPr lang="en-US" altLang="ko-KR" sz="1200" spc="-150" dirty="0"/>
              <a:t>(</a:t>
            </a:r>
            <a:r>
              <a:rPr lang="ko-KR" altLang="en-US" sz="1200" spc="-150" dirty="0"/>
              <a:t>단체명</a:t>
            </a:r>
            <a:r>
              <a:rPr lang="en-US" altLang="ko-KR" sz="1200" spc="-150" dirty="0"/>
              <a:t>)</a:t>
            </a:r>
            <a:r>
              <a:rPr lang="ko-KR" altLang="en-US" sz="1200" spc="-150" dirty="0"/>
              <a:t>을 </a:t>
            </a:r>
            <a:r>
              <a:rPr lang="ko-KR" altLang="en-US" sz="1200" spc="-150" dirty="0" smtClean="0"/>
              <a:t>선택하여 해당기업의 </a:t>
            </a:r>
            <a:r>
              <a:rPr lang="ko-KR" altLang="en-US" sz="1200" spc="-150" dirty="0"/>
              <a:t>기업 로그인 화면으로 </a:t>
            </a:r>
            <a:r>
              <a:rPr lang="ko-KR" altLang="en-US" sz="1200" spc="-150" dirty="0" smtClean="0"/>
              <a:t>이동합니다</a:t>
            </a:r>
            <a:r>
              <a:rPr lang="en-US" altLang="ko-KR" sz="1200" spc="-150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96"/>
          <a:stretch>
            <a:fillRect/>
          </a:stretch>
        </p:blipFill>
        <p:spPr bwMode="auto">
          <a:xfrm>
            <a:off x="971600" y="702137"/>
            <a:ext cx="5178904" cy="249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85" y="3219811"/>
            <a:ext cx="4826462" cy="315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339752" y="2276872"/>
            <a:ext cx="756666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991066" y="2276872"/>
            <a:ext cx="348686" cy="3156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555776" y="4869160"/>
            <a:ext cx="2312773" cy="315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2207090" y="4869160"/>
            <a:ext cx="348686" cy="3156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053296" y="5417647"/>
            <a:ext cx="1726616" cy="9636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703034" y="5417647"/>
            <a:ext cx="348686" cy="3156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17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1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6672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기업로그인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spc="-150" dirty="0" smtClean="0"/>
              <a:t>1)  </a:t>
            </a:r>
            <a:r>
              <a:rPr lang="ko-KR" altLang="en-US" sz="1200" spc="-150" dirty="0" smtClean="0"/>
              <a:t>부여 </a:t>
            </a:r>
            <a:r>
              <a:rPr lang="ko-KR" altLang="en-US" sz="1200" spc="-150" dirty="0"/>
              <a:t>받은 기업 </a:t>
            </a:r>
            <a:r>
              <a:rPr lang="ko-KR" altLang="en-US" sz="1200" spc="-150" dirty="0" smtClean="0"/>
              <a:t>아이디</a:t>
            </a:r>
            <a:r>
              <a:rPr lang="en-US" altLang="ko-KR" sz="1200" spc="-150" dirty="0"/>
              <a:t>/</a:t>
            </a:r>
            <a:r>
              <a:rPr lang="ko-KR" altLang="en-US" sz="1200" spc="-150" dirty="0" smtClean="0"/>
              <a:t>비밀번호 또는 </a:t>
            </a:r>
            <a:r>
              <a:rPr lang="ko-KR" altLang="en-US" sz="1200" spc="-150" dirty="0" err="1" smtClean="0"/>
              <a:t>사번</a:t>
            </a:r>
            <a:r>
              <a:rPr lang="en-US" altLang="ko-KR" sz="1200" spc="-150" dirty="0"/>
              <a:t>/</a:t>
            </a:r>
            <a:r>
              <a:rPr lang="ko-KR" altLang="en-US" sz="1200" spc="-150" dirty="0" smtClean="0"/>
              <a:t>이름을 입력하여 로그인합니다</a:t>
            </a:r>
            <a:r>
              <a:rPr lang="en-US" altLang="ko-KR" sz="1200" spc="-150" dirty="0" smtClean="0"/>
              <a:t>.</a:t>
            </a:r>
            <a:r>
              <a:rPr lang="ko-KR" altLang="en-US" sz="1200" spc="-150" dirty="0"/>
              <a:t/>
            </a:r>
            <a:br>
              <a:rPr lang="ko-KR" altLang="en-US" sz="1200" spc="-150" dirty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ko-KR" altLang="en-US" sz="1200" spc="-150" dirty="0" smtClean="0"/>
              <a:t>★매뉴얼  맨 앞 페이지에</a:t>
            </a: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ko-KR" altLang="en-US" sz="1200" spc="-150" dirty="0" smtClean="0"/>
              <a:t>기업 아이디</a:t>
            </a:r>
            <a:r>
              <a:rPr lang="en-US" altLang="ko-KR" sz="1200" spc="-150" dirty="0" smtClean="0"/>
              <a:t>/</a:t>
            </a:r>
            <a:r>
              <a:rPr lang="ko-KR" altLang="en-US" sz="1200" spc="-150" dirty="0" smtClean="0"/>
              <a:t>비밀번호 </a:t>
            </a: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ko-KR" altLang="en-US" sz="1200" spc="-150" dirty="0" smtClean="0"/>
              <a:t>기재되어 있습니다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endParaRPr lang="en-US" altLang="ko-KR" sz="1200" spc="-150" dirty="0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5522912" cy="366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사번 이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76646"/>
            <a:ext cx="4248472" cy="220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679962" y="2996952"/>
            <a:ext cx="1965551" cy="1044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679961" y="4778037"/>
            <a:ext cx="1965551" cy="102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339752" y="2996952"/>
            <a:ext cx="335270" cy="3090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339752" y="4778037"/>
            <a:ext cx="348686" cy="3156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1480471" y="3933056"/>
            <a:ext cx="1003297" cy="369332"/>
            <a:chOff x="3131840" y="2473901"/>
            <a:chExt cx="1003297" cy="369332"/>
          </a:xfrm>
        </p:grpSpPr>
        <p:sp>
          <p:nvSpPr>
            <p:cNvPr id="7" name="타원 6"/>
            <p:cNvSpPr/>
            <p:nvPr/>
          </p:nvSpPr>
          <p:spPr>
            <a:xfrm>
              <a:off x="3131840" y="2473901"/>
              <a:ext cx="757006" cy="3693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99033" y="2473901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또</a:t>
              </a:r>
              <a:r>
                <a:rPr lang="ko-KR" altLang="en-US" dirty="0">
                  <a:solidFill>
                    <a:schemeClr val="bg1"/>
                  </a:solidFill>
                </a:rPr>
                <a:t>는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0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 txBox="1">
            <a:spLocks noGrp="1"/>
          </p:cNvSpPr>
          <p:nvPr>
            <p:ph type="title"/>
          </p:nvPr>
        </p:nvSpPr>
        <p:spPr>
          <a:xfrm rot="0">
            <a:off x="7087870" y="528955"/>
            <a:ext cx="2058035" cy="5852160"/>
          </a:xfrm>
          <a:prstGeom prst="rect"/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 lIns="91440" tIns="45720" rIns="91440" bIns="45720" numCol="1" vert="horz" anchor="t" anchorCtr="1">
            <a:normAutofit fontScale="100000" lnSpcReduction="0"/>
          </a:bodyPr>
          <a:lstStyle/>
          <a:p>
            <a:pPr marL="0" indent="0" algn="l" latinLnBrk="0">
              <a:buFontTx/>
              <a:buNone/>
            </a:pPr>
            <a:r>
              <a:rPr lang="en-US" altLang="ko-KR" sz="1200" b="1"/>
              <a:t/>
            </a:r>
            <a:br>
              <a:rPr lang="en-US" altLang="ko-KR" sz="1200" b="1"/>
            </a:br>
            <a:r>
              <a:rPr lang="en-US" altLang="ko-KR" sz="1200" b="1"/>
              <a:t/>
            </a:r>
            <a:br>
              <a:rPr lang="en-US" altLang="ko-KR" sz="1200" b="1"/>
            </a:br>
            <a:r>
              <a:rPr lang="en-US" altLang="ko-KR" sz="1200" b="1"/>
              <a:t/>
            </a:r>
            <a:br>
              <a:rPr lang="en-US" altLang="ko-KR" sz="1200" b="1"/>
            </a:br>
            <a:r>
              <a:rPr lang="ko-KR" altLang="en-US" sz="1200" b="1">
                <a:solidFill>
                  <a:srgbClr val="002060"/>
                </a:solidFill>
              </a:rPr>
              <a:t>검진자 정보입력</a:t>
            </a:r>
            <a:r>
              <a:rPr lang="en-US" altLang="ko-KR" sz="1200" b="1"/>
              <a:t/>
            </a:r>
            <a:br>
              <a:rPr lang="en-US" altLang="ko-KR" sz="1200" b="1"/>
            </a:br>
            <a:r>
              <a:rPr lang="en-US" altLang="ko-KR" sz="1200" b="1"/>
              <a:t/>
            </a:r>
            <a:br>
              <a:rPr lang="en-US" altLang="ko-KR" sz="1200" b="1"/>
            </a:br>
            <a:r>
              <a:rPr lang="en-US" altLang="ko-KR" sz="1200" spc="-140"/>
              <a:t>1)  </a:t>
            </a:r>
            <a:r>
              <a:rPr lang="ko-KR" altLang="en-US" sz="1200" spc="-140"/>
              <a:t>검진자 정보입력 창에 검진자 정보를 입력합니다</a:t>
            </a:r>
            <a:r>
              <a:rPr lang="en-US" altLang="ko-KR" sz="1200" spc="-140"/>
              <a:t>.</a:t>
            </a:r>
            <a:r>
              <a:rPr lang="en-US" altLang="ko-KR" sz="1200" spc="-140"/>
              <a:t/>
            </a:r>
            <a:br>
              <a:rPr lang="en-US" altLang="ko-KR" sz="1200" spc="-140"/>
            </a:br>
            <a:r>
              <a:rPr lang="en-US" altLang="ko-KR" sz="1200" spc="-140"/>
              <a:t/>
            </a:r>
            <a:br>
              <a:rPr lang="en-US" altLang="ko-KR" sz="1200" spc="-140"/>
            </a:br>
            <a:r>
              <a:rPr lang="en-US" altLang="ko-KR" sz="1200" spc="-140"/>
              <a:t>2)  </a:t>
            </a:r>
            <a:r>
              <a:rPr lang="ko-KR" altLang="en-US" sz="1200" spc="-140"/>
              <a:t>개인정보 처리방침 동의에 체크합니다</a:t>
            </a:r>
            <a:r>
              <a:rPr lang="en-US" altLang="ko-KR" sz="1200" spc="-140"/>
              <a:t>.</a:t>
            </a:r>
            <a:r>
              <a:rPr lang="en-US" altLang="ko-KR" sz="1200" spc="-140"/>
              <a:t/>
            </a:r>
            <a:br>
              <a:rPr lang="en-US" altLang="ko-KR" sz="1200" spc="-140"/>
            </a:br>
            <a:r>
              <a:rPr lang="en-US" altLang="ko-KR" sz="1200" spc="-140"/>
              <a:t/>
            </a:r>
            <a:br>
              <a:rPr lang="en-US" altLang="ko-KR" sz="1200" spc="-140"/>
            </a:br>
            <a:r>
              <a:rPr lang="en-US" altLang="ko-KR" sz="1200" spc="-140"/>
              <a:t>3) </a:t>
            </a:r>
            <a:r>
              <a:rPr lang="ko-KR" altLang="en-US" sz="1200" spc="-140"/>
              <a:t>  다음 버튼을 눌러 예약상세 화면으로 이동합니다</a:t>
            </a:r>
            <a:r>
              <a:rPr lang="en-US" altLang="ko-KR" sz="1200" spc="-140"/>
              <a:t>.</a:t>
            </a:r>
            <a:r>
              <a:rPr lang="en-US" altLang="ko-KR" sz="1200" spc="-140"/>
              <a:t/>
            </a:r>
            <a:br>
              <a:rPr lang="en-US" altLang="ko-KR" sz="1200" spc="-140"/>
            </a:br>
            <a:r>
              <a:rPr lang="ko-KR" altLang="ko-KR" sz="1200" spc="-140"/>
              <a:t/>
            </a:r>
            <a:br>
              <a:rPr lang="ko-KR" altLang="ko-KR" sz="1200" spc="-140"/>
            </a:br>
            <a:r>
              <a:rPr lang="ko-KR" altLang="ko-KR" sz="1200" spc="-140"/>
              <a:t/>
            </a:r>
            <a:br>
              <a:rPr lang="ko-KR" altLang="ko-KR" sz="1200" spc="-140"/>
            </a:br>
            <a:r>
              <a:rPr lang="ko-KR" altLang="ko-KR" sz="1300" spc="-140" b="1">
                <a:solidFill>
                  <a:srgbClr val="FF0000"/>
                </a:solidFill>
              </a:rPr>
              <a:t>*****부서명 필수 기입 *****</a:t>
            </a:r>
            <a:r>
              <a:rPr lang="ko-KR" altLang="ko-KR" sz="1200" spc="-140"/>
              <a:t/>
            </a:r>
            <a:br>
              <a:rPr lang="ko-KR" altLang="ko-KR" sz="1200" spc="-140"/>
            </a:br>
            <a:r>
              <a:rPr lang="ko-KR" altLang="ko-KR" sz="1200" spc="-140"/>
              <a:t>한국OO학회  or 한국OO협회</a:t>
            </a:r>
            <a:endParaRPr lang="ko-KR" altLang="en-US" sz="1200"/>
          </a:p>
        </p:txBody>
      </p:sp>
      <p:sp>
        <p:nvSpPr>
          <p:cNvPr id="12" name="직사각형 11"/>
          <p:cNvSpPr/>
          <p:nvPr/>
        </p:nvSpPr>
        <p:spPr>
          <a:xfrm>
            <a:off x="1173480" y="3213100"/>
            <a:ext cx="302260" cy="2571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0" y="0"/>
            <a:ext cx="9144000" cy="11684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6741160"/>
            <a:ext cx="9144000" cy="11684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44145" y="201930"/>
            <a:ext cx="3600450" cy="26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95" y="600075"/>
            <a:ext cx="4281805" cy="259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그림 122" descr="C:/Users/Saie11f_/AppData/Roaming/PolarisOffice/ETemp/13180_20660072/image8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0">
            <a:off x="735965" y="2881630"/>
            <a:ext cx="5854700" cy="3700780"/>
          </a:xfrm>
          <a:prstGeom prst="rect"/>
          <a:noFill/>
        </p:spPr>
      </p:pic>
      <p:sp>
        <p:nvSpPr>
          <p:cNvPr id="13" name="직사각형 12"/>
          <p:cNvSpPr/>
          <p:nvPr/>
        </p:nvSpPr>
        <p:spPr>
          <a:xfrm>
            <a:off x="1475740" y="3213100"/>
            <a:ext cx="4464685" cy="2273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060065" y="6165215"/>
            <a:ext cx="1296035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275965" y="6430645"/>
            <a:ext cx="820420" cy="1670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037205" y="6430645"/>
            <a:ext cx="238125" cy="1670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2757805" y="6165215"/>
            <a:ext cx="30226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9" name="순서도: 데이터 8"/>
          <p:cNvSpPr/>
          <p:nvPr/>
        </p:nvSpPr>
        <p:spPr>
          <a:xfrm>
            <a:off x="-7620" y="0"/>
            <a:ext cx="1555115" cy="116840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텍스트 상자 5"/>
          <p:cNvSpPr txBox="1">
            <a:spLocks/>
          </p:cNvSpPr>
          <p:nvPr/>
        </p:nvSpPr>
        <p:spPr>
          <a:xfrm rot="0">
            <a:off x="1555750" y="3935095"/>
            <a:ext cx="2047240" cy="24701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hangingPunct="1"/>
            <a:r>
              <a:rPr lang="ko-KR" sz="1000">
                <a:latin typeface="맑은 고딕" charset="0"/>
                <a:ea typeface="맑은 고딕" charset="0"/>
              </a:rPr>
              <a:t>한국 OO 학회 or 한국 OO 협회</a:t>
            </a:r>
            <a:endParaRPr lang="ko-KR" altLang="en-US"/>
          </a:p>
        </p:txBody>
      </p:sp>
      <p:cxnSp>
        <p:nvCxnSpPr>
          <p:cNvPr id="124" name="도형 6"/>
          <p:cNvCxnSpPr/>
          <p:nvPr/>
        </p:nvCxnSpPr>
        <p:spPr>
          <a:xfrm rot="0" flipH="1">
            <a:off x="3533140" y="3567430"/>
            <a:ext cx="3524885" cy="468630"/>
          </a:xfrm>
          <a:prstGeom prst="straightConnector1"/>
          <a:ln w="9525" cap="flat" cmpd="sng">
            <a:prstDash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32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6672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프로그램 및 날짜 선택</a:t>
            </a: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ko-KR" altLang="ko-KR" sz="1200" b="1" dirty="0"/>
              <a:t/>
            </a:r>
            <a:br>
              <a:rPr lang="ko-KR" altLang="ko-KR" sz="1200" b="1" dirty="0"/>
            </a:br>
            <a:r>
              <a:rPr lang="en-US" altLang="ko-KR" sz="1200" spc="-150" dirty="0"/>
              <a:t>1) </a:t>
            </a:r>
            <a:r>
              <a:rPr lang="ko-KR" altLang="en-US" sz="1200" spc="-150" dirty="0" smtClean="0"/>
              <a:t> 검진 프로그램을 선택합니다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 smtClean="0"/>
              <a:t>2)  </a:t>
            </a:r>
            <a:r>
              <a:rPr lang="ko-KR" altLang="en-US" sz="1200" spc="-150" dirty="0" smtClean="0"/>
              <a:t>검진 받을 </a:t>
            </a:r>
            <a:r>
              <a:rPr lang="ko-KR" altLang="en-US" sz="1200" spc="-150" dirty="0"/>
              <a:t>센터를 </a:t>
            </a:r>
            <a:r>
              <a:rPr lang="ko-KR" altLang="en-US" sz="1200" spc="-150" dirty="0" smtClean="0"/>
              <a:t>선택합니다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/>
              <a:t>3</a:t>
            </a:r>
            <a:r>
              <a:rPr lang="en-US" altLang="ko-KR" sz="1200" spc="-150" dirty="0" smtClean="0"/>
              <a:t>)  </a:t>
            </a:r>
            <a:r>
              <a:rPr lang="ko-KR" altLang="en-US" sz="1200" spc="-150" dirty="0" smtClean="0"/>
              <a:t>선택 검사를 </a:t>
            </a:r>
            <a:r>
              <a:rPr lang="ko-KR" altLang="en-US" sz="1200" spc="-150" dirty="0"/>
              <a:t>선택합니다</a:t>
            </a:r>
            <a:r>
              <a:rPr lang="en-US" altLang="ko-KR" sz="1200" spc="-150" dirty="0"/>
              <a:t>.</a:t>
            </a:r>
            <a:br>
              <a:rPr lang="en-US" altLang="ko-KR" sz="1200" spc="-150" dirty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/>
              <a:t>4</a:t>
            </a:r>
            <a:r>
              <a:rPr lang="en-US" altLang="ko-KR" sz="1200" spc="-150" dirty="0" smtClean="0"/>
              <a:t>)  </a:t>
            </a:r>
            <a:r>
              <a:rPr lang="ko-KR" altLang="en-US" sz="1200" spc="-150" dirty="0" smtClean="0"/>
              <a:t>추가적인 </a:t>
            </a:r>
            <a:r>
              <a:rPr lang="ko-KR" altLang="en-US" sz="1200" spc="-150" dirty="0"/>
              <a:t>검사 </a:t>
            </a:r>
            <a:r>
              <a:rPr lang="ko-KR" altLang="en-US" sz="1200" spc="-150" dirty="0" smtClean="0"/>
              <a:t>필요 시 </a:t>
            </a:r>
            <a:r>
              <a:rPr lang="ko-KR" altLang="en-US" sz="1200" spc="-150" dirty="0"/>
              <a:t>추가 검사 항목을 </a:t>
            </a:r>
            <a:r>
              <a:rPr lang="ko-KR" altLang="en-US" sz="1200" spc="-150" dirty="0" smtClean="0"/>
              <a:t>선택할 수 있습니다</a:t>
            </a:r>
            <a:r>
              <a:rPr lang="en-US" altLang="ko-KR" sz="1200" spc="-150" dirty="0"/>
              <a:t>.</a:t>
            </a:r>
            <a:br>
              <a:rPr lang="en-US" altLang="ko-KR" sz="1200" spc="-150" dirty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ko-KR" altLang="ko-KR" sz="1200" b="1" dirty="0"/>
              <a:t/>
            </a:r>
            <a:br>
              <a:rPr lang="ko-KR" altLang="ko-KR" sz="1200" b="1" dirty="0"/>
            </a:br>
            <a:endParaRPr lang="ko-KR" altLang="en-US" sz="1200" b="1" dirty="0"/>
          </a:p>
        </p:txBody>
      </p:sp>
      <p:sp>
        <p:nvSpPr>
          <p:cNvPr id="14" name="직사각형 13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8" name="그림 4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02"/>
          <a:stretch/>
        </p:blipFill>
        <p:spPr bwMode="auto">
          <a:xfrm>
            <a:off x="455150" y="2568938"/>
            <a:ext cx="6170235" cy="348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50" y="626025"/>
            <a:ext cx="6170235" cy="179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611560" y="2924944"/>
            <a:ext cx="735819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95820" y="2075548"/>
            <a:ext cx="2103972" cy="273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09579" y="2075549"/>
            <a:ext cx="301981" cy="273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79" y="2924944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611560" y="3789040"/>
            <a:ext cx="361793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11560" y="4725144"/>
            <a:ext cx="5634154" cy="1327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309578" y="3789040"/>
            <a:ext cx="301982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309578" y="4725144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18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17206" y="476672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>
                <a:solidFill>
                  <a:srgbClr val="002060"/>
                </a:solidFill>
              </a:rPr>
              <a:t>프로그램 및 날짜 선택</a:t>
            </a: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spc="-150" dirty="0"/>
              <a:t>1)  </a:t>
            </a:r>
            <a:r>
              <a:rPr lang="ko-KR" altLang="en-US" sz="1200" spc="-150" dirty="0" smtClean="0"/>
              <a:t>예약 가능한 날짜 보기를 클릭합니다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b="1" spc="-150" dirty="0"/>
              <a:t/>
            </a:r>
            <a:br>
              <a:rPr lang="en-US" altLang="ko-KR" sz="1200" b="1" spc="-150" dirty="0"/>
            </a:br>
            <a:r>
              <a:rPr lang="en-US" altLang="ko-KR" sz="1200" spc="-150" dirty="0" smtClean="0"/>
              <a:t>2)  </a:t>
            </a:r>
            <a:r>
              <a:rPr lang="ko-KR" altLang="en-US" sz="1200" spc="-150" dirty="0" smtClean="0"/>
              <a:t>검진 </a:t>
            </a:r>
            <a:r>
              <a:rPr lang="ko-KR" altLang="en-US" sz="1200" spc="-150" dirty="0"/>
              <a:t>받을 예약 일자를 </a:t>
            </a:r>
            <a:r>
              <a:rPr lang="ko-KR" altLang="en-US" sz="1200" spc="-150" dirty="0" smtClean="0"/>
              <a:t>선택합니다</a:t>
            </a:r>
            <a:r>
              <a:rPr lang="en-US" altLang="ko-KR" sz="1200" spc="-150" dirty="0" smtClean="0"/>
              <a:t>.</a:t>
            </a: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b="1" spc="-150" dirty="0"/>
              <a:t/>
            </a:r>
            <a:br>
              <a:rPr lang="en-US" altLang="ko-KR" sz="1200" b="1" spc="-150" dirty="0"/>
            </a:br>
            <a:r>
              <a:rPr lang="en-US" altLang="ko-KR" sz="1200" b="1" spc="-150" dirty="0">
                <a:solidFill>
                  <a:srgbClr val="C00000"/>
                </a:solidFill>
              </a:rPr>
              <a:t>※</a:t>
            </a:r>
            <a:r>
              <a:rPr lang="ko-KR" altLang="en-US" sz="1200" b="1" spc="-150" dirty="0">
                <a:solidFill>
                  <a:srgbClr val="C00000"/>
                </a:solidFill>
              </a:rPr>
              <a:t>  검진 </a:t>
            </a:r>
            <a:r>
              <a:rPr lang="ko-KR" altLang="en-US" sz="1200" b="1" spc="-150" dirty="0" err="1">
                <a:solidFill>
                  <a:srgbClr val="C00000"/>
                </a:solidFill>
              </a:rPr>
              <a:t>희망일에서</a:t>
            </a:r>
            <a:r>
              <a:rPr lang="ko-KR" altLang="en-US" sz="1200" b="1" spc="-150" dirty="0">
                <a:solidFill>
                  <a:srgbClr val="C00000"/>
                </a:solidFill>
              </a:rPr>
              <a:t> 최소 </a:t>
            </a:r>
            <a:r>
              <a:rPr lang="en-US" altLang="ko-KR" sz="1200" b="1" spc="-150" dirty="0">
                <a:solidFill>
                  <a:srgbClr val="C00000"/>
                </a:solidFill>
              </a:rPr>
              <a:t>7</a:t>
            </a:r>
            <a:r>
              <a:rPr lang="ko-KR" altLang="en-US" sz="1200" b="1" spc="-150" dirty="0">
                <a:solidFill>
                  <a:srgbClr val="C00000"/>
                </a:solidFill>
              </a:rPr>
              <a:t>일전부터 가능합니다</a:t>
            </a:r>
            <a:r>
              <a:rPr lang="en-US" altLang="ko-KR" sz="1200" b="1" spc="-150" dirty="0">
                <a:solidFill>
                  <a:srgbClr val="C00000"/>
                </a:solidFill>
              </a:rPr>
              <a:t>.</a:t>
            </a:r>
            <a:r>
              <a:rPr lang="en-US" altLang="ko-KR" sz="1200" b="1" spc="-150" dirty="0" smtClean="0"/>
              <a:t/>
            </a:r>
            <a:br>
              <a:rPr lang="en-US" altLang="ko-KR" sz="1200" b="1" spc="-150" dirty="0" smtClean="0"/>
            </a:br>
            <a:r>
              <a:rPr lang="ko-KR" altLang="ko-KR" sz="1200" spc="-150" dirty="0"/>
              <a:t/>
            </a:r>
            <a:br>
              <a:rPr lang="ko-KR" altLang="ko-KR" sz="1200" spc="-150" dirty="0"/>
            </a:br>
            <a:endParaRPr lang="ko-KR" altLang="en-US" sz="1200" b="1" spc="-150" dirty="0"/>
          </a:p>
        </p:txBody>
      </p:sp>
      <p:sp>
        <p:nvSpPr>
          <p:cNvPr id="14" name="직사각형 13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4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95"/>
          <a:stretch/>
        </p:blipFill>
        <p:spPr bwMode="auto">
          <a:xfrm>
            <a:off x="632488" y="925925"/>
            <a:ext cx="5811720" cy="172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그림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88" y="2742232"/>
            <a:ext cx="5756786" cy="286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699792" y="1340768"/>
            <a:ext cx="151216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445900" y="1340769"/>
            <a:ext cx="253892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755576" y="2793543"/>
            <a:ext cx="5544616" cy="2939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53595" y="2793543"/>
            <a:ext cx="301981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93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8891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대장내시경 예약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spc="-150" dirty="0" smtClean="0">
                <a:solidFill>
                  <a:srgbClr val="0070C0"/>
                </a:solidFill>
              </a:rPr>
              <a:t>* </a:t>
            </a:r>
            <a:r>
              <a:rPr lang="ko-KR" altLang="ko-KR" sz="1200" spc="-150" dirty="0" smtClean="0">
                <a:solidFill>
                  <a:srgbClr val="0070C0"/>
                </a:solidFill>
              </a:rPr>
              <a:t>대장 </a:t>
            </a:r>
            <a:r>
              <a:rPr lang="ko-KR" altLang="ko-KR" sz="1200" spc="-150" dirty="0">
                <a:solidFill>
                  <a:srgbClr val="0070C0"/>
                </a:solidFill>
              </a:rPr>
              <a:t>내시경 </a:t>
            </a:r>
            <a:r>
              <a:rPr lang="ko-KR" altLang="ko-KR" sz="1200" spc="-150" dirty="0" smtClean="0">
                <a:solidFill>
                  <a:srgbClr val="0070C0"/>
                </a:solidFill>
              </a:rPr>
              <a:t>예약 시 </a:t>
            </a:r>
            <a:r>
              <a:rPr lang="ko-KR" altLang="ko-KR" sz="1200" spc="-150" dirty="0">
                <a:solidFill>
                  <a:srgbClr val="0070C0"/>
                </a:solidFill>
              </a:rPr>
              <a:t>별도의 예약일자 및 </a:t>
            </a:r>
            <a:r>
              <a:rPr lang="ko-KR" altLang="ko-KR" sz="1200" spc="-150" dirty="0" err="1">
                <a:solidFill>
                  <a:srgbClr val="0070C0"/>
                </a:solidFill>
              </a:rPr>
              <a:t>대장약</a:t>
            </a:r>
            <a:r>
              <a:rPr lang="ko-KR" altLang="ko-KR" sz="1200" spc="-150" dirty="0">
                <a:solidFill>
                  <a:srgbClr val="0070C0"/>
                </a:solidFill>
              </a:rPr>
              <a:t> 수령 </a:t>
            </a:r>
            <a:r>
              <a:rPr lang="ko-KR" altLang="ko-KR" sz="1200" spc="-150" dirty="0" smtClean="0">
                <a:solidFill>
                  <a:srgbClr val="0070C0"/>
                </a:solidFill>
              </a:rPr>
              <a:t>방법 등</a:t>
            </a:r>
            <a:r>
              <a:rPr lang="ko-KR" altLang="en-US" sz="1200" spc="-150" dirty="0" smtClean="0">
                <a:solidFill>
                  <a:srgbClr val="0070C0"/>
                </a:solidFill>
              </a:rPr>
              <a:t>의 추가적인 선택과정이 필요합니다</a:t>
            </a:r>
            <a:r>
              <a:rPr lang="en-US" altLang="ko-KR" sz="1200" spc="-150" dirty="0" smtClean="0">
                <a:solidFill>
                  <a:srgbClr val="0070C0"/>
                </a:solidFill>
              </a:rPr>
              <a:t>.</a:t>
            </a:r>
            <a:r>
              <a:rPr lang="ko-KR" altLang="ko-KR" sz="1200" spc="-150" dirty="0"/>
              <a:t/>
            </a:r>
            <a:br>
              <a:rPr lang="ko-KR" altLang="ko-KR" sz="1200" spc="-150" dirty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/>
              <a:t>1) </a:t>
            </a:r>
            <a:r>
              <a:rPr lang="en-US" altLang="ko-KR" sz="1200" spc="-150" dirty="0" smtClean="0"/>
              <a:t> </a:t>
            </a:r>
            <a:r>
              <a:rPr lang="ko-KR" altLang="ko-KR" sz="1200" spc="-150" dirty="0" smtClean="0"/>
              <a:t>선택 </a:t>
            </a:r>
            <a:r>
              <a:rPr lang="ko-KR" altLang="ko-KR" sz="1200" spc="-150" dirty="0"/>
              <a:t>검사에서 대장내시경 예약 선택</a:t>
            </a:r>
            <a:r>
              <a:rPr lang="en-US" altLang="ko-KR" sz="1200" spc="-150" dirty="0"/>
              <a:t> </a:t>
            </a:r>
            <a:r>
              <a:rPr lang="ko-KR" altLang="en-US" sz="1200" spc="-150" dirty="0" smtClean="0"/>
              <a:t>후</a:t>
            </a:r>
            <a:r>
              <a:rPr lang="en-US" altLang="ko-KR" sz="1200" spc="-150" dirty="0"/>
              <a:t> </a:t>
            </a:r>
            <a:r>
              <a:rPr lang="ko-KR" altLang="ko-KR" sz="1200" spc="-150" dirty="0" smtClean="0"/>
              <a:t>날짜선택 </a:t>
            </a:r>
            <a:r>
              <a:rPr lang="ko-KR" altLang="ko-KR" sz="1200" spc="-150" dirty="0"/>
              <a:t>버튼</a:t>
            </a:r>
            <a:r>
              <a:rPr lang="ko-KR" altLang="en-US" sz="1200" spc="-150" dirty="0"/>
              <a:t>을 누릅니다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/>
              <a:t>2</a:t>
            </a:r>
            <a:r>
              <a:rPr lang="en-US" altLang="ko-KR" sz="1200" spc="-150" dirty="0" smtClean="0"/>
              <a:t>)  </a:t>
            </a:r>
            <a:r>
              <a:rPr lang="ko-KR" altLang="ko-KR" sz="1200" spc="-150" dirty="0" smtClean="0"/>
              <a:t>예약 </a:t>
            </a:r>
            <a:r>
              <a:rPr lang="ko-KR" altLang="ko-KR" sz="1200" spc="-150" dirty="0"/>
              <a:t>일자</a:t>
            </a:r>
            <a:r>
              <a:rPr lang="ko-KR" altLang="en-US" sz="1200" spc="-150" dirty="0"/>
              <a:t>를</a:t>
            </a:r>
            <a:r>
              <a:rPr lang="ko-KR" altLang="ko-KR" sz="1200" spc="-150" dirty="0"/>
              <a:t> </a:t>
            </a:r>
            <a:r>
              <a:rPr lang="ko-KR" altLang="en-US" sz="1200" spc="-150" dirty="0"/>
              <a:t>선택합니다</a:t>
            </a:r>
            <a:r>
              <a:rPr lang="en-US" altLang="ko-KR" sz="1200" spc="-150" dirty="0"/>
              <a:t>.</a:t>
            </a:r>
            <a:r>
              <a:rPr lang="ko-KR" altLang="ko-KR" sz="1200" spc="-150" dirty="0"/>
              <a:t> </a:t>
            </a: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ko-KR" altLang="ko-KR" sz="1200" spc="-150" dirty="0"/>
              <a:t/>
            </a:r>
            <a:br>
              <a:rPr lang="ko-KR" altLang="ko-KR" sz="1200" spc="-150" dirty="0"/>
            </a:br>
            <a:r>
              <a:rPr lang="en-US" altLang="ko-KR" sz="1200" spc="-150" dirty="0"/>
              <a:t>3) </a:t>
            </a:r>
            <a:r>
              <a:rPr lang="en-US" altLang="ko-KR" sz="1200" spc="-150" dirty="0" smtClean="0"/>
              <a:t> </a:t>
            </a:r>
            <a:r>
              <a:rPr lang="ko-KR" altLang="ko-KR" sz="1200" spc="-150" dirty="0" smtClean="0"/>
              <a:t>택배수령 </a:t>
            </a:r>
            <a:r>
              <a:rPr lang="ko-KR" altLang="ko-KR" sz="1200" spc="-150" dirty="0"/>
              <a:t>버튼을 클릭하</a:t>
            </a:r>
            <a:r>
              <a:rPr lang="ko-KR" altLang="en-US" sz="1200" spc="-150" dirty="0"/>
              <a:t>여</a:t>
            </a:r>
            <a:r>
              <a:rPr lang="ko-KR" altLang="ko-KR" sz="1200" spc="-150" dirty="0"/>
              <a:t>  약품수령 주소를 설정 할 수 있</a:t>
            </a:r>
            <a:r>
              <a:rPr lang="ko-KR" altLang="en-US" sz="1200" spc="-150" dirty="0"/>
              <a:t>습니다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r>
              <a:rPr lang="en-US" altLang="ko-KR" sz="1200" spc="-150" dirty="0"/>
              <a:t>4</a:t>
            </a:r>
            <a:r>
              <a:rPr lang="en-US" altLang="ko-KR" sz="1200" spc="-150" dirty="0" smtClean="0"/>
              <a:t>)  </a:t>
            </a:r>
            <a:r>
              <a:rPr lang="ko-KR" altLang="en-US" sz="1200" spc="-150" dirty="0" smtClean="0"/>
              <a:t>약품수령 </a:t>
            </a:r>
            <a:r>
              <a:rPr lang="ko-KR" altLang="en-US" sz="1200" spc="-150" dirty="0"/>
              <a:t>주소를 입력합니다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/>
              <a:t/>
            </a:r>
            <a:br>
              <a:rPr lang="en-US" altLang="ko-KR" sz="1200" spc="-150" dirty="0"/>
            </a:br>
            <a:endParaRPr lang="ko-KR" altLang="en-US" sz="1200" spc="-150" dirty="0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0" y="6727797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81586" y="607558"/>
            <a:ext cx="6471025" cy="5629754"/>
            <a:chOff x="381586" y="582126"/>
            <a:chExt cx="6471025" cy="5629754"/>
          </a:xfrm>
        </p:grpSpPr>
        <p:pic>
          <p:nvPicPr>
            <p:cNvPr id="14338" name="Picture 2" descr="대장내시경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582126"/>
              <a:ext cx="6235702" cy="5629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683568" y="3645024"/>
              <a:ext cx="2323741" cy="3665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683568" y="5445224"/>
              <a:ext cx="3312368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683568" y="4365104"/>
              <a:ext cx="1584176" cy="2582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81587" y="3645024"/>
              <a:ext cx="301981" cy="25694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grpSp>
          <p:nvGrpSpPr>
            <p:cNvPr id="3" name="그룹 2"/>
            <p:cNvGrpSpPr/>
            <p:nvPr/>
          </p:nvGrpSpPr>
          <p:grpSpPr>
            <a:xfrm>
              <a:off x="2973875" y="2780928"/>
              <a:ext cx="3878736" cy="2384076"/>
              <a:chOff x="2973875" y="3195271"/>
              <a:chExt cx="3878736" cy="2384076"/>
            </a:xfrm>
          </p:grpSpPr>
          <p:pic>
            <p:nvPicPr>
              <p:cNvPr id="47" name="그림 4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3848" y="3195271"/>
                <a:ext cx="3648763" cy="23555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직사각형 9"/>
              <p:cNvSpPr/>
              <p:nvPr/>
            </p:nvSpPr>
            <p:spPr>
              <a:xfrm>
                <a:off x="3275855" y="3284984"/>
                <a:ext cx="3576755" cy="229436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2973875" y="3284984"/>
                <a:ext cx="301981" cy="25694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/>
                  <a:t>2</a:t>
                </a:r>
                <a:endParaRPr lang="ko-KR" altLang="en-US" dirty="0"/>
              </a:p>
            </p:txBody>
          </p:sp>
        </p:grpSp>
        <p:sp>
          <p:nvSpPr>
            <p:cNvPr id="15" name="직사각형 14"/>
            <p:cNvSpPr/>
            <p:nvPr/>
          </p:nvSpPr>
          <p:spPr>
            <a:xfrm>
              <a:off x="381587" y="4365104"/>
              <a:ext cx="301981" cy="25694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3</a:t>
              </a:r>
              <a:endParaRPr lang="ko-KR" altLang="en-US" dirty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81586" y="5445224"/>
              <a:ext cx="301981" cy="25694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4</a:t>
              </a:r>
              <a:endParaRPr lang="ko-KR" altLang="en-US" dirty="0"/>
            </a:p>
          </p:txBody>
        </p:sp>
      </p:grpSp>
      <p:sp>
        <p:nvSpPr>
          <p:cNvPr id="23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9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5431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예약확인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spc="-150" dirty="0"/>
              <a:t>1) </a:t>
            </a:r>
            <a:r>
              <a:rPr lang="en-US" altLang="ko-KR" sz="1200" spc="-150" dirty="0" smtClean="0"/>
              <a:t> </a:t>
            </a:r>
            <a:r>
              <a:rPr lang="ko-KR" altLang="ko-KR" sz="1200" spc="-150" dirty="0" smtClean="0"/>
              <a:t>예약내역을 </a:t>
            </a:r>
            <a:r>
              <a:rPr lang="ko-KR" altLang="ko-KR" sz="1200" spc="-150" dirty="0"/>
              <a:t>확인 후 완료버튼을 눌러 예약 신청을 </a:t>
            </a:r>
            <a:r>
              <a:rPr lang="ko-KR" altLang="ko-KR" sz="1200" spc="-150" dirty="0" smtClean="0"/>
              <a:t>완료</a:t>
            </a:r>
            <a:r>
              <a:rPr lang="ko-KR" altLang="en-US" sz="1200" spc="-150" dirty="0" smtClean="0"/>
              <a:t>합니</a:t>
            </a:r>
            <a:r>
              <a:rPr lang="ko-KR" altLang="en-US" sz="1200" spc="-150" dirty="0"/>
              <a:t>다</a:t>
            </a:r>
            <a:r>
              <a:rPr lang="en-US" altLang="ko-KR" sz="1200" spc="-150" dirty="0" smtClean="0"/>
              <a:t>.</a:t>
            </a:r>
            <a:endParaRPr lang="ko-KR" altLang="en-US" sz="1200" spc="-150" dirty="0"/>
          </a:p>
        </p:txBody>
      </p:sp>
      <p:sp>
        <p:nvSpPr>
          <p:cNvPr id="10" name="직사각형 9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-9993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4" name="Canvas 29"/>
          <p:cNvGrpSpPr>
            <a:grpSpLocks/>
          </p:cNvGrpSpPr>
          <p:nvPr/>
        </p:nvGrpSpPr>
        <p:grpSpPr bwMode="auto">
          <a:xfrm>
            <a:off x="593624" y="351306"/>
            <a:ext cx="5874423" cy="5859463"/>
            <a:chOff x="0" y="0"/>
            <a:chExt cx="55219" cy="58585"/>
          </a:xfrm>
        </p:grpSpPr>
        <p:sp>
          <p:nvSpPr>
            <p:cNvPr id="15" name="AutoShape 1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55219" cy="58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27" name="그림 2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69"/>
              <a:ext cx="55219" cy="56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그룹 126"/>
            <p:cNvGrpSpPr>
              <a:grpSpLocks/>
            </p:cNvGrpSpPr>
            <p:nvPr/>
          </p:nvGrpSpPr>
          <p:grpSpPr bwMode="auto">
            <a:xfrm>
              <a:off x="6685" y="8987"/>
              <a:ext cx="9605" cy="28047"/>
              <a:chOff x="6685" y="10757"/>
              <a:chExt cx="9605" cy="28046"/>
            </a:xfrm>
          </p:grpSpPr>
          <p:sp>
            <p:nvSpPr>
              <p:cNvPr id="18" name="직사각형 124"/>
              <p:cNvSpPr>
                <a:spLocks noChangeArrowheads="1"/>
              </p:cNvSpPr>
              <p:nvPr/>
            </p:nvSpPr>
            <p:spPr bwMode="auto">
              <a:xfrm>
                <a:off x="7991" y="10757"/>
                <a:ext cx="2766" cy="15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직사각형 160"/>
              <p:cNvSpPr>
                <a:spLocks noChangeArrowheads="1"/>
              </p:cNvSpPr>
              <p:nvPr/>
            </p:nvSpPr>
            <p:spPr bwMode="auto">
              <a:xfrm>
                <a:off x="6685" y="14596"/>
                <a:ext cx="8298" cy="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직사각형 161"/>
              <p:cNvSpPr>
                <a:spLocks noChangeArrowheads="1"/>
              </p:cNvSpPr>
              <p:nvPr/>
            </p:nvSpPr>
            <p:spPr bwMode="auto">
              <a:xfrm>
                <a:off x="7991" y="34575"/>
                <a:ext cx="8299" cy="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직사각형 165"/>
              <p:cNvSpPr>
                <a:spLocks noChangeArrowheads="1"/>
              </p:cNvSpPr>
              <p:nvPr/>
            </p:nvSpPr>
            <p:spPr bwMode="auto">
              <a:xfrm>
                <a:off x="7530" y="18054"/>
                <a:ext cx="8299" cy="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직사각형 167"/>
              <p:cNvSpPr>
                <a:spLocks noChangeArrowheads="1"/>
              </p:cNvSpPr>
              <p:nvPr/>
            </p:nvSpPr>
            <p:spPr bwMode="auto">
              <a:xfrm>
                <a:off x="7607" y="37879"/>
                <a:ext cx="8298" cy="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8" name="직사각형 7"/>
          <p:cNvSpPr/>
          <p:nvPr/>
        </p:nvSpPr>
        <p:spPr>
          <a:xfrm>
            <a:off x="2685843" y="5877272"/>
            <a:ext cx="301981" cy="30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25" name="직사각형 24"/>
          <p:cNvSpPr/>
          <p:nvPr/>
        </p:nvSpPr>
        <p:spPr>
          <a:xfrm>
            <a:off x="2987824" y="5877272"/>
            <a:ext cx="1060439" cy="3074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0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23112" y="476672"/>
            <a:ext cx="2057400" cy="5851525"/>
          </a:xfr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vert="horz" lIns="91440" tIns="45720" rIns="91440" bIns="45720" rtlCol="0" anchor="t" anchorCtr="1">
            <a:normAutofit/>
          </a:bodyPr>
          <a:lstStyle/>
          <a:p>
            <a:pPr algn="l"/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ko-KR" altLang="en-US" sz="1200" b="1" dirty="0" smtClean="0">
                <a:solidFill>
                  <a:srgbClr val="002060"/>
                </a:solidFill>
              </a:rPr>
              <a:t>예약신청 결과 확인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>1)  </a:t>
            </a:r>
            <a:r>
              <a:rPr lang="ko-KR" altLang="en-US" sz="1200" spc="-150" dirty="0" smtClean="0"/>
              <a:t>예약내역을 확인합니다</a:t>
            </a:r>
            <a:r>
              <a:rPr lang="en-US" altLang="ko-KR" sz="1200" spc="-150" dirty="0" smtClean="0"/>
              <a:t>.</a:t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/>
            </a:r>
            <a:br>
              <a:rPr lang="en-US" altLang="ko-KR" sz="1200" spc="-150" dirty="0" smtClean="0"/>
            </a:br>
            <a:r>
              <a:rPr lang="en-US" altLang="ko-KR" sz="1200" spc="-150" dirty="0" smtClean="0"/>
              <a:t>2)  </a:t>
            </a:r>
            <a:r>
              <a:rPr lang="ko-KR" altLang="en-US" sz="1200" spc="-150" dirty="0" smtClean="0"/>
              <a:t>검진 </a:t>
            </a:r>
            <a:r>
              <a:rPr lang="ko-KR" altLang="en-US" sz="1200" spc="-150" dirty="0"/>
              <a:t>전 유의사항을 </a:t>
            </a:r>
            <a:r>
              <a:rPr lang="ko-KR" altLang="en-US" sz="1200" spc="-150" dirty="0" smtClean="0"/>
              <a:t>클릭하여 </a:t>
            </a:r>
            <a:r>
              <a:rPr lang="ko-KR" altLang="en-US" sz="1200" spc="-150" dirty="0"/>
              <a:t>검진 전 </a:t>
            </a:r>
            <a:r>
              <a:rPr lang="ko-KR" altLang="en-US" sz="1200" spc="-150" dirty="0" smtClean="0"/>
              <a:t>유의사항을 확인할 수 있습니다</a:t>
            </a:r>
            <a:r>
              <a:rPr lang="en-US" altLang="ko-KR" sz="1200" spc="-150" dirty="0" smtClean="0"/>
              <a:t>.</a:t>
            </a:r>
            <a:endParaRPr lang="ko-KR" altLang="en-US" sz="1200" spc="-150" dirty="0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44091" y="201851"/>
            <a:ext cx="36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홈페이지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기업검진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4" name="그림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66109"/>
            <a:ext cx="6346127" cy="499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2267744" y="1933655"/>
            <a:ext cx="2605278" cy="127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131840" y="3645024"/>
            <a:ext cx="864096" cy="2569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843808" y="3645024"/>
            <a:ext cx="278752" cy="2569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1965763" y="1933655"/>
            <a:ext cx="301981" cy="2712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13" name="순서도: 데이터 8"/>
          <p:cNvSpPr/>
          <p:nvPr/>
        </p:nvSpPr>
        <p:spPr>
          <a:xfrm>
            <a:off x="-7709" y="0"/>
            <a:ext cx="1555373" cy="11663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119 w 8000"/>
              <a:gd name="connsiteY0" fmla="*/ 10706 h 10706"/>
              <a:gd name="connsiteX1" fmla="*/ 0 w 8000"/>
              <a:gd name="connsiteY1" fmla="*/ 0 h 10706"/>
              <a:gd name="connsiteX2" fmla="*/ 8000 w 8000"/>
              <a:gd name="connsiteY2" fmla="*/ 0 h 10706"/>
              <a:gd name="connsiteX3" fmla="*/ 6000 w 8000"/>
              <a:gd name="connsiteY3" fmla="*/ 10000 h 10706"/>
              <a:gd name="connsiteX4" fmla="*/ 119 w 8000"/>
              <a:gd name="connsiteY4" fmla="*/ 10706 h 10706"/>
              <a:gd name="connsiteX0" fmla="*/ 43 w 10000"/>
              <a:gd name="connsiteY0" fmla="*/ 10000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7500 w 10000"/>
              <a:gd name="connsiteY3" fmla="*/ 9341 h 10000"/>
              <a:gd name="connsiteX4" fmla="*/ 43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43" y="10000"/>
                </a:moveTo>
                <a:cubicBezTo>
                  <a:pt x="-7" y="6666"/>
                  <a:pt x="50" y="3334"/>
                  <a:pt x="0" y="0"/>
                </a:cubicBezTo>
                <a:lnTo>
                  <a:pt x="10000" y="0"/>
                </a:lnTo>
                <a:lnTo>
                  <a:pt x="7500" y="9341"/>
                </a:lnTo>
                <a:lnTo>
                  <a:pt x="43" y="1000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6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11</Pages>
  <Paragraphs>54</Paragraphs>
  <Words>80</Words>
  <TotalTime>0</TotalTime>
  <MMClips>0</MMClips>
  <ScaleCrop>false</ScaleCrop>
  <HeadingPairs>
    <vt:vector size="2" baseType="variant">
      <vt:variant>
        <vt:lpstr>Title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KICS</dc:creator>
  <cp:lastModifiedBy>ᄅᄅ ᄋᄋ</cp:lastModifiedBy>
  <dc:title>건강검진 예약 매뉴얼</dc:title>
  <cp:version>9.103.83.44158</cp:version>
  <dcterms:modified xsi:type="dcterms:W3CDTF">2021-06-02T05:24:16Z</dcterms:modified>
</cp:coreProperties>
</file>