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5" r:id="rId18"/>
    <p:sldId id="278" r:id="rId19"/>
    <p:sldId id="274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0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279EC-7A09-436E-9B70-EF3778269E43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23FDF-E2CE-40BA-98AE-E226826AE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361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A4141B-8F36-44CE-8E2E-3DFCCE91C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7222-1DD2-4660-A719-B514E77F4F10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067B4E-A46D-4A60-AA2D-3ABCC2BA2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931471-4E06-414A-BCE1-2C1AA377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Picture 42">
            <a:extLst>
              <a:ext uri="{FF2B5EF4-FFF2-40B4-BE49-F238E27FC236}">
                <a16:creationId xmlns:a16="http://schemas.microsoft.com/office/drawing/2014/main" id="{ECAFB6CE-12FF-4CE2-8AE7-AD9DAA4BFB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67" r="57076"/>
          <a:stretch>
            <a:fillRect/>
          </a:stretch>
        </p:blipFill>
        <p:spPr bwMode="auto">
          <a:xfrm>
            <a:off x="0" y="3789363"/>
            <a:ext cx="39243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id="{BD4C7C87-68F4-469E-B7E0-28370A240A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0" t="57375" r="60236"/>
          <a:stretch>
            <a:fillRect/>
          </a:stretch>
        </p:blipFill>
        <p:spPr bwMode="auto">
          <a:xfrm>
            <a:off x="1258888" y="3933825"/>
            <a:ext cx="2376487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4">
            <a:extLst>
              <a:ext uri="{FF2B5EF4-FFF2-40B4-BE49-F238E27FC236}">
                <a16:creationId xmlns:a16="http://schemas.microsoft.com/office/drawing/2014/main" id="{577F574F-CF4A-4675-9BEA-C0F66DE383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54" r="69682" b="33179"/>
          <a:stretch>
            <a:fillRect/>
          </a:stretch>
        </p:blipFill>
        <p:spPr bwMode="auto">
          <a:xfrm>
            <a:off x="0" y="2060575"/>
            <a:ext cx="27717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6">
            <a:extLst>
              <a:ext uri="{FF2B5EF4-FFF2-40B4-BE49-F238E27FC236}">
                <a16:creationId xmlns:a16="http://schemas.microsoft.com/office/drawing/2014/main" id="{9335C428-F9EA-4885-B5DF-828B14A67F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5" t="33202" r="35822" b="23732"/>
          <a:stretch>
            <a:fillRect/>
          </a:stretch>
        </p:blipFill>
        <p:spPr bwMode="auto">
          <a:xfrm>
            <a:off x="2339975" y="2276475"/>
            <a:ext cx="35274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7">
            <a:extLst>
              <a:ext uri="{FF2B5EF4-FFF2-40B4-BE49-F238E27FC236}">
                <a16:creationId xmlns:a16="http://schemas.microsoft.com/office/drawing/2014/main" id="{CE99E3CD-01B4-4123-AA89-6C7A5769B1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8" t="55267" r="27158"/>
          <a:stretch>
            <a:fillRect/>
          </a:stretch>
        </p:blipFill>
        <p:spPr bwMode="auto">
          <a:xfrm>
            <a:off x="4427538" y="3789363"/>
            <a:ext cx="22320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5">
            <a:extLst>
              <a:ext uri="{FF2B5EF4-FFF2-40B4-BE49-F238E27FC236}">
                <a16:creationId xmlns:a16="http://schemas.microsoft.com/office/drawing/2014/main" id="{275236D7-EB6C-4CB5-B019-D021C58585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0" t="13243" r="61017" b="57352"/>
          <a:stretch>
            <a:fillRect/>
          </a:stretch>
        </p:blipFill>
        <p:spPr bwMode="auto">
          <a:xfrm>
            <a:off x="1258888" y="908050"/>
            <a:ext cx="23050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8">
            <a:extLst>
              <a:ext uri="{FF2B5EF4-FFF2-40B4-BE49-F238E27FC236}">
                <a16:creationId xmlns:a16="http://schemas.microsoft.com/office/drawing/2014/main" id="{E439D288-A845-4AF5-994F-821F781743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7" b="60500"/>
          <a:stretch>
            <a:fillRect/>
          </a:stretch>
        </p:blipFill>
        <p:spPr bwMode="auto">
          <a:xfrm>
            <a:off x="3049587" y="1880395"/>
            <a:ext cx="91424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9">
            <a:extLst>
              <a:ext uri="{FF2B5EF4-FFF2-40B4-BE49-F238E27FC236}">
                <a16:creationId xmlns:a16="http://schemas.microsoft.com/office/drawing/2014/main" id="{C3C8EF73-7495-48D0-9F5B-EF9BAE2A6B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06" t="32161" r="2727" b="59435"/>
          <a:stretch>
            <a:fillRect/>
          </a:stretch>
        </p:blipFill>
        <p:spPr bwMode="auto">
          <a:xfrm>
            <a:off x="10574337" y="2385220"/>
            <a:ext cx="13684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D1C97192-9374-0D57-8B3D-966DEF689E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337" y="253970"/>
            <a:ext cx="1296557" cy="44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0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2A9AF2-3FF5-4D5E-B0E6-6B053B382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2AC7B82-7784-47A6-9688-6C9159B90B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1755C6-62F9-47AD-A176-F9519770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53C2-CFC2-4030-9A1F-7DC6E5A08906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99721A-3BE4-4DA7-B8DA-08BCB2B7E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D807DB-0443-4C32-988D-BC1E87FF7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88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988262F-3E07-4A83-8C8F-454D5F181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5A8DE5-4674-43D5-A51E-D813E6C72C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0AD45E-F3E7-4804-BAB3-568A0C6D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BE128-C9C0-4618-97DC-D9A3C5663491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B26B04-31DD-407E-9E44-A51FE222C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F1D3C6-3E77-4AE4-920B-FC02B3F38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288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C02F64-3DFE-4E12-ADAC-BD9A9EDBB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5A9765-5ADC-455B-A847-A39017E93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628426-648C-4C3D-B443-C4B3A45C6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3086E-2BDC-47D7-8062-AF0D4194CA07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5A8D4E-2175-44B7-9E62-E1CEFBCD9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7AA475A-FFB0-4BF4-871A-667C94968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742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5EC6E6-98E2-4CFB-952C-676B58951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621605-3041-4A69-A775-B66D13DBF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8E2F87-F075-4D12-A816-FB8C0C4A9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532E791-0270-43F6-8FB5-A749A413D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6565-19A3-48C9-8B19-1870758A5823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715E5F-3DA8-4AA3-A567-B655FA0C6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D2321-D892-4F2E-B988-AA3184803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5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50B5C1-744C-4E47-AF3B-F8869EAF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2BF394C-DC0C-4DDF-A532-8CF5D2CC6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02CA6C2-9DFF-436A-9BED-82BC710DC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526F529-190E-49EF-957D-0D13707541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0EE75CE-5647-49AD-8054-4AD2A6FE4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0EB5056-CC32-458F-B3D0-8BFE998FA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B6E6-B467-407C-ADA4-D1EB9AB02726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4267BF6-660F-4ABB-83C0-F705442BD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6AA80E3-3DDF-4250-AD7A-68712A92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941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B4CB4A7-CE54-4451-B557-96358F20A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0686-F904-40D2-8C71-01E37E6F71EC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55200D7-FA2C-477F-B4BE-B3FE1557B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40249F5-5371-4F99-98F7-BBFC96DD9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6964" y="6426022"/>
            <a:ext cx="2743200" cy="365125"/>
          </a:xfrm>
        </p:spPr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E356B010-064D-415D-A92F-929C7D4935DA}"/>
              </a:ext>
            </a:extLst>
          </p:cNvPr>
          <p:cNvGrpSpPr/>
          <p:nvPr userDrawn="1"/>
        </p:nvGrpSpPr>
        <p:grpSpPr>
          <a:xfrm>
            <a:off x="10284823" y="4450080"/>
            <a:ext cx="1765665" cy="2280104"/>
            <a:chOff x="8915400" y="2781303"/>
            <a:chExt cx="3276600" cy="4075113"/>
          </a:xfrm>
        </p:grpSpPr>
        <p:pic>
          <p:nvPicPr>
            <p:cNvPr id="5" name="Picture 30">
              <a:extLst>
                <a:ext uri="{FF2B5EF4-FFF2-40B4-BE49-F238E27FC236}">
                  <a16:creationId xmlns:a16="http://schemas.microsoft.com/office/drawing/2014/main" id="{34391CEB-267D-42AD-A0AC-D2B986BBF91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lum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0" t="68904"/>
            <a:stretch>
              <a:fillRect/>
            </a:stretch>
          </p:blipFill>
          <p:spPr bwMode="auto">
            <a:xfrm>
              <a:off x="9564688" y="4724403"/>
              <a:ext cx="2625725" cy="213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2">
              <a:extLst>
                <a:ext uri="{FF2B5EF4-FFF2-40B4-BE49-F238E27FC236}">
                  <a16:creationId xmlns:a16="http://schemas.microsoft.com/office/drawing/2014/main" id="{678C1DD0-7B84-4974-8578-C7A17F96B1B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lum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61" t="52118" r="-17" b="19542"/>
            <a:stretch>
              <a:fillRect/>
            </a:stretch>
          </p:blipFill>
          <p:spPr bwMode="auto">
            <a:xfrm>
              <a:off x="9636125" y="3573466"/>
              <a:ext cx="2555875" cy="194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3">
              <a:extLst>
                <a:ext uri="{FF2B5EF4-FFF2-40B4-BE49-F238E27FC236}">
                  <a16:creationId xmlns:a16="http://schemas.microsoft.com/office/drawing/2014/main" id="{53B926DE-E7FB-47A3-8184-F2D4C1F06C6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lum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087" t="40565" b="36328"/>
            <a:stretch>
              <a:fillRect/>
            </a:stretch>
          </p:blipFill>
          <p:spPr bwMode="auto">
            <a:xfrm>
              <a:off x="10644188" y="2781303"/>
              <a:ext cx="1546225" cy="158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4">
              <a:extLst>
                <a:ext uri="{FF2B5EF4-FFF2-40B4-BE49-F238E27FC236}">
                  <a16:creationId xmlns:a16="http://schemas.microsoft.com/office/drawing/2014/main" id="{D4640DD4-3ADB-44FD-BC1D-DB58E6C0A11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lum bright="6000" contrast="-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58" t="67863" r="16913"/>
            <a:stretch>
              <a:fillRect/>
            </a:stretch>
          </p:blipFill>
          <p:spPr bwMode="auto">
            <a:xfrm>
              <a:off x="8915400" y="4652966"/>
              <a:ext cx="1584325" cy="220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31">
            <a:extLst>
              <a:ext uri="{FF2B5EF4-FFF2-40B4-BE49-F238E27FC236}">
                <a16:creationId xmlns:a16="http://schemas.microsoft.com/office/drawing/2014/main" id="{2634DEB2-DC52-4C92-963C-38B0600CF9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lum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98" b="76245"/>
          <a:stretch>
            <a:fillRect/>
          </a:stretch>
        </p:blipFill>
        <p:spPr bwMode="auto">
          <a:xfrm>
            <a:off x="0" y="1"/>
            <a:ext cx="5974080" cy="119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5">
            <a:extLst>
              <a:ext uri="{FF2B5EF4-FFF2-40B4-BE49-F238E27FC236}">
                <a16:creationId xmlns:a16="http://schemas.microsoft.com/office/drawing/2014/main" id="{F7226D03-D7FE-4F96-BFEF-496C8D6EEE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lum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1" t="15350" r="64960" b="76245"/>
          <a:stretch>
            <a:fillRect/>
          </a:stretch>
        </p:blipFill>
        <p:spPr bwMode="auto">
          <a:xfrm>
            <a:off x="5974080" y="503873"/>
            <a:ext cx="12954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4C24E019-7C97-1624-120C-5F347E5064B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687" y="127817"/>
            <a:ext cx="1143945" cy="39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6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5A0DF0-BA49-4FEB-BB69-9C6CDA26B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DBEF7F9-6337-4F8E-9495-03C4181B5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0AFA-18B5-454A-B57A-35DD5A71F4FA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BB5C81-9FD0-4DDF-83F2-833D5CAB3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95294CF-C8EB-4CB7-8969-7C88F22FC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6" name="Picture 33">
            <a:extLst>
              <a:ext uri="{FF2B5EF4-FFF2-40B4-BE49-F238E27FC236}">
                <a16:creationId xmlns:a16="http://schemas.microsoft.com/office/drawing/2014/main" id="{475FC11E-C390-4E20-AEEB-511FA8B45D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24" r="69682"/>
          <a:stretch>
            <a:fillRect/>
          </a:stretch>
        </p:blipFill>
        <p:spPr bwMode="auto">
          <a:xfrm>
            <a:off x="0" y="4149725"/>
            <a:ext cx="2771775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4">
            <a:extLst>
              <a:ext uri="{FF2B5EF4-FFF2-40B4-BE49-F238E27FC236}">
                <a16:creationId xmlns:a16="http://schemas.microsoft.com/office/drawing/2014/main" id="{BCA1BA4C-6776-4958-9130-FF374E303E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8" t="44756" r="60236" b="19542"/>
          <a:stretch>
            <a:fillRect/>
          </a:stretch>
        </p:blipFill>
        <p:spPr bwMode="auto">
          <a:xfrm>
            <a:off x="1476375" y="3068638"/>
            <a:ext cx="21590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5">
            <a:extLst>
              <a:ext uri="{FF2B5EF4-FFF2-40B4-BE49-F238E27FC236}">
                <a16:creationId xmlns:a16="http://schemas.microsoft.com/office/drawing/2014/main" id="{1A0A99EB-964E-44AD-AF0E-A7A4C38C44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58" b="46840"/>
          <a:stretch>
            <a:fillRect/>
          </a:stretch>
        </p:blipFill>
        <p:spPr bwMode="auto">
          <a:xfrm>
            <a:off x="0" y="2636838"/>
            <a:ext cx="121920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7">
            <a:extLst>
              <a:ext uri="{FF2B5EF4-FFF2-40B4-BE49-F238E27FC236}">
                <a16:creationId xmlns:a16="http://schemas.microsoft.com/office/drawing/2014/main" id="{97F7F7DD-C929-426B-AA9B-4F5F35A75A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99" t="14308" r="10609" b="58394"/>
          <a:stretch>
            <a:fillRect/>
          </a:stretch>
        </p:blipFill>
        <p:spPr bwMode="auto">
          <a:xfrm>
            <a:off x="10089017" y="1027906"/>
            <a:ext cx="180022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6">
            <a:extLst>
              <a:ext uri="{FF2B5EF4-FFF2-40B4-BE49-F238E27FC236}">
                <a16:creationId xmlns:a16="http://schemas.microsoft.com/office/drawing/2014/main" id="{64267232-5BE1-4BBE-9FC7-CB834436D6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08" t="44756" b="45798"/>
          <a:stretch>
            <a:fillRect/>
          </a:stretch>
        </p:blipFill>
        <p:spPr bwMode="auto">
          <a:xfrm>
            <a:off x="10143785" y="3161007"/>
            <a:ext cx="16906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3D31FB8-FFFE-9FBB-E48D-DA12064BB8D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4" y="232268"/>
            <a:ext cx="2006600" cy="68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57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325A91-089A-4002-88EB-0645D4181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13AA-B257-45BD-9ECF-46C7B8BCFD61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2E8D5E-43BA-4008-BFDF-718A38129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56C516-3126-4330-B1B0-A1F473551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Picture 22">
            <a:extLst>
              <a:ext uri="{FF2B5EF4-FFF2-40B4-BE49-F238E27FC236}">
                <a16:creationId xmlns:a16="http://schemas.microsoft.com/office/drawing/2014/main" id="{30B7D870-42D4-4E1B-82A7-7BCA027A48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8" b="79388"/>
          <a:stretch>
            <a:fillRect/>
          </a:stretch>
        </p:blipFill>
        <p:spPr bwMode="auto">
          <a:xfrm>
            <a:off x="0" y="231775"/>
            <a:ext cx="91392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7">
            <a:extLst>
              <a:ext uri="{FF2B5EF4-FFF2-40B4-BE49-F238E27FC236}">
                <a16:creationId xmlns:a16="http://schemas.microsoft.com/office/drawing/2014/main" id="{CEDB2BCF-84EC-462C-B6E6-77D70F9CF2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26" b="84645"/>
          <a:stretch>
            <a:fillRect/>
          </a:stretch>
        </p:blipFill>
        <p:spPr bwMode="auto">
          <a:xfrm>
            <a:off x="0" y="0"/>
            <a:ext cx="1331913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9">
            <a:extLst>
              <a:ext uri="{FF2B5EF4-FFF2-40B4-BE49-F238E27FC236}">
                <a16:creationId xmlns:a16="http://schemas.microsoft.com/office/drawing/2014/main" id="{0734DD22-322F-44FE-AE1D-91AFA72883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35" t="12228" b="80431"/>
          <a:stretch>
            <a:fillRect/>
          </a:stretch>
        </p:blipFill>
        <p:spPr bwMode="auto">
          <a:xfrm>
            <a:off x="7348538" y="438150"/>
            <a:ext cx="168751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C2E8F813-6D56-429F-B400-C05DF9C2DF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11" t="69986"/>
          <a:stretch>
            <a:fillRect/>
          </a:stretch>
        </p:blipFill>
        <p:spPr bwMode="auto">
          <a:xfrm>
            <a:off x="10037851" y="4774473"/>
            <a:ext cx="211931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6">
            <a:extLst>
              <a:ext uri="{FF2B5EF4-FFF2-40B4-BE49-F238E27FC236}">
                <a16:creationId xmlns:a16="http://schemas.microsoft.com/office/drawing/2014/main" id="{306E5543-2927-4B39-A713-0A4CFD1BDD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11" t="74178"/>
          <a:stretch>
            <a:fillRect/>
          </a:stretch>
        </p:blipFill>
        <p:spPr bwMode="auto">
          <a:xfrm>
            <a:off x="10037851" y="5061811"/>
            <a:ext cx="2119313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03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0D63DE-E5B3-45AA-AFC7-35B6677B3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304802-6B79-45F5-912A-66CBFBF6E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B83827-A393-4EF7-A099-006B0FAA5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0F80571-CB74-447C-BDB0-B0B4F589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A1988-6BAD-4589-8039-555BFDF8404A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ED4258-979C-412F-BA3C-6EBE37F67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A156681-315E-48C6-A37F-5057E0ED6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6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2F1F19-A919-4F22-981E-E428260B7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E15FED3-387E-4315-993B-0082BC854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E4A0528-FC9C-48F9-B188-8F4788458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EE6E97-E658-4EC3-B4BD-0322CE4A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7157-9BE2-44F6-BEEB-92376E066BDD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0405499-4E25-458A-B359-FC824066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374665-25A8-4C36-8784-FEE68D303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64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D5E9B8F-F582-47FF-9989-EC030D958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9BF68-C3A5-4A75-BFDF-E7F0999F70D8}" type="datetime1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387BA9-7555-454D-90BB-EEC2FE41F8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A766742-8DD4-401F-BAF0-D9DD943C5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7820-4613-468C-8210-A2FD07D3B5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521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4" r:id="rId6"/>
    <p:sldLayoutId id="2147483651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09DCFA7-ECF0-4A83-AC5B-698EABEB2151}"/>
              </a:ext>
            </a:extLst>
          </p:cNvPr>
          <p:cNvSpPr txBox="1">
            <a:spLocks noChangeArrowheads="1"/>
          </p:cNvSpPr>
          <p:nvPr/>
        </p:nvSpPr>
        <p:spPr>
          <a:xfrm>
            <a:off x="4587831" y="890354"/>
            <a:ext cx="6533016" cy="163270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ko-KR" sz="32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PB</a:t>
            </a:r>
            <a:r>
              <a:rPr lang="ko-KR" altLang="en-US" sz="32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상품의 필터버블과 </a:t>
            </a:r>
            <a:r>
              <a:rPr lang="ko-KR" altLang="en-US" sz="3200" dirty="0" err="1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에코챔버가</a:t>
            </a:r>
            <a:r>
              <a:rPr lang="ko-KR" altLang="en-US" sz="32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32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r">
              <a:lnSpc>
                <a:spcPct val="150000"/>
              </a:lnSpc>
            </a:pPr>
            <a:r>
              <a:rPr lang="ko-KR" altLang="en-US" sz="3200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온라인 플랫폼 신뢰에 미치는 영향  </a:t>
            </a:r>
            <a:endParaRPr lang="en-US" altLang="ko-KR" sz="3200" dirty="0">
              <a:solidFill>
                <a:srgbClr val="0066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1DE1E4-14A2-4CD9-AD69-5CD6FA42E621}"/>
              </a:ext>
            </a:extLst>
          </p:cNvPr>
          <p:cNvSpPr txBox="1"/>
          <p:nvPr/>
        </p:nvSpPr>
        <p:spPr>
          <a:xfrm>
            <a:off x="9657741" y="6029715"/>
            <a:ext cx="2194832" cy="610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atin typeface="+mn-ea"/>
              </a:rPr>
              <a:t>숭실대학교 지도교수 안승호 </a:t>
            </a:r>
            <a:endParaRPr lang="en-US" altLang="ko-KR" sz="1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latin typeface="+mn-ea"/>
              </a:rPr>
              <a:t>               </a:t>
            </a:r>
            <a:r>
              <a:rPr lang="ko-KR" altLang="en-US" sz="1200" b="1" dirty="0">
                <a:latin typeface="+mn-ea"/>
              </a:rPr>
              <a:t>박사과정 </a:t>
            </a:r>
            <a:r>
              <a:rPr lang="ko-KR" altLang="en-US" sz="1200" b="1" dirty="0" err="1">
                <a:latin typeface="+mn-ea"/>
              </a:rPr>
              <a:t>김준태</a:t>
            </a:r>
            <a:r>
              <a:rPr lang="ko-KR" altLang="en-US" sz="1200" b="1" dirty="0">
                <a:latin typeface="+mn-ea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C9E349-FCBA-B8A1-2EEE-0C1F55C32576}"/>
              </a:ext>
            </a:extLst>
          </p:cNvPr>
          <p:cNvSpPr txBox="1"/>
          <p:nvPr/>
        </p:nvSpPr>
        <p:spPr>
          <a:xfrm>
            <a:off x="5110758" y="2551054"/>
            <a:ext cx="5928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알고리즘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추천</a:t>
            </a:r>
            <a:r>
              <a:rPr lang="en-US" altLang="ko-KR" sz="1400" b="1" dirty="0">
                <a:latin typeface="+mn-ea"/>
              </a:rPr>
              <a:t>/</a:t>
            </a:r>
            <a:r>
              <a:rPr lang="ko-KR" altLang="en-US" sz="1400" b="1" dirty="0">
                <a:latin typeface="+mn-ea"/>
              </a:rPr>
              <a:t>리뷰의 공정성 조절과 </a:t>
            </a:r>
            <a:r>
              <a:rPr lang="en-US" altLang="ko-KR" sz="1400" b="1" dirty="0">
                <a:latin typeface="+mn-ea"/>
              </a:rPr>
              <a:t>PB</a:t>
            </a:r>
            <a:r>
              <a:rPr lang="ko-KR" altLang="en-US" sz="1400" b="1" dirty="0">
                <a:latin typeface="+mn-ea"/>
              </a:rPr>
              <a:t>상품 다각화 매개를 중심으로</a:t>
            </a:r>
          </a:p>
        </p:txBody>
      </p:sp>
    </p:spTree>
    <p:extLst>
      <p:ext uri="{BB962C8B-B14F-4D97-AF65-F5344CB8AC3E}">
        <p14:creationId xmlns:p14="http://schemas.microsoft.com/office/powerpoint/2010/main" val="412839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10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알고리즘 상위 노출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5042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정보 과부하에 대처할 수 있도록 </a:t>
            </a:r>
            <a:r>
              <a:rPr lang="ko-KR" altLang="en-US" sz="1200" b="1" dirty="0">
                <a:solidFill>
                  <a:srgbClr val="7030A0"/>
                </a:solidFill>
              </a:rPr>
              <a:t>온라인</a:t>
            </a:r>
            <a:r>
              <a:rPr lang="ko-KR" altLang="ko-KR" sz="1200" b="1" dirty="0">
                <a:solidFill>
                  <a:srgbClr val="7030A0"/>
                </a:solidFill>
              </a:rPr>
              <a:t> 플랫폼은 알고리즘을 사용하여 중요하고 관련성이 있으며 </a:t>
            </a:r>
            <a:r>
              <a:rPr lang="ko-KR" altLang="ko-KR" sz="1200" b="1" dirty="0" err="1">
                <a:solidFill>
                  <a:srgbClr val="7030A0"/>
                </a:solidFill>
              </a:rPr>
              <a:t>시기적절하고</a:t>
            </a:r>
            <a:r>
              <a:rPr lang="ko-KR" altLang="ko-KR" sz="1200" b="1" dirty="0">
                <a:solidFill>
                  <a:srgbClr val="7030A0"/>
                </a:solidFill>
              </a:rPr>
              <a:t> 매력적인 콘텐츠로 우리의 관심</a:t>
            </a:r>
            <a:r>
              <a:rPr lang="ko-KR" altLang="ko-KR" sz="1200" dirty="0">
                <a:solidFill>
                  <a:srgbClr val="000000"/>
                </a:solidFill>
              </a:rPr>
              <a:t>을 돌</a:t>
            </a:r>
            <a:r>
              <a:rPr lang="ko-KR" altLang="en-US" sz="1200" dirty="0">
                <a:solidFill>
                  <a:srgbClr val="000000"/>
                </a:solidFill>
              </a:rPr>
              <a:t>림 </a:t>
            </a:r>
            <a:r>
              <a:rPr lang="en-US" altLang="ko-KR" sz="1200" dirty="0">
                <a:solidFill>
                  <a:srgbClr val="000000"/>
                </a:solidFill>
              </a:rPr>
              <a:t>(Dimitar Nikolov , Mounia </a:t>
            </a:r>
            <a:r>
              <a:rPr lang="en-US" altLang="ko-KR" sz="1200" dirty="0" err="1">
                <a:solidFill>
                  <a:srgbClr val="000000"/>
                </a:solidFill>
              </a:rPr>
              <a:t>Lalmas</a:t>
            </a:r>
            <a:r>
              <a:rPr lang="en-US" altLang="ko-KR" sz="1200" dirty="0">
                <a:solidFill>
                  <a:srgbClr val="000000"/>
                </a:solidFill>
              </a:rPr>
              <a:t> , Alessandro </a:t>
            </a:r>
            <a:r>
              <a:rPr lang="en-US" altLang="ko-KR" sz="1200" dirty="0" err="1">
                <a:solidFill>
                  <a:srgbClr val="000000"/>
                </a:solidFill>
              </a:rPr>
              <a:t>Flammini</a:t>
            </a:r>
            <a:r>
              <a:rPr lang="en-US" altLang="ko-KR" sz="1200" dirty="0">
                <a:solidFill>
                  <a:srgbClr val="000000"/>
                </a:solidFill>
              </a:rPr>
              <a:t> , and Filippo </a:t>
            </a:r>
            <a:r>
              <a:rPr lang="en-US" altLang="ko-KR" sz="1200" dirty="0" err="1">
                <a:solidFill>
                  <a:srgbClr val="000000"/>
                </a:solidFill>
              </a:rPr>
              <a:t>Menczer</a:t>
            </a:r>
            <a:r>
              <a:rPr lang="en-US" altLang="ko-KR" sz="1200" dirty="0">
                <a:solidFill>
                  <a:srgbClr val="000000"/>
                </a:solidFill>
              </a:rPr>
              <a:t>, 2018).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검색 엔진은</a:t>
            </a:r>
            <a:r>
              <a:rPr lang="en-US" altLang="ko-KR" sz="1200" dirty="0">
                <a:solidFill>
                  <a:srgbClr val="000000"/>
                </a:solidFill>
              </a:rPr>
              <a:t> PageRank</a:t>
            </a:r>
            <a:r>
              <a:rPr lang="ko-KR" altLang="ko-KR" sz="1200" dirty="0">
                <a:solidFill>
                  <a:srgbClr val="000000"/>
                </a:solidFill>
              </a:rPr>
              <a:t>의 변형을 사용하여 웹 페이지의 글로벌 평판을 추정하고 그에 따라 결과의 순위를 매</a:t>
            </a:r>
            <a:r>
              <a:rPr lang="ko-KR" altLang="en-US" sz="1200" dirty="0">
                <a:solidFill>
                  <a:srgbClr val="000000"/>
                </a:solidFill>
              </a:rPr>
              <a:t>김 </a:t>
            </a:r>
            <a:r>
              <a:rPr lang="en-US" altLang="ko-KR" sz="1200" dirty="0">
                <a:solidFill>
                  <a:srgbClr val="000000"/>
                </a:solidFill>
              </a:rPr>
              <a:t>(Brin &amp; Page, 1998).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추천 시스템은 항목 간 및 사용자 선호도 간 유사성을 활용</a:t>
            </a:r>
            <a:r>
              <a:rPr lang="ko-KR" altLang="en-US" sz="1200" dirty="0">
                <a:solidFill>
                  <a:srgbClr val="000000"/>
                </a:solidFill>
              </a:rPr>
              <a:t>함 </a:t>
            </a:r>
            <a:r>
              <a:rPr lang="en-US" altLang="ko-KR" sz="1200" dirty="0">
                <a:solidFill>
                  <a:srgbClr val="000000"/>
                </a:solidFill>
              </a:rPr>
              <a:t>(Das, Datar, Garg, &amp; Rajaram, 2007; Linden, Smith, &amp; York, 2003).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온라인 소셜 네트워크는 사용자가 친구가 공유한 콘텐츠를 소비하도록 유도</a:t>
            </a:r>
            <a:r>
              <a:rPr lang="ko-KR" altLang="en-US" sz="1200" dirty="0">
                <a:solidFill>
                  <a:srgbClr val="000000"/>
                </a:solidFill>
              </a:rPr>
              <a:t>함 </a:t>
            </a:r>
            <a:r>
              <a:rPr lang="en-US" altLang="ko-KR" sz="1200" dirty="0">
                <a:solidFill>
                  <a:srgbClr val="000000"/>
                </a:solidFill>
              </a:rPr>
              <a:t>(Bosworth, Cox, Sanghvi, Ramakrishnan, &amp; D'Angelo, 2010).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b="1" dirty="0">
                <a:solidFill>
                  <a:srgbClr val="7030A0"/>
                </a:solidFill>
              </a:rPr>
              <a:t>PageRank, </a:t>
            </a:r>
            <a:r>
              <a:rPr lang="ko-KR" altLang="ko-KR" sz="1200" b="1" dirty="0">
                <a:solidFill>
                  <a:srgbClr val="7030A0"/>
                </a:solidFill>
              </a:rPr>
              <a:t>트렌드 토픽</a:t>
            </a:r>
            <a:r>
              <a:rPr lang="en-US" altLang="ko-KR" sz="1200" b="1" dirty="0">
                <a:solidFill>
                  <a:srgbClr val="7030A0"/>
                </a:solidFill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</a:rPr>
              <a:t>좋아요 및 공유와 같은 인기 신호에 대한 의존도는 새로운 소스를 희생시키면서 기존 소스를 강화</a:t>
            </a:r>
            <a:r>
              <a:rPr lang="ko-KR" altLang="ko-KR" sz="1200" dirty="0">
                <a:solidFill>
                  <a:srgbClr val="000000"/>
                </a:solidFill>
              </a:rPr>
              <a:t>할 수 있</a:t>
            </a:r>
            <a:r>
              <a:rPr lang="ko-KR" altLang="en-US" sz="1200" dirty="0">
                <a:solidFill>
                  <a:srgbClr val="000000"/>
                </a:solidFill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</a:rPr>
              <a:t>(Cho &amp; Roy, 2004; Hindman, </a:t>
            </a:r>
            <a:r>
              <a:rPr lang="en-US" altLang="ko-KR" sz="1200" dirty="0" err="1">
                <a:solidFill>
                  <a:srgbClr val="000000"/>
                </a:solidFill>
              </a:rPr>
              <a:t>Tsioutsiouliklis</a:t>
            </a:r>
            <a:r>
              <a:rPr lang="en-US" altLang="ko-KR" sz="1200" dirty="0">
                <a:solidFill>
                  <a:srgbClr val="000000"/>
                </a:solidFill>
              </a:rPr>
              <a:t>, &amp; Johnson, 2003).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모든 </a:t>
            </a:r>
            <a:r>
              <a:rPr lang="ko-KR" altLang="en-US" sz="1200" b="1" dirty="0">
                <a:solidFill>
                  <a:srgbClr val="7030A0"/>
                </a:solidFill>
              </a:rPr>
              <a:t>온라인</a:t>
            </a:r>
            <a:r>
              <a:rPr lang="ko-KR" altLang="ko-KR" sz="1200" b="1" dirty="0">
                <a:solidFill>
                  <a:srgbClr val="7030A0"/>
                </a:solidFill>
              </a:rPr>
              <a:t> 플랫폼에는 어느 정도 인기와 동질성 편향이 있지만 그 정도는 크게 다를 수 있</a:t>
            </a:r>
            <a:r>
              <a:rPr lang="ko-KR" altLang="en-US" sz="1200" b="1" dirty="0">
                <a:solidFill>
                  <a:srgbClr val="7030A0"/>
                </a:solidFill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</a:rPr>
              <a:t>(Dimitar Nikolov , Mounia </a:t>
            </a:r>
            <a:r>
              <a:rPr lang="en-US" altLang="ko-KR" sz="1200" dirty="0" err="1">
                <a:solidFill>
                  <a:srgbClr val="000000"/>
                </a:solidFill>
              </a:rPr>
              <a:t>Lalmas</a:t>
            </a:r>
            <a:r>
              <a:rPr lang="en-US" altLang="ko-KR" sz="1200" dirty="0">
                <a:solidFill>
                  <a:srgbClr val="000000"/>
                </a:solidFill>
              </a:rPr>
              <a:t> , Alessandro </a:t>
            </a:r>
            <a:r>
              <a:rPr lang="en-US" altLang="ko-KR" sz="1200" dirty="0" err="1">
                <a:solidFill>
                  <a:srgbClr val="000000"/>
                </a:solidFill>
              </a:rPr>
              <a:t>Flammini</a:t>
            </a:r>
            <a:r>
              <a:rPr lang="en-US" altLang="ko-KR" sz="1200" dirty="0">
                <a:solidFill>
                  <a:srgbClr val="000000"/>
                </a:solidFill>
              </a:rPr>
              <a:t> , and Filippo </a:t>
            </a:r>
            <a:r>
              <a:rPr lang="en-US" altLang="ko-KR" sz="1200" dirty="0" err="1">
                <a:solidFill>
                  <a:srgbClr val="000000"/>
                </a:solidFill>
              </a:rPr>
              <a:t>Menczer</a:t>
            </a:r>
            <a:r>
              <a:rPr lang="en-US" altLang="ko-KR" sz="1200" dirty="0">
                <a:solidFill>
                  <a:srgbClr val="000000"/>
                </a:solidFill>
              </a:rPr>
              <a:t>, 2018).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"</a:t>
            </a:r>
            <a:r>
              <a:rPr lang="ko-KR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에코 챔버</a:t>
            </a:r>
            <a:r>
              <a:rPr lang="en-US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"(</a:t>
            </a:r>
            <a:r>
              <a:rPr lang="en-US" altLang="ko-KR" sz="1200" dirty="0">
                <a:solidFill>
                  <a:srgbClr val="000000"/>
                </a:solidFill>
              </a:rPr>
              <a:t>Sunstein, 2017) </a:t>
            </a:r>
            <a:r>
              <a:rPr lang="ko-KR" altLang="ko-KR" sz="1200" b="1" dirty="0">
                <a:solidFill>
                  <a:srgbClr val="7030A0"/>
                </a:solidFill>
              </a:rPr>
              <a:t>및</a:t>
            </a:r>
            <a:r>
              <a:rPr lang="en-US" altLang="ko-KR" sz="1200" b="1" dirty="0">
                <a:solidFill>
                  <a:srgbClr val="7030A0"/>
                </a:solidFill>
              </a:rPr>
              <a:t> </a:t>
            </a:r>
            <a:r>
              <a:rPr lang="en-US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"</a:t>
            </a:r>
            <a:r>
              <a:rPr lang="ko-KR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필터 버블</a:t>
            </a:r>
            <a:r>
              <a:rPr lang="en-US" altLang="ko-KR" sz="1200" b="1" dirty="0">
                <a:solidFill>
                  <a:srgbClr val="7030A0"/>
                </a:solidFill>
                <a:highlight>
                  <a:srgbClr val="FFFF00"/>
                </a:highlight>
              </a:rPr>
              <a:t>"(</a:t>
            </a:r>
            <a:r>
              <a:rPr lang="en-US" altLang="ko-KR" sz="1200" dirty="0" err="1">
                <a:solidFill>
                  <a:srgbClr val="000000"/>
                </a:solidFill>
              </a:rPr>
              <a:t>Pariser</a:t>
            </a:r>
            <a:r>
              <a:rPr lang="en-US" altLang="ko-KR" sz="1200" dirty="0">
                <a:solidFill>
                  <a:srgbClr val="000000"/>
                </a:solidFill>
              </a:rPr>
              <a:t>, 2011)</a:t>
            </a:r>
            <a:r>
              <a:rPr lang="ko-KR" altLang="ko-KR" sz="1200" dirty="0">
                <a:solidFill>
                  <a:srgbClr val="000000"/>
                </a:solidFill>
              </a:rPr>
              <a:t>은 </a:t>
            </a:r>
            <a:r>
              <a:rPr lang="ko-KR" altLang="en-US" sz="1200" dirty="0">
                <a:solidFill>
                  <a:srgbClr val="000000"/>
                </a:solidFill>
              </a:rPr>
              <a:t>온라인</a:t>
            </a:r>
            <a:r>
              <a:rPr lang="ko-KR" altLang="ko-KR" sz="1200" dirty="0">
                <a:solidFill>
                  <a:srgbClr val="000000"/>
                </a:solidFill>
              </a:rPr>
              <a:t> 알고리즘의 병리학적 결과이며 양극화로 이어진다</a:t>
            </a:r>
            <a:r>
              <a:rPr lang="ko-KR" altLang="en-US" sz="1200" dirty="0">
                <a:solidFill>
                  <a:srgbClr val="000000"/>
                </a:solidFill>
              </a:rPr>
              <a:t>는</a:t>
            </a:r>
            <a:r>
              <a:rPr lang="ko-KR" altLang="ko-KR" sz="1200" dirty="0">
                <a:solidFill>
                  <a:srgbClr val="000000"/>
                </a:solidFill>
              </a:rPr>
              <a:t> 주장</a:t>
            </a:r>
            <a:r>
              <a:rPr lang="ko-KR" altLang="en-US" sz="1200" dirty="0">
                <a:solidFill>
                  <a:srgbClr val="000000"/>
                </a:solidFill>
              </a:rPr>
              <a:t>이 있으며 </a:t>
            </a:r>
            <a:r>
              <a:rPr lang="en-US" altLang="ko-KR" sz="1200" dirty="0">
                <a:solidFill>
                  <a:srgbClr val="000000"/>
                </a:solidFill>
              </a:rPr>
              <a:t>(Conover et al., 2011; Sunstein, 2002) </a:t>
            </a:r>
            <a:r>
              <a:rPr lang="ko-KR" altLang="ko-KR" sz="1200" dirty="0">
                <a:solidFill>
                  <a:srgbClr val="000000"/>
                </a:solidFill>
              </a:rPr>
              <a:t>온라인 상호 작용에 의해 촉진되는 동질적인 사회 집단은 사람들을 </a:t>
            </a:r>
            <a:r>
              <a:rPr lang="ko-KR" altLang="ko-KR" sz="1200" b="1" dirty="0">
                <a:solidFill>
                  <a:srgbClr val="7030A0"/>
                </a:solidFill>
              </a:rPr>
              <a:t>잘못된 정보에 취약하게 만들 수도 있</a:t>
            </a:r>
            <a:r>
              <a:rPr lang="ko-KR" altLang="en-US" sz="1200" b="1" dirty="0">
                <a:solidFill>
                  <a:srgbClr val="7030A0"/>
                </a:solidFill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</a:rPr>
              <a:t>(Jun, Meng, &amp; </a:t>
            </a:r>
            <a:r>
              <a:rPr lang="en-US" altLang="ko-KR" sz="1200" dirty="0" err="1">
                <a:solidFill>
                  <a:srgbClr val="000000"/>
                </a:solidFill>
              </a:rPr>
              <a:t>Johar</a:t>
            </a:r>
            <a:r>
              <a:rPr lang="en-US" altLang="ko-KR" sz="1200" dirty="0">
                <a:solidFill>
                  <a:srgbClr val="000000"/>
                </a:solidFill>
              </a:rPr>
              <a:t>, 2017; McKenzie, 2004; Stanovich, West, &amp; </a:t>
            </a:r>
            <a:r>
              <a:rPr lang="en-US" altLang="ko-KR" sz="1200" dirty="0" err="1">
                <a:solidFill>
                  <a:srgbClr val="000000"/>
                </a:solidFill>
              </a:rPr>
              <a:t>Toplak</a:t>
            </a:r>
            <a:r>
              <a:rPr lang="en-US" altLang="ko-KR" sz="1200" dirty="0">
                <a:solidFill>
                  <a:srgbClr val="000000"/>
                </a:solidFill>
              </a:rPr>
              <a:t>, 2013).</a:t>
            </a:r>
            <a:endParaRPr lang="ko-KR" altLang="ko-KR" sz="1200" dirty="0">
              <a:solidFill>
                <a:srgbClr val="000000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A1A1B31-3752-ACDC-526E-37F9A3672976}"/>
              </a:ext>
            </a:extLst>
          </p:cNvPr>
          <p:cNvSpPr/>
          <p:nvPr/>
        </p:nvSpPr>
        <p:spPr bwMode="ltGray">
          <a:xfrm>
            <a:off x="3026446" y="743203"/>
            <a:ext cx="4396509" cy="547313"/>
          </a:xfrm>
          <a:prstGeom prst="rect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ko-KR" altLang="en-US" sz="1400" b="1" dirty="0">
                <a:solidFill>
                  <a:srgbClr val="000000"/>
                </a:solidFill>
              </a:rPr>
              <a:t>에코 챔버</a:t>
            </a:r>
            <a:r>
              <a:rPr lang="ko-KR" altLang="en-US" sz="1200" b="0" dirty="0">
                <a:solidFill>
                  <a:srgbClr val="000000"/>
                </a:solidFill>
              </a:rPr>
              <a:t>는 사람들이 자신의 견해를 지지하는 정보와 출처만 찾고</a:t>
            </a:r>
            <a:r>
              <a:rPr lang="en-US" altLang="ko-KR" sz="1200" b="0" dirty="0">
                <a:solidFill>
                  <a:srgbClr val="000000"/>
                </a:solidFill>
              </a:rPr>
              <a:t> </a:t>
            </a:r>
            <a:r>
              <a:rPr lang="ko-KR" altLang="en-US" sz="1200" b="0" dirty="0">
                <a:solidFill>
                  <a:srgbClr val="000000"/>
                </a:solidFill>
              </a:rPr>
              <a:t>반대되는 견해를 무시하거나 거부할 때 발생</a:t>
            </a:r>
            <a:r>
              <a:rPr lang="en-US" altLang="ko-KR" sz="1200" b="0" dirty="0">
                <a:solidFill>
                  <a:srgbClr val="000000"/>
                </a:solidFill>
              </a:rPr>
              <a:t>. </a:t>
            </a:r>
            <a:endParaRPr lang="ko-KR" altLang="en-US" sz="1200" b="0" dirty="0" err="1">
              <a:solidFill>
                <a:srgbClr val="00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0D9ECD57-8139-C85D-2FAE-4A44551753CF}"/>
              </a:ext>
            </a:extLst>
          </p:cNvPr>
          <p:cNvSpPr/>
          <p:nvPr/>
        </p:nvSpPr>
        <p:spPr bwMode="ltGray">
          <a:xfrm>
            <a:off x="7523783" y="743203"/>
            <a:ext cx="4396509" cy="645487"/>
          </a:xfrm>
          <a:prstGeom prst="rect">
            <a:avLst/>
          </a:prstGeom>
          <a:solidFill>
            <a:srgbClr val="FFFF00"/>
          </a:solidFill>
          <a:ln w="127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ko-KR" altLang="en-US" sz="1400" b="1" dirty="0">
                <a:solidFill>
                  <a:srgbClr val="000000"/>
                </a:solidFill>
              </a:rPr>
              <a:t>필터 버블</a:t>
            </a:r>
            <a:r>
              <a:rPr lang="ko-KR" altLang="en-US" sz="1200" dirty="0">
                <a:solidFill>
                  <a:srgbClr val="000000"/>
                </a:solidFill>
              </a:rPr>
              <a:t>은 검색엔진과 온라인 플랫폼이 사용하는 알고리즘이 사용자의 과거행동과 선호도에 따라 사용자에게 정보를 제시하는 방식을 의미</a:t>
            </a:r>
          </a:p>
        </p:txBody>
      </p:sp>
    </p:spTree>
    <p:extLst>
      <p:ext uri="{BB962C8B-B14F-4D97-AF65-F5344CB8AC3E}">
        <p14:creationId xmlns:p14="http://schemas.microsoft.com/office/powerpoint/2010/main" val="2944879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11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온라인 리뷰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4765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리뷰는 온라인 시장에서 평판 시스템의 중추를 형성</a:t>
            </a:r>
            <a:r>
              <a:rPr lang="ko-KR" altLang="ko-KR" sz="1200" dirty="0">
                <a:solidFill>
                  <a:srgbClr val="000000"/>
                </a:solidFill>
              </a:rPr>
              <a:t>했</a:t>
            </a:r>
            <a:r>
              <a:rPr lang="ko-KR" altLang="en-US" sz="1200" dirty="0">
                <a:solidFill>
                  <a:srgbClr val="000000"/>
                </a:solidFill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</a:rPr>
              <a:t>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(Michael Luca, 2017).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상호 검토</a:t>
            </a:r>
            <a:r>
              <a:rPr lang="en-US" altLang="ko-KR" sz="1200" b="1" dirty="0">
                <a:solidFill>
                  <a:srgbClr val="7030A0"/>
                </a:solidFill>
              </a:rPr>
              <a:t> (</a:t>
            </a:r>
            <a:r>
              <a:rPr lang="ko-KR" altLang="ko-KR" sz="1200" b="1" dirty="0">
                <a:solidFill>
                  <a:srgbClr val="7030A0"/>
                </a:solidFill>
              </a:rPr>
              <a:t>즉</a:t>
            </a:r>
            <a:r>
              <a:rPr lang="en-US" altLang="ko-KR" sz="1200" b="1" dirty="0">
                <a:solidFill>
                  <a:srgbClr val="7030A0"/>
                </a:solidFill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</a:rPr>
              <a:t>구매자와 판매자가 서로 검토하는 플랫폼</a:t>
            </a:r>
            <a:r>
              <a:rPr lang="en-US" altLang="ko-KR" sz="1200" b="1" dirty="0">
                <a:solidFill>
                  <a:srgbClr val="7030A0"/>
                </a:solidFill>
              </a:rPr>
              <a:t>)</a:t>
            </a:r>
            <a:r>
              <a:rPr lang="ko-KR" altLang="ko-KR" sz="1200" b="1" dirty="0">
                <a:solidFill>
                  <a:srgbClr val="7030A0"/>
                </a:solidFill>
              </a:rPr>
              <a:t>에서 사용자는 리뷰를 조작하기</a:t>
            </a:r>
            <a:r>
              <a:rPr lang="en-US" altLang="ko-KR" sz="1200" b="1" dirty="0">
                <a:solidFill>
                  <a:srgbClr val="7030A0"/>
                </a:solidFill>
              </a:rPr>
              <a:t> </a:t>
            </a:r>
            <a:r>
              <a:rPr lang="ko-KR" altLang="ko-KR" sz="1200" b="1" dirty="0">
                <a:solidFill>
                  <a:srgbClr val="7030A0"/>
                </a:solidFill>
              </a:rPr>
              <a:t>위한 전략적 인센티브를 가질 수</a:t>
            </a:r>
            <a:r>
              <a:rPr lang="ko-KR" altLang="ko-KR" sz="1200" dirty="0">
                <a:solidFill>
                  <a:srgbClr val="000000"/>
                </a:solidFill>
              </a:rPr>
              <a:t> 있</a:t>
            </a:r>
            <a:r>
              <a:rPr lang="ko-KR" altLang="en-US" sz="1200" dirty="0">
                <a:solidFill>
                  <a:srgbClr val="000000"/>
                </a:solidFill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</a:rPr>
              <a:t> (Bolton, Greiner </a:t>
            </a:r>
            <a:r>
              <a:rPr lang="ko-KR" altLang="ko-KR" sz="1200" dirty="0">
                <a:solidFill>
                  <a:srgbClr val="000000"/>
                </a:solidFill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</a:rPr>
              <a:t> </a:t>
            </a:r>
            <a:r>
              <a:rPr lang="en-US" altLang="ko-KR" sz="1200" dirty="0" err="1">
                <a:solidFill>
                  <a:srgbClr val="000000"/>
                </a:solidFill>
              </a:rPr>
              <a:t>Ockenfels</a:t>
            </a:r>
            <a:r>
              <a:rPr lang="en-US" altLang="ko-KR" sz="1200" dirty="0">
                <a:solidFill>
                  <a:srgbClr val="000000"/>
                </a:solidFill>
              </a:rPr>
              <a:t>, 2013; </a:t>
            </a:r>
            <a:r>
              <a:rPr lang="en-US" altLang="ko-KR" sz="1200" dirty="0" err="1">
                <a:solidFill>
                  <a:srgbClr val="000000"/>
                </a:solidFill>
              </a:rPr>
              <a:t>Fradkin</a:t>
            </a:r>
            <a:r>
              <a:rPr lang="en-US" altLang="ko-KR" sz="1200" dirty="0">
                <a:solidFill>
                  <a:srgbClr val="000000"/>
                </a:solidFill>
              </a:rPr>
              <a:t> et al, 2015)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리뷰는 선택 편향을 겪을 수 있</a:t>
            </a:r>
            <a:r>
              <a:rPr lang="ko-KR" altLang="en-US" sz="1200" dirty="0">
                <a:solidFill>
                  <a:srgbClr val="000000"/>
                </a:solidFill>
              </a:rPr>
              <a:t>으며 </a:t>
            </a:r>
            <a:r>
              <a:rPr lang="en-US" altLang="ko-KR" sz="1200" dirty="0">
                <a:solidFill>
                  <a:srgbClr val="000000"/>
                </a:solidFill>
              </a:rPr>
              <a:t>(</a:t>
            </a:r>
            <a:r>
              <a:rPr lang="en-US" altLang="ko-KR" sz="1200" dirty="0" err="1">
                <a:solidFill>
                  <a:srgbClr val="000000"/>
                </a:solidFill>
              </a:rPr>
              <a:t>Hitt</a:t>
            </a:r>
            <a:r>
              <a:rPr lang="en-US" altLang="ko-KR" sz="1200" dirty="0">
                <a:solidFill>
                  <a:srgbClr val="000000"/>
                </a:solidFill>
              </a:rPr>
              <a:t> et al. 2008; </a:t>
            </a:r>
            <a:r>
              <a:rPr lang="en-US" altLang="ko-KR" sz="1200" dirty="0" err="1">
                <a:solidFill>
                  <a:srgbClr val="000000"/>
                </a:solidFill>
              </a:rPr>
              <a:t>Masterov</a:t>
            </a:r>
            <a:r>
              <a:rPr lang="en-US" altLang="ko-KR" sz="1200" dirty="0">
                <a:solidFill>
                  <a:srgbClr val="000000"/>
                </a:solidFill>
              </a:rPr>
              <a:t>, Meyer </a:t>
            </a:r>
            <a:r>
              <a:rPr lang="ko-KR" altLang="ko-KR" sz="1200" dirty="0">
                <a:solidFill>
                  <a:srgbClr val="000000"/>
                </a:solidFill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</a:rPr>
              <a:t> </a:t>
            </a:r>
            <a:r>
              <a:rPr lang="en-US" altLang="ko-KR" sz="1200" dirty="0" err="1">
                <a:solidFill>
                  <a:srgbClr val="000000"/>
                </a:solidFill>
              </a:rPr>
              <a:t>Tadelis</a:t>
            </a:r>
            <a:r>
              <a:rPr lang="en-US" altLang="ko-KR" sz="1200" dirty="0">
                <a:solidFill>
                  <a:srgbClr val="000000"/>
                </a:solidFill>
              </a:rPr>
              <a:t> 2015), </a:t>
            </a:r>
            <a:r>
              <a:rPr lang="ko-KR" altLang="ko-KR" sz="1200" dirty="0">
                <a:solidFill>
                  <a:srgbClr val="000000"/>
                </a:solidFill>
              </a:rPr>
              <a:t>리뷰를 남기는 사람들은 그렇지 않은 사람들과 다를 수 있</a:t>
            </a:r>
            <a:r>
              <a:rPr lang="ko-KR" altLang="en-US" sz="1200" dirty="0">
                <a:solidFill>
                  <a:srgbClr val="000000"/>
                </a:solidFill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기업이 스스로 리뷰를 남기려고 하는 홍보 콘텐츠에 의해 리뷰가 왜곡</a:t>
            </a:r>
            <a:r>
              <a:rPr lang="ko-KR" altLang="ko-KR" sz="1200" dirty="0">
                <a:solidFill>
                  <a:srgbClr val="000000"/>
                </a:solidFill>
              </a:rPr>
              <a:t>될 수 있</a:t>
            </a:r>
            <a:r>
              <a:rPr lang="ko-KR" altLang="en-US" sz="1200" dirty="0">
                <a:solidFill>
                  <a:srgbClr val="000000"/>
                </a:solidFill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</a:rPr>
              <a:t>(</a:t>
            </a:r>
            <a:r>
              <a:rPr lang="en-US" altLang="ko-KR" sz="1200" dirty="0" err="1">
                <a:solidFill>
                  <a:srgbClr val="000000"/>
                </a:solidFill>
              </a:rPr>
              <a:t>Mayzlin</a:t>
            </a:r>
            <a:r>
              <a:rPr lang="en-US" altLang="ko-KR" sz="1200" dirty="0">
                <a:solidFill>
                  <a:srgbClr val="000000"/>
                </a:solidFill>
              </a:rPr>
              <a:t>, Dover, Chevalier 2014; Luca and </a:t>
            </a:r>
            <a:r>
              <a:rPr lang="en-US" altLang="ko-KR" sz="1200" dirty="0" err="1">
                <a:solidFill>
                  <a:srgbClr val="000000"/>
                </a:solidFill>
              </a:rPr>
              <a:t>Zervas</a:t>
            </a:r>
            <a:r>
              <a:rPr lang="en-US" altLang="ko-KR" sz="1200" dirty="0">
                <a:solidFill>
                  <a:srgbClr val="000000"/>
                </a:solidFill>
              </a:rPr>
              <a:t> 2015).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연구에 따르면 구매자의 온라인 구매 결정은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리뷰의 균형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(Chevalier &amp; </a:t>
            </a:r>
            <a:r>
              <a:rPr lang="en-US" altLang="ko-KR" sz="1200" dirty="0" err="1">
                <a:solidFill>
                  <a:srgbClr val="000000"/>
                </a:solidFill>
                <a:latin typeface="+mn-ea"/>
              </a:rPr>
              <a:t>Mayzlin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2006; </a:t>
            </a:r>
            <a:r>
              <a:rPr lang="en-US" altLang="ko-KR" sz="1200" dirty="0" err="1">
                <a:solidFill>
                  <a:srgbClr val="000000"/>
                </a:solidFill>
                <a:latin typeface="+mn-ea"/>
              </a:rPr>
              <a:t>Dellarocas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 et al., 2007; Ye et al., 2011)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과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 리뷰 양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(Duan et al., 2008; Hu &amp; Liu)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모두에 의해 영향을 받을 수 있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리뷰의 균형은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긍정적이거나 부정적인 감정의 표현이며 별 등급으로 측정할 수 있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(Ye et al., 2011; Ren &amp; Nickerson, 2018).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리뷰의 양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은 특정 제품에 대해 온라인 리뷰 시스템에 제출된 총 온라인 리뷰 수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임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(Ren &amp; Nickerson, 2018).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쇼핑객은 긍정적인 의견이 있는 제품보다 부정적인 의견이 있는 제품을 멀리하는 경향이 있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(Park &amp; ​​Lee, 2009; Ren &amp; Nickerson, 2018).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kern="0" spc="0" dirty="0">
              <a:solidFill>
                <a:srgbClr val="00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따라서 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소비자 리뷰는 지불 의사</a:t>
            </a:r>
            <a:r>
              <a:rPr lang="en-US" altLang="ko-KR" sz="1200" b="1" dirty="0">
                <a:solidFill>
                  <a:srgbClr val="7030A0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(Houser and Wooders 2006)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및 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제품 판매</a:t>
            </a:r>
            <a:r>
              <a:rPr lang="en-US" altLang="ko-KR" sz="1200" b="1" dirty="0">
                <a:solidFill>
                  <a:srgbClr val="7030A0"/>
                </a:solidFill>
                <a:latin typeface="+mn-ea"/>
              </a:rPr>
              <a:t>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(Chevalier and </a:t>
            </a:r>
            <a:r>
              <a:rPr lang="en-US" altLang="ko-KR" sz="1200" dirty="0" err="1">
                <a:solidFill>
                  <a:srgbClr val="000000"/>
                </a:solidFill>
                <a:latin typeface="+mn-ea"/>
              </a:rPr>
              <a:t>Mayzlin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 2006; Liu 2006)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를 포함하여 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기업 결과에 큰 영향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을 미칠 수 있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08736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12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추천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리뷰 조작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5319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불공정한 리뷰는 명성과 후속 재무 성과에 부정적인 영향을 미치기 때문에 </a:t>
            </a:r>
            <a:r>
              <a:rPr lang="ko-KR" altLang="en-US" sz="1200" dirty="0">
                <a:solidFill>
                  <a:srgbClr val="000000"/>
                </a:solidFill>
              </a:rPr>
              <a:t>회사에 특히 우려가 큼 </a:t>
            </a:r>
            <a:r>
              <a:rPr lang="en-US" altLang="ko-KR" sz="1200" dirty="0">
                <a:solidFill>
                  <a:srgbClr val="000000"/>
                </a:solidFill>
              </a:rPr>
              <a:t>(Debra Grace &amp; Mitchell Ross, 2020).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Chevalier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와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dirty="0" err="1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Mayzlin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(2006)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은 리뷰와 평가가 제품 판매량과 관련이 있지만 낮은 평가의 부정적인 영향이 높은 평가의 긍정적 영향보다 훨씬 크다는 사실을 발견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kern="0" spc="0" dirty="0">
              <a:solidFill>
                <a:srgbClr val="00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/>
              <a:t>일부 관리자는 </a:t>
            </a:r>
            <a:r>
              <a:rPr lang="ko-KR" altLang="ko-KR" sz="1200" dirty="0"/>
              <a:t>불공정한 리뷰를 관리하고 </a:t>
            </a:r>
            <a:r>
              <a:rPr lang="ko-KR" altLang="en-US" sz="1200" dirty="0"/>
              <a:t>회사에 대한</a:t>
            </a:r>
            <a:r>
              <a:rPr lang="ko-KR" altLang="ko-KR" sz="1200" dirty="0"/>
              <a:t> 평판을 </a:t>
            </a:r>
            <a:r>
              <a:rPr lang="ko-KR" altLang="en-US" sz="1200" dirty="0"/>
              <a:t>보호하는 보다 </a:t>
            </a:r>
            <a:r>
              <a:rPr lang="ko-KR" altLang="ko-KR" sz="1200" dirty="0"/>
              <a:t>실용적인 </a:t>
            </a:r>
            <a:r>
              <a:rPr lang="ko-KR" altLang="en-US" sz="1200" dirty="0"/>
              <a:t>방법 중 한가지는</a:t>
            </a:r>
            <a:r>
              <a:rPr lang="ko-KR" altLang="ko-KR" sz="1200" dirty="0"/>
              <a:t> </a:t>
            </a:r>
            <a:r>
              <a:rPr lang="ko-KR" altLang="ko-KR" sz="1200" b="1" dirty="0">
                <a:solidFill>
                  <a:srgbClr val="7030A0"/>
                </a:solidFill>
              </a:rPr>
              <a:t>다른 </a:t>
            </a:r>
            <a:r>
              <a:rPr lang="ko-KR" altLang="en-US" sz="1200" b="1" dirty="0">
                <a:solidFill>
                  <a:srgbClr val="7030A0"/>
                </a:solidFill>
              </a:rPr>
              <a:t>버전의 </a:t>
            </a:r>
            <a:r>
              <a:rPr lang="ko-KR" altLang="ko-KR" sz="1200" b="1" dirty="0">
                <a:solidFill>
                  <a:srgbClr val="7030A0"/>
                </a:solidFill>
              </a:rPr>
              <a:t>이벤트를 제공하</a:t>
            </a:r>
            <a:r>
              <a:rPr lang="ko-KR" altLang="en-US" sz="1200" b="1" dirty="0">
                <a:solidFill>
                  <a:srgbClr val="7030A0"/>
                </a:solidFill>
              </a:rPr>
              <a:t>고 이 온라인 리뷰를 </a:t>
            </a:r>
            <a:r>
              <a:rPr lang="ko-KR" altLang="ko-KR" sz="1200" b="1" dirty="0">
                <a:solidFill>
                  <a:srgbClr val="7030A0"/>
                </a:solidFill>
              </a:rPr>
              <a:t>포함</a:t>
            </a:r>
            <a:r>
              <a:rPr lang="ko-KR" altLang="en-US" sz="1200" b="1" dirty="0">
                <a:solidFill>
                  <a:srgbClr val="7030A0"/>
                </a:solidFill>
              </a:rPr>
              <a:t>시킴으로써</a:t>
            </a:r>
            <a:r>
              <a:rPr lang="ko-KR" altLang="ko-KR" sz="1200" b="1" dirty="0">
                <a:solidFill>
                  <a:srgbClr val="7030A0"/>
                </a:solidFill>
              </a:rPr>
              <a:t> 실제로 발생한 일에 대해 대중에게 보다 균형 잡힌 시각을 제공</a:t>
            </a:r>
            <a:r>
              <a:rPr lang="ko-KR" altLang="en-US" sz="1200" b="1" dirty="0">
                <a:solidFill>
                  <a:srgbClr val="7030A0"/>
                </a:solidFill>
              </a:rPr>
              <a:t>할 수 있다고 믿음</a:t>
            </a:r>
            <a:r>
              <a:rPr lang="ko-KR" altLang="en-US" sz="1200" dirty="0"/>
              <a:t> </a:t>
            </a:r>
            <a:r>
              <a:rPr lang="en-US" altLang="ko-KR" sz="1200" dirty="0"/>
              <a:t>(Kwok &amp; Xie, 2016). </a:t>
            </a:r>
          </a:p>
          <a:p>
            <a:pPr>
              <a:lnSpc>
                <a:spcPct val="150000"/>
              </a:lnSpc>
            </a:pPr>
            <a:endParaRPr lang="en-US" altLang="ko-KR" sz="1200" kern="0" spc="0" dirty="0">
              <a:solidFill>
                <a:srgbClr val="FF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</a:rPr>
              <a:t>가짜 리뷰를 걸러내는 자동화된 속임수 분류기를 위한 정교한 알고리즘 개발</a:t>
            </a:r>
            <a:r>
              <a:rPr lang="ko-KR" altLang="en-US" sz="1200" dirty="0">
                <a:solidFill>
                  <a:srgbClr val="000000"/>
                </a:solidFill>
              </a:rPr>
              <a:t>을 시도하는 관련 </a:t>
            </a:r>
            <a:r>
              <a:rPr lang="ko-KR" altLang="ko-KR" sz="1200" dirty="0">
                <a:solidFill>
                  <a:srgbClr val="000000"/>
                </a:solidFill>
              </a:rPr>
              <a:t>연구</a:t>
            </a:r>
            <a:r>
              <a:rPr lang="en-US" altLang="ko-KR" sz="1200" dirty="0">
                <a:solidFill>
                  <a:srgbClr val="000000"/>
                </a:solidFill>
              </a:rPr>
              <a:t>(</a:t>
            </a:r>
            <a:r>
              <a:rPr lang="ko-KR" altLang="ko-KR" sz="1200" dirty="0">
                <a:solidFill>
                  <a:srgbClr val="000000"/>
                </a:solidFill>
              </a:rPr>
              <a:t>예</a:t>
            </a:r>
            <a:r>
              <a:rPr lang="en-US" altLang="ko-KR" sz="1200" dirty="0">
                <a:solidFill>
                  <a:srgbClr val="000000"/>
                </a:solidFill>
              </a:rPr>
              <a:t>: Banerjee, Bhattacharyya, &amp; Bose, 2017)</a:t>
            </a:r>
            <a:r>
              <a:rPr lang="ko-KR" altLang="ko-KR" sz="1200" dirty="0">
                <a:solidFill>
                  <a:srgbClr val="000000"/>
                </a:solidFill>
              </a:rPr>
              <a:t>의 수가 증가</a:t>
            </a:r>
            <a:r>
              <a:rPr lang="ko-KR" altLang="en-US" sz="1200" dirty="0">
                <a:solidFill>
                  <a:srgbClr val="000000"/>
                </a:solidFill>
              </a:rPr>
              <a:t>하고</a:t>
            </a:r>
            <a:r>
              <a:rPr lang="en-US" altLang="ko-KR" sz="1200" dirty="0">
                <a:solidFill>
                  <a:srgbClr val="000000"/>
                </a:solidFill>
              </a:rPr>
              <a:t> </a:t>
            </a:r>
            <a:r>
              <a:rPr lang="ko-KR" altLang="en-US" sz="1200" dirty="0">
                <a:solidFill>
                  <a:srgbClr val="000000"/>
                </a:solidFill>
              </a:rPr>
              <a:t>있음에</a:t>
            </a:r>
            <a:r>
              <a:rPr lang="ko-KR" altLang="ko-KR" sz="1200" dirty="0">
                <a:solidFill>
                  <a:srgbClr val="000000"/>
                </a:solidFill>
              </a:rPr>
              <a:t>도 불구하고 </a:t>
            </a:r>
            <a:r>
              <a:rPr lang="ko-KR" altLang="ko-KR" sz="1200" b="1" dirty="0">
                <a:solidFill>
                  <a:srgbClr val="7030A0"/>
                </a:solidFill>
              </a:rPr>
              <a:t>리뷰 웹사이트는 여전히 기만적인 리뷰를 신속하게 제거할 수 없</a:t>
            </a:r>
            <a:r>
              <a:rPr lang="ko-KR" altLang="en-US" sz="1200" b="1" dirty="0">
                <a:solidFill>
                  <a:srgbClr val="7030A0"/>
                </a:solidFill>
              </a:rPr>
              <a:t>음 </a:t>
            </a:r>
            <a:r>
              <a:rPr lang="en-US" altLang="ko-KR" sz="1200" dirty="0">
                <a:solidFill>
                  <a:srgbClr val="000000"/>
                </a:solidFill>
              </a:rPr>
              <a:t>(Luca &amp; </a:t>
            </a:r>
            <a:r>
              <a:rPr lang="en-US" altLang="ko-KR" sz="1200" dirty="0" err="1">
                <a:solidFill>
                  <a:srgbClr val="000000"/>
                </a:solidFill>
              </a:rPr>
              <a:t>Zervas</a:t>
            </a:r>
            <a:r>
              <a:rPr lang="en-US" altLang="ko-KR" sz="1200" dirty="0">
                <a:solidFill>
                  <a:srgbClr val="000000"/>
                </a:solidFill>
              </a:rPr>
              <a:t>, 2016).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kern="0" spc="0" dirty="0">
              <a:solidFill>
                <a:srgbClr val="00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인기 편향으로 고통받는 시장</a:t>
            </a:r>
            <a:r>
              <a:rPr lang="ko-KR" altLang="en-US" sz="1200" b="1" dirty="0">
                <a:solidFill>
                  <a:srgbClr val="7030A0"/>
                </a:solidFill>
              </a:rPr>
              <a:t>에서는 </a:t>
            </a:r>
            <a:r>
              <a:rPr lang="ko-KR" altLang="ko-KR" sz="1200" dirty="0">
                <a:solidFill>
                  <a:srgbClr val="000000"/>
                </a:solidFill>
              </a:rPr>
              <a:t>모호한 제품을 발견할 기회가 부족할 것이며 </a:t>
            </a:r>
            <a:r>
              <a:rPr lang="ko-KR" altLang="ko-KR" sz="1200" b="1" dirty="0">
                <a:solidFill>
                  <a:srgbClr val="7030A0"/>
                </a:solidFill>
              </a:rPr>
              <a:t>소수의 대형 브랜드나 잘 알려진 아티스트가 지배</a:t>
            </a:r>
            <a:r>
              <a:rPr lang="ko-KR" altLang="ko-KR" sz="1200" dirty="0">
                <a:solidFill>
                  <a:srgbClr val="000000"/>
                </a:solidFill>
              </a:rPr>
              <a:t>하게 될 것</a:t>
            </a:r>
            <a:r>
              <a:rPr lang="ko-KR" altLang="en-US" sz="1200" dirty="0">
                <a:solidFill>
                  <a:srgbClr val="000000"/>
                </a:solidFill>
              </a:rPr>
              <a:t>임 </a:t>
            </a:r>
            <a:r>
              <a:rPr lang="en-US" altLang="ko-KR" sz="1200" dirty="0">
                <a:solidFill>
                  <a:srgbClr val="000000"/>
                </a:solidFill>
              </a:rPr>
              <a:t>(</a:t>
            </a:r>
            <a:r>
              <a:rPr lang="pt-BR" altLang="ko-KR" sz="1200" dirty="0">
                <a:solidFill>
                  <a:srgbClr val="000000"/>
                </a:solidFill>
              </a:rPr>
              <a:t>Òscar Celma and Pedro Cano. 2008</a:t>
            </a:r>
            <a:r>
              <a:rPr lang="en-US" altLang="ko-KR" sz="1200" dirty="0">
                <a:solidFill>
                  <a:srgbClr val="000000"/>
                </a:solidFill>
              </a:rPr>
              <a:t>).</a:t>
            </a:r>
            <a:endParaRPr lang="ko-KR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 err="1">
                <a:solidFill>
                  <a:srgbClr val="000000"/>
                </a:solidFill>
              </a:rPr>
              <a:t>Jennach</a:t>
            </a:r>
            <a:r>
              <a:rPr lang="en-US" altLang="ko-KR" sz="1200" dirty="0">
                <a:solidFill>
                  <a:srgbClr val="000000"/>
                </a:solidFill>
              </a:rPr>
              <a:t> et al.</a:t>
            </a:r>
            <a:r>
              <a:rPr lang="ko-KR" altLang="ko-KR" sz="1200" dirty="0">
                <a:solidFill>
                  <a:srgbClr val="000000"/>
                </a:solidFill>
              </a:rPr>
              <a:t>는 </a:t>
            </a:r>
            <a:r>
              <a:rPr lang="ko-KR" altLang="ko-KR" sz="1200" b="1" dirty="0">
                <a:solidFill>
                  <a:srgbClr val="7030A0"/>
                </a:solidFill>
              </a:rPr>
              <a:t>정확도와 인기 편향 측면에서 서로 다른 추천 알고리즘을 비교했</a:t>
            </a:r>
            <a:r>
              <a:rPr lang="ko-KR" altLang="en-US" sz="1200" b="1" dirty="0">
                <a:solidFill>
                  <a:srgbClr val="7030A0"/>
                </a:solidFill>
              </a:rPr>
              <a:t>으며</a:t>
            </a:r>
            <a:r>
              <a:rPr lang="ko-KR" altLang="ko-KR" sz="1200" b="1" dirty="0">
                <a:solidFill>
                  <a:srgbClr val="7030A0"/>
                </a:solidFill>
              </a:rPr>
              <a:t> 일부 알고리즘이 다른 것보다 인기 있는 항목에 더 집중</a:t>
            </a:r>
            <a:r>
              <a:rPr lang="ko-KR" altLang="ko-KR" sz="1200" dirty="0">
                <a:solidFill>
                  <a:srgbClr val="000000"/>
                </a:solidFill>
              </a:rPr>
              <a:t>하는 것을 관찰했</a:t>
            </a:r>
            <a:r>
              <a:rPr lang="ko-KR" altLang="en-US" sz="1200" dirty="0">
                <a:solidFill>
                  <a:srgbClr val="000000"/>
                </a:solidFill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</a:rPr>
              <a:t>.</a:t>
            </a:r>
            <a:endParaRPr lang="ko-KR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대부분의 추천 모델이 소비자와 생산자 공정성을 모두 만족시킬 수 없다</a:t>
            </a:r>
            <a:r>
              <a:rPr lang="ko-KR" altLang="ko-KR" sz="1200" dirty="0">
                <a:solidFill>
                  <a:srgbClr val="000000"/>
                </a:solidFill>
              </a:rPr>
              <a:t>는 것을 보여</a:t>
            </a:r>
            <a:r>
              <a:rPr lang="ko-KR" altLang="en-US" sz="1200" dirty="0">
                <a:solidFill>
                  <a:srgbClr val="000000"/>
                </a:solidFill>
              </a:rPr>
              <a:t>줌 </a:t>
            </a:r>
            <a:r>
              <a:rPr lang="en-US" altLang="ko-KR" sz="1200" dirty="0">
                <a:solidFill>
                  <a:srgbClr val="000000"/>
                </a:solidFill>
              </a:rPr>
              <a:t>(Hossein A. Rahmani , Yashar </a:t>
            </a:r>
            <a:r>
              <a:rPr lang="en-US" altLang="ko-KR" sz="1200" dirty="0" err="1">
                <a:solidFill>
                  <a:srgbClr val="000000"/>
                </a:solidFill>
              </a:rPr>
              <a:t>Deldjoo</a:t>
            </a:r>
            <a:r>
              <a:rPr lang="en-US" altLang="ko-KR" sz="1200" dirty="0">
                <a:solidFill>
                  <a:srgbClr val="000000"/>
                </a:solidFill>
              </a:rPr>
              <a:t>, Ali </a:t>
            </a:r>
            <a:r>
              <a:rPr lang="en-US" altLang="ko-KR" sz="1200" dirty="0" err="1">
                <a:solidFill>
                  <a:srgbClr val="000000"/>
                </a:solidFill>
              </a:rPr>
              <a:t>Tourani</a:t>
            </a:r>
            <a:r>
              <a:rPr lang="en-US" altLang="ko-KR" sz="1200" dirty="0">
                <a:solidFill>
                  <a:srgbClr val="000000"/>
                </a:solidFill>
              </a:rPr>
              <a:t> , and </a:t>
            </a:r>
            <a:r>
              <a:rPr lang="en-US" altLang="ko-KR" sz="1200" dirty="0" err="1">
                <a:solidFill>
                  <a:srgbClr val="000000"/>
                </a:solidFill>
              </a:rPr>
              <a:t>Mohammadmehdi</a:t>
            </a:r>
            <a:r>
              <a:rPr lang="en-US" altLang="ko-KR" sz="1200" dirty="0">
                <a:solidFill>
                  <a:srgbClr val="000000"/>
                </a:solidFill>
              </a:rPr>
              <a:t> </a:t>
            </a:r>
            <a:r>
              <a:rPr lang="en-US" altLang="ko-KR" sz="1200" dirty="0" err="1">
                <a:solidFill>
                  <a:srgbClr val="000000"/>
                </a:solidFill>
              </a:rPr>
              <a:t>Naghiaei</a:t>
            </a:r>
            <a:r>
              <a:rPr lang="en-US" altLang="ko-KR" sz="1200" dirty="0">
                <a:solidFill>
                  <a:srgbClr val="000000"/>
                </a:solidFill>
              </a:rPr>
              <a:t>, 2022).</a:t>
            </a:r>
            <a:endParaRPr lang="ko-KR" altLang="en-US" sz="1200" kern="0" spc="0" dirty="0">
              <a:solidFill>
                <a:srgbClr val="000000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378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13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공정성에 대한 의구심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522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의</a:t>
            </a:r>
            <a:r>
              <a:rPr lang="ko-KR" altLang="en-US" sz="1200" b="1" dirty="0">
                <a:solidFill>
                  <a:srgbClr val="7030A0"/>
                </a:solidFill>
              </a:rPr>
              <a:t>구</a:t>
            </a:r>
            <a:r>
              <a:rPr lang="ko-KR" altLang="ko-KR" sz="1200" b="1" dirty="0">
                <a:solidFill>
                  <a:srgbClr val="7030A0"/>
                </a:solidFill>
              </a:rPr>
              <a:t>심은</a:t>
            </a:r>
            <a:r>
              <a:rPr lang="en-US" altLang="ko-KR" sz="1200" b="1" dirty="0">
                <a:solidFill>
                  <a:srgbClr val="7030A0"/>
                </a:solidFill>
              </a:rPr>
              <a:t> "</a:t>
            </a:r>
            <a:r>
              <a:rPr lang="ko-KR" altLang="ko-KR" sz="1200" b="1" dirty="0">
                <a:solidFill>
                  <a:srgbClr val="7030A0"/>
                </a:solidFill>
              </a:rPr>
              <a:t>사람들이 자신의 결정</a:t>
            </a:r>
            <a:r>
              <a:rPr lang="en-US" altLang="ko-KR" sz="1200" b="1" dirty="0">
                <a:solidFill>
                  <a:srgbClr val="7030A0"/>
                </a:solidFill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</a:rPr>
              <a:t>신념 또는 의견의 정확성을 평가할 때 경험하는 주관적인 불확실성</a:t>
            </a:r>
            <a:r>
              <a:rPr lang="en-US" altLang="ko-KR" sz="1200" b="1" dirty="0">
                <a:solidFill>
                  <a:srgbClr val="7030A0"/>
                </a:solidFill>
              </a:rPr>
              <a:t>"</a:t>
            </a:r>
            <a:r>
              <a:rPr lang="en-US" altLang="ko-KR" sz="1200" dirty="0">
                <a:solidFill>
                  <a:srgbClr val="000000"/>
                </a:solidFill>
              </a:rPr>
              <a:t>(van de </a:t>
            </a:r>
            <a:r>
              <a:rPr lang="en-US" altLang="ko-KR" sz="1200" dirty="0" err="1">
                <a:solidFill>
                  <a:srgbClr val="000000"/>
                </a:solidFill>
              </a:rPr>
              <a:t>Calseyde</a:t>
            </a:r>
            <a:r>
              <a:rPr lang="en-US" altLang="ko-KR" sz="1200" dirty="0">
                <a:solidFill>
                  <a:srgbClr val="000000"/>
                </a:solidFill>
              </a:rPr>
              <a:t> et al., 2018, p. 98).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사람들이 의</a:t>
            </a:r>
            <a:r>
              <a:rPr lang="ko-KR" altLang="en-US" sz="1200" b="1" dirty="0">
                <a:solidFill>
                  <a:srgbClr val="7030A0"/>
                </a:solidFill>
              </a:rPr>
              <a:t>구</a:t>
            </a:r>
            <a:r>
              <a:rPr lang="ko-KR" altLang="ko-KR" sz="1200" b="1" dirty="0">
                <a:solidFill>
                  <a:srgbClr val="7030A0"/>
                </a:solidFill>
              </a:rPr>
              <a:t>심을 느낄 때 규범적 대안을 선택할 가능성이 적고</a:t>
            </a:r>
            <a:r>
              <a:rPr lang="en-US" altLang="ko-KR" sz="1200" dirty="0">
                <a:solidFill>
                  <a:srgbClr val="000000"/>
                </a:solidFill>
              </a:rPr>
              <a:t>(van de Ven et al., 2010), </a:t>
            </a:r>
            <a:r>
              <a:rPr lang="ko-KR" altLang="ko-KR" sz="1200" b="1" dirty="0">
                <a:solidFill>
                  <a:srgbClr val="7030A0"/>
                </a:solidFill>
              </a:rPr>
              <a:t>결정 후 의심의 감정은 더 강한 후회 감정을 </a:t>
            </a:r>
            <a:r>
              <a:rPr lang="ko-KR" altLang="en-US" sz="1200" b="1" dirty="0">
                <a:solidFill>
                  <a:srgbClr val="7030A0"/>
                </a:solidFill>
              </a:rPr>
              <a:t>발생시킴</a:t>
            </a:r>
            <a:r>
              <a:rPr lang="ko-KR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000000"/>
                </a:solidFill>
              </a:rPr>
              <a:t>(van de </a:t>
            </a:r>
            <a:r>
              <a:rPr lang="en-US" altLang="ko-KR" sz="1200" dirty="0" err="1">
                <a:solidFill>
                  <a:srgbClr val="000000"/>
                </a:solidFill>
              </a:rPr>
              <a:t>Calseyde</a:t>
            </a:r>
            <a:r>
              <a:rPr lang="en-US" altLang="ko-KR" sz="1200" dirty="0">
                <a:solidFill>
                  <a:srgbClr val="000000"/>
                </a:solidFill>
              </a:rPr>
              <a:t> et al., 2018).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전자 상거래 또는 추천 플랫폼은 사용자 쿼리에 대한 응답으로 항목을 표시</a:t>
            </a:r>
            <a:r>
              <a:rPr lang="ko-KR" altLang="en-US" sz="1200" dirty="0">
                <a:effectLst/>
                <a:latin typeface="+mn-ea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latin typeface="+mn-ea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항목의 장점은 사용자가 그로부터 얻을 수 있는 효용성인 반면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플랫폼은 숫자 등급</a:t>
            </a:r>
            <a:r>
              <a:rPr lang="en-US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텍스트 리뷰</a:t>
            </a:r>
            <a:r>
              <a:rPr lang="en-US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사용자의 과거 기록 및 유사한 기능</a:t>
            </a:r>
            <a:r>
              <a:rPr lang="ko-KR" altLang="en-US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을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 관찰</a:t>
            </a: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할 수 있</a:t>
            </a:r>
            <a:r>
              <a:rPr lang="ko-KR" altLang="en-US" sz="1200" dirty="0">
                <a:effectLst/>
                <a:latin typeface="+mn-ea"/>
                <a:cs typeface="Times New Roman" panose="02020603050405020304" pitchFamily="18" charset="0"/>
              </a:rPr>
              <a:t>음</a:t>
            </a:r>
            <a:r>
              <a:rPr lang="en-US" altLang="ko-KR" sz="12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ko-KR" sz="1200" b="0" i="0" u="none" strike="noStrike" baseline="0" dirty="0" err="1">
                <a:latin typeface="+mn-ea"/>
              </a:rPr>
              <a:t>Ashudeep</a:t>
            </a:r>
            <a:r>
              <a:rPr lang="en-US" altLang="ko-KR" sz="1200" b="0" i="0" u="none" strike="noStrike" baseline="0" dirty="0">
                <a:latin typeface="+mn-ea"/>
              </a:rPr>
              <a:t> Singh</a:t>
            </a:r>
            <a:r>
              <a:rPr lang="en-US" altLang="ko-KR" sz="1200" b="0" i="0" u="none" strike="noStrike" baseline="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ko-KR" sz="1200" b="0" i="0" u="none" strike="noStrike" baseline="0" dirty="0">
                <a:latin typeface="+mn-ea"/>
              </a:rPr>
              <a:t>David Kempe, Thorsten </a:t>
            </a:r>
            <a:r>
              <a:rPr lang="en-US" altLang="ko-KR" sz="1200" b="0" i="0" u="none" strike="noStrike" baseline="0" dirty="0" err="1">
                <a:latin typeface="+mn-ea"/>
              </a:rPr>
              <a:t>Joachims</a:t>
            </a:r>
            <a:r>
              <a:rPr lang="en-US" altLang="ko-KR" sz="1200" b="0" i="0" u="none" strike="noStrike" baseline="0" dirty="0">
                <a:latin typeface="+mn-ea"/>
              </a:rPr>
              <a:t>, 2021)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누군가가 자신 있는 </a:t>
            </a:r>
            <a:r>
              <a:rPr lang="ko-KR" altLang="en-US" sz="1200" dirty="0">
                <a:effectLst/>
                <a:latin typeface="+mn-ea"/>
                <a:cs typeface="Times New Roman" panose="02020603050405020304" pitchFamily="18" charset="0"/>
              </a:rPr>
              <a:t>리뷰</a:t>
            </a:r>
            <a:r>
              <a:rPr lang="en-US" altLang="ko-KR" sz="1200" dirty="0"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의견을 제시하면 사람들은 부정적</a:t>
            </a:r>
            <a:r>
              <a:rPr lang="ko-KR" altLang="en-US" sz="1200" dirty="0">
                <a:effectLst/>
                <a:latin typeface="+mn-ea"/>
                <a:cs typeface="Times New Roman" panose="02020603050405020304" pitchFamily="18" charset="0"/>
              </a:rPr>
              <a:t>인 </a:t>
            </a:r>
            <a:r>
              <a:rPr lang="ko-KR" altLang="ko-KR" sz="1200" dirty="0">
                <a:effectLst/>
                <a:latin typeface="+mn-ea"/>
                <a:cs typeface="Times New Roman" panose="02020603050405020304" pitchFamily="18" charset="0"/>
              </a:rPr>
              <a:t>반응</a:t>
            </a:r>
            <a:r>
              <a:rPr lang="ko-KR" altLang="en-US" sz="1200" dirty="0">
                <a:effectLst/>
                <a:latin typeface="+mn-ea"/>
                <a:cs typeface="Times New Roman" panose="02020603050405020304" pitchFamily="18" charset="0"/>
              </a:rPr>
              <a:t>에 작은 </a:t>
            </a:r>
            <a:r>
              <a:rPr lang="ko-KR" altLang="en-US" sz="1200" dirty="0">
                <a:latin typeface="+mn-ea"/>
                <a:cs typeface="Times New Roman" panose="02020603050405020304" pitchFamily="18" charset="0"/>
              </a:rPr>
              <a:t>영향을 보임</a:t>
            </a:r>
            <a:r>
              <a:rPr lang="en-US" altLang="ko-KR" sz="12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ko-KR" sz="1200" b="0" i="0" u="none" strike="noStrike" baseline="0" dirty="0">
                <a:solidFill>
                  <a:srgbClr val="000000"/>
                </a:solidFill>
                <a:latin typeface="+mn-ea"/>
              </a:rPr>
              <a:t>Amber Semler, 2020)</a:t>
            </a:r>
            <a:endParaRPr lang="en-US" altLang="ko-KR" sz="12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온라인 시스템은 매우 불평등한 결과를 생성하는 경향이 있</a:t>
            </a:r>
            <a:r>
              <a:rPr lang="ko-KR" altLang="en-US" sz="1200" b="1" dirty="0">
                <a:solidFill>
                  <a:srgbClr val="7030A0"/>
                </a:solidFill>
              </a:rPr>
              <a:t>음 </a:t>
            </a:r>
            <a:r>
              <a:rPr lang="en-US" altLang="ko-KR" sz="1200" b="1" dirty="0">
                <a:solidFill>
                  <a:srgbClr val="7030A0"/>
                </a:solidFill>
              </a:rPr>
              <a:t>(</a:t>
            </a:r>
            <a:r>
              <a:rPr lang="ko-KR" altLang="ko-KR" sz="1200" b="1" dirty="0">
                <a:solidFill>
                  <a:srgbClr val="7030A0"/>
                </a:solidFill>
              </a:rPr>
              <a:t>즉</a:t>
            </a:r>
            <a:r>
              <a:rPr lang="en-US" altLang="ko-KR" sz="1200" b="1" dirty="0">
                <a:solidFill>
                  <a:srgbClr val="7030A0"/>
                </a:solidFill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</a:rPr>
              <a:t>매우 적은 비율의 콘텐츠가 매우 많은 관심을 받음</a:t>
            </a:r>
            <a:r>
              <a:rPr lang="en-US" altLang="ko-KR" sz="1200" b="1" dirty="0">
                <a:solidFill>
                  <a:srgbClr val="7030A0"/>
                </a:solidFill>
              </a:rPr>
              <a:t>). </a:t>
            </a:r>
            <a:r>
              <a:rPr lang="ko-KR" altLang="ko-KR" sz="1200" b="1" dirty="0">
                <a:solidFill>
                  <a:srgbClr val="7030A0"/>
                </a:solidFill>
              </a:rPr>
              <a:t>사회적 영향력 프로세스와 기본 콘텐츠 큐레이션 알고리즘이 모두 인기 있는 콘텐츠에 대한 사용자의 관심을 끌기 때문</a:t>
            </a:r>
            <a:r>
              <a:rPr lang="ko-KR" altLang="en-US" sz="1200" b="1" dirty="0">
                <a:solidFill>
                  <a:srgbClr val="7030A0"/>
                </a:solidFill>
              </a:rPr>
              <a:t>임 </a:t>
            </a:r>
            <a:r>
              <a:rPr lang="en-US" altLang="ko-KR" sz="1200" dirty="0">
                <a:solidFill>
                  <a:srgbClr val="000000"/>
                </a:solidFill>
              </a:rPr>
              <a:t>(Bond et al., 2012; Sridhar &amp; Srinivasan, 2012).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kern="0" spc="0" dirty="0">
              <a:solidFill>
                <a:srgbClr val="00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</a:rPr>
              <a:t>의</a:t>
            </a:r>
            <a:r>
              <a:rPr lang="ko-KR" altLang="en-US" sz="1200" b="1" dirty="0">
                <a:solidFill>
                  <a:srgbClr val="7030A0"/>
                </a:solidFill>
              </a:rPr>
              <a:t>구</a:t>
            </a:r>
            <a:r>
              <a:rPr lang="ko-KR" altLang="ko-KR" sz="1200" b="1" dirty="0">
                <a:solidFill>
                  <a:srgbClr val="7030A0"/>
                </a:solidFill>
              </a:rPr>
              <a:t>심의 긍정적 효과는 긍정적</a:t>
            </a:r>
            <a:r>
              <a:rPr lang="en-US" altLang="ko-KR" sz="1200" b="1" dirty="0">
                <a:solidFill>
                  <a:srgbClr val="7030A0"/>
                </a:solidFill>
              </a:rPr>
              <a:t> </a:t>
            </a:r>
            <a:r>
              <a:rPr lang="ko-KR" altLang="ko-KR" sz="1200" b="1" dirty="0">
                <a:solidFill>
                  <a:srgbClr val="7030A0"/>
                </a:solidFill>
              </a:rPr>
              <a:t>리뷰에 더 강했으며</a:t>
            </a:r>
            <a:r>
              <a:rPr lang="en-US" altLang="ko-KR" sz="1200" b="1" dirty="0">
                <a:solidFill>
                  <a:srgbClr val="7030A0"/>
                </a:solidFill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</a:rPr>
              <a:t>이는 의</a:t>
            </a:r>
            <a:r>
              <a:rPr lang="ko-KR" altLang="en-US" sz="1200" b="1" dirty="0">
                <a:solidFill>
                  <a:srgbClr val="7030A0"/>
                </a:solidFill>
              </a:rPr>
              <a:t>구</a:t>
            </a:r>
            <a:r>
              <a:rPr lang="ko-KR" altLang="ko-KR" sz="1200" b="1" dirty="0">
                <a:solidFill>
                  <a:srgbClr val="7030A0"/>
                </a:solidFill>
              </a:rPr>
              <a:t>심이 가짜 긍정적 리뷰에 대한 우려를 완화함</a:t>
            </a:r>
            <a:r>
              <a:rPr lang="ko-KR" altLang="ko-KR" sz="1200" dirty="0">
                <a:solidFill>
                  <a:srgbClr val="000000"/>
                </a:solidFill>
              </a:rPr>
              <a:t>을 시사</a:t>
            </a:r>
            <a:r>
              <a:rPr lang="ko-KR" altLang="en-US" sz="1200" dirty="0">
                <a:solidFill>
                  <a:srgbClr val="000000"/>
                </a:solidFill>
              </a:rPr>
              <a:t>함 </a:t>
            </a:r>
            <a:r>
              <a:rPr lang="en-US" altLang="ko-KR" sz="1200" dirty="0">
                <a:solidFill>
                  <a:srgbClr val="000000"/>
                </a:solidFill>
              </a:rPr>
              <a:t>(Anthony M. Evans, Olga </a:t>
            </a:r>
            <a:r>
              <a:rPr lang="en-US" altLang="ko-KR" sz="1200" dirty="0" err="1">
                <a:solidFill>
                  <a:srgbClr val="000000"/>
                </a:solidFill>
              </a:rPr>
              <a:t>Stavrova</a:t>
            </a:r>
            <a:r>
              <a:rPr lang="en-US" altLang="ko-KR" sz="1200" dirty="0">
                <a:solidFill>
                  <a:srgbClr val="000000"/>
                </a:solidFill>
              </a:rPr>
              <a:t>, Hannes </a:t>
            </a:r>
            <a:r>
              <a:rPr lang="en-US" altLang="ko-KR" sz="1200" dirty="0" err="1">
                <a:solidFill>
                  <a:srgbClr val="000000"/>
                </a:solidFill>
              </a:rPr>
              <a:t>Rosenbusch</a:t>
            </a:r>
            <a:r>
              <a:rPr lang="en-US" altLang="ko-KR" sz="1200" dirty="0">
                <a:solidFill>
                  <a:srgbClr val="000000"/>
                </a:solidFill>
              </a:rPr>
              <a:t>, 2021).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kern="0" spc="0" dirty="0">
              <a:solidFill>
                <a:srgbClr val="000000"/>
              </a:solidFill>
              <a:effectLst/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kern="100" dirty="0">
                <a:effectLst/>
                <a:latin typeface="+mn-ea"/>
                <a:cs typeface="Times New Roman" panose="02020603050405020304" pitchFamily="18" charset="0"/>
              </a:rPr>
              <a:t>시스템의 검색 및 추천은 우리의 경험을 형성하고 세상에 대한 우리의 인식에 영향을 미치는 데 중심적인 역할을 </a:t>
            </a:r>
            <a:r>
              <a:rPr lang="ko-KR" altLang="en-US" sz="1200" kern="100" dirty="0">
                <a:effectLst/>
                <a:latin typeface="+mn-ea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ko-KR" sz="1200" i="0" u="none" strike="noStrike" baseline="0" dirty="0" err="1">
                <a:latin typeface="+mn-ea"/>
              </a:rPr>
              <a:t>Evaggelia</a:t>
            </a:r>
            <a:r>
              <a:rPr lang="en-US" altLang="ko-KR" sz="1200" i="0" u="none" strike="noStrike" baseline="0" dirty="0">
                <a:latin typeface="+mn-ea"/>
              </a:rPr>
              <a:t> </a:t>
            </a:r>
            <a:r>
              <a:rPr lang="en-US" altLang="ko-KR" sz="1200" i="0" u="none" strike="noStrike" baseline="0" dirty="0" err="1">
                <a:latin typeface="+mn-ea"/>
              </a:rPr>
              <a:t>Pitoura</a:t>
            </a:r>
            <a:r>
              <a:rPr lang="en-US" altLang="ko-KR" sz="1200" i="0" u="none" strike="noStrike" baseline="0" dirty="0">
                <a:latin typeface="+mn-ea"/>
              </a:rPr>
              <a:t>, Kostas </a:t>
            </a:r>
            <a:r>
              <a:rPr lang="en-US" altLang="ko-KR" sz="1200" i="0" u="none" strike="noStrike" baseline="0" dirty="0" err="1">
                <a:latin typeface="+mn-ea"/>
              </a:rPr>
              <a:t>Stefanidis</a:t>
            </a:r>
            <a:r>
              <a:rPr lang="en-US" altLang="ko-KR" sz="1200" i="0" u="none" strike="noStrike" baseline="0" dirty="0">
                <a:latin typeface="+mn-ea"/>
              </a:rPr>
              <a:t>, Georgia Koutrika3, 2020)</a:t>
            </a:r>
            <a:endParaRPr lang="ko-KR" altLang="ko-KR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0206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14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온라인 플랫폼 신뢰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5042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latin typeface="+mn-ea"/>
              </a:rPr>
              <a:t>전통적으로 </a:t>
            </a:r>
            <a:r>
              <a:rPr lang="ko-KR" altLang="ko-KR" sz="1200" dirty="0">
                <a:latin typeface="+mn-ea"/>
              </a:rPr>
              <a:t>매장의 이미지는 소비자가 매장</a:t>
            </a:r>
            <a:r>
              <a:rPr lang="ko-KR" altLang="en-US" sz="1200" dirty="0">
                <a:latin typeface="+mn-ea"/>
              </a:rPr>
              <a:t>이라고</a:t>
            </a:r>
            <a:r>
              <a:rPr lang="ko-KR" altLang="ko-KR" sz="1200" dirty="0">
                <a:latin typeface="+mn-ea"/>
              </a:rPr>
              <a:t> 인식하는 </a:t>
            </a:r>
            <a:r>
              <a:rPr lang="ko-KR" altLang="en-US" sz="1200" dirty="0">
                <a:latin typeface="+mn-ea"/>
              </a:rPr>
              <a:t>인식의</a:t>
            </a:r>
            <a:r>
              <a:rPr lang="ko-KR" altLang="ko-KR" sz="1200" dirty="0">
                <a:latin typeface="+mn-ea"/>
              </a:rPr>
              <a:t> 조합</a:t>
            </a:r>
            <a:r>
              <a:rPr lang="ko-KR" altLang="en-US" sz="1200" dirty="0">
                <a:latin typeface="+mn-ea"/>
              </a:rPr>
              <a:t>임</a:t>
            </a:r>
            <a:r>
              <a:rPr lang="en-US" altLang="ko-KR" sz="1200" dirty="0">
                <a:latin typeface="+mn-ea"/>
              </a:rPr>
              <a:t>. </a:t>
            </a:r>
            <a:r>
              <a:rPr lang="ko-KR" altLang="ko-KR" sz="1200" dirty="0">
                <a:latin typeface="+mn-ea"/>
              </a:rPr>
              <a:t>이러한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차원은 현재 및 이전 경험에서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경험한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 소비자의 기억에 독립적이고 상호 의존적이며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이는 상점의 전반적인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이미지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로 결합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됨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(Hartman &amp; Spiro, 2005).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b="1" dirty="0">
                <a:solidFill>
                  <a:srgbClr val="7030A0"/>
                </a:solidFill>
                <a:latin typeface="+mn-ea"/>
              </a:rPr>
              <a:t>온라인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 소매점의 경우 </a:t>
            </a:r>
            <a:r>
              <a:rPr lang="ko-KR" altLang="en-US" sz="1200" b="1" dirty="0">
                <a:solidFill>
                  <a:srgbClr val="7030A0"/>
                </a:solidFill>
                <a:latin typeface="+mn-ea"/>
              </a:rPr>
              <a:t>전자상거래</a:t>
            </a:r>
            <a:r>
              <a:rPr lang="en-US" altLang="ko-KR" sz="1200" b="1" dirty="0">
                <a:solidFill>
                  <a:srgbClr val="7030A0"/>
                </a:solidFill>
                <a:latin typeface="+mn-ea"/>
              </a:rPr>
              <a:t>(</a:t>
            </a:r>
            <a:r>
              <a:rPr lang="ko-KR" altLang="en-US" sz="1200" b="1" dirty="0">
                <a:solidFill>
                  <a:srgbClr val="7030A0"/>
                </a:solidFill>
                <a:latin typeface="+mn-ea"/>
              </a:rPr>
              <a:t>이</a:t>
            </a:r>
            <a:r>
              <a:rPr lang="en-US" altLang="ko-KR" sz="1200" b="1" dirty="0">
                <a:solidFill>
                  <a:srgbClr val="7030A0"/>
                </a:solidFill>
                <a:latin typeface="+mn-ea"/>
              </a:rPr>
              <a:t>-</a:t>
            </a:r>
            <a:r>
              <a:rPr lang="ko-KR" altLang="en-US" sz="1200" b="1" dirty="0">
                <a:solidFill>
                  <a:srgbClr val="7030A0"/>
                </a:solidFill>
                <a:latin typeface="+mn-ea"/>
              </a:rPr>
              <a:t>커머스</a:t>
            </a:r>
            <a:r>
              <a:rPr lang="en-US" altLang="ko-KR" sz="1200" b="1" dirty="0">
                <a:solidFill>
                  <a:srgbClr val="7030A0"/>
                </a:solidFill>
                <a:latin typeface="+mn-ea"/>
              </a:rPr>
              <a:t>)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가 실제 매장을 대체</a:t>
            </a:r>
            <a:r>
              <a:rPr lang="ko-KR" altLang="ko-KR" sz="1200" dirty="0">
                <a:latin typeface="+mn-ea"/>
              </a:rPr>
              <a:t>합니다</a:t>
            </a:r>
            <a:r>
              <a:rPr lang="en-US" altLang="ko-KR" sz="1200" dirty="0">
                <a:latin typeface="+mn-ea"/>
              </a:rPr>
              <a:t>.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소매업체 또는 소매업체 그룹이 소비자의 마음에 이미지를 생성한다는 것은 오래 전부터 확립되어 왔습니다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소매업체 브랜딩에서 상점은 구매자가 소매업체를 경험하는 곳이므로 중요하고 독특한 역할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을 합니다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(Burt &amp; Davies, 2010).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소비자가 선택할 수 있는 전자상거래 웹사이트가 넘쳐나면서 온라인 신뢰는 전자상거래 맥락에서 조사해야 할 중요한 구성 요소가 되었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온라인 신뢰는 일반적으로 전자 매체</a:t>
            </a:r>
            <a:r>
              <a:rPr lang="en-US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특히 웹 사이트에서 회사의 비즈니스 활동과 관련하여 이해 관계자가 특정 회사에 의존하는 것으로 </a:t>
            </a:r>
            <a:r>
              <a:rPr lang="ko-KR" altLang="en-US" sz="1200" b="1" dirty="0">
                <a:solidFill>
                  <a:srgbClr val="FF0000"/>
                </a:solidFill>
                <a:effectLst/>
                <a:latin typeface="+mn-ea"/>
                <a:cs typeface="Times New Roman" panose="02020603050405020304" pitchFamily="18" charset="0"/>
              </a:rPr>
              <a:t>정의됨 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(Kim 2012; Shankar, Urban, and Sultan 2002)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소비자의 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온라인 상업 거래와 관련된 보안 및 개인 정보 침해와 같은 취약성</a:t>
            </a:r>
            <a:r>
              <a:rPr lang="ko-KR" altLang="en-US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의</a:t>
            </a:r>
            <a:r>
              <a:rPr lang="ko-KR" altLang="ko-KR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 완화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는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en-US" sz="1200" b="1" dirty="0">
                <a:solidFill>
                  <a:srgbClr val="7030A0"/>
                </a:solidFill>
                <a:effectLst/>
                <a:latin typeface="+mn-ea"/>
                <a:cs typeface="Times New Roman" panose="02020603050405020304" pitchFamily="18" charset="0"/>
              </a:rPr>
              <a:t>온라인 신뢰의 보장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에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도움이 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됨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Beldad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de Jong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Steehouder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2010; 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Blut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et al. 2015).  </a:t>
            </a:r>
            <a:endParaRPr lang="en-US" altLang="ko-KR" sz="1400" dirty="0">
              <a:solidFill>
                <a:srgbClr val="FF0000"/>
              </a:solidFill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7030A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좋은 </a:t>
            </a:r>
            <a:r>
              <a:rPr lang="ko-KR" altLang="en-US" sz="1200" b="1" dirty="0">
                <a:solidFill>
                  <a:srgbClr val="7030A0"/>
                </a:solidFill>
                <a:latin typeface="+mn-ea"/>
              </a:rPr>
              <a:t>신뢰는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 제품에 대한 쇼핑객의 기대를 높이고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</a:t>
            </a:r>
            <a:r>
              <a:rPr lang="en-US" altLang="ko-KR" sz="1200" dirty="0" err="1">
                <a:solidFill>
                  <a:srgbClr val="000000"/>
                </a:solidFill>
                <a:latin typeface="+mn-ea"/>
              </a:rPr>
              <a:t>Schmalensee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1978; Shapiro, 1983) </a:t>
            </a:r>
            <a:r>
              <a:rPr lang="ko-KR" altLang="ko-KR" sz="1200" b="1" dirty="0">
                <a:solidFill>
                  <a:srgbClr val="7030A0"/>
                </a:solidFill>
                <a:latin typeface="+mn-ea"/>
              </a:rPr>
              <a:t>제품 또는 서비스 성능에 대한 불확실성을 최소화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할 수 있는 기업의 자산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(Yoon et al., 1993).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Kim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과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 Lennon(2013)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은 기업이 고품질 웹사이트를 개발하고 </a:t>
            </a:r>
            <a:r>
              <a:rPr lang="ko-KR" altLang="ko-KR" sz="1200" dirty="0">
                <a:latin typeface="+mn-ea"/>
              </a:rPr>
              <a:t>쇼핑객</a:t>
            </a:r>
            <a:r>
              <a:rPr lang="ko-KR" altLang="en-US" sz="1200" dirty="0">
                <a:latin typeface="+mn-ea"/>
              </a:rPr>
              <a:t>들과</a:t>
            </a:r>
            <a:r>
              <a:rPr lang="ko-KR" altLang="ko-KR" sz="1200" dirty="0">
                <a:latin typeface="+mn-ea"/>
              </a:rPr>
              <a:t> 좋은 </a:t>
            </a:r>
            <a:r>
              <a:rPr lang="ko-KR" altLang="en-US" sz="1200" dirty="0">
                <a:latin typeface="+mn-ea"/>
              </a:rPr>
              <a:t>신뢰를</a:t>
            </a:r>
            <a:r>
              <a:rPr lang="ko-KR" altLang="ko-KR" sz="1200" dirty="0">
                <a:latin typeface="+mn-ea"/>
              </a:rPr>
              <a:t> 유지하는 </a:t>
            </a:r>
            <a:r>
              <a:rPr lang="ko-KR" altLang="ko-KR" sz="1200" dirty="0">
                <a:solidFill>
                  <a:srgbClr val="000000"/>
                </a:solidFill>
                <a:latin typeface="+mn-ea"/>
              </a:rPr>
              <a:t>것이 중요하다는 것을 확인</a:t>
            </a:r>
            <a:endParaRPr lang="ko-KR" altLang="en-US" sz="1200" kern="0" spc="0" dirty="0">
              <a:solidFill>
                <a:srgbClr val="000000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0805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916A4742-86F7-462C-9724-18CF14A1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6964" y="6426022"/>
            <a:ext cx="2743200" cy="365125"/>
          </a:xfrm>
        </p:spPr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15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8A101D-1CF1-4F76-9071-8DA9884EB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96174" y="2387596"/>
            <a:ext cx="5602287" cy="579438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000000"/>
                </a:solidFill>
                <a:latin typeface="+mn-ea"/>
                <a:ea typeface="+mn-ea"/>
              </a:rPr>
              <a:t>Ⅲ. </a:t>
            </a:r>
            <a:r>
              <a:rPr lang="ko-KR" altLang="en-US" b="1" dirty="0">
                <a:solidFill>
                  <a:srgbClr val="000000"/>
                </a:solidFill>
                <a:latin typeface="+mn-ea"/>
                <a:ea typeface="+mn-ea"/>
              </a:rPr>
              <a:t>연구 주제 및 모형</a:t>
            </a:r>
            <a:endParaRPr lang="en-US" altLang="ko-KR" sz="4400" b="1" dirty="0">
              <a:solidFill>
                <a:srgbClr val="FF66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9213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16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Ⅲ.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연구 주제 및 모형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Study 1.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연구 모형 및 가설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3F3C251D-D8B1-9F14-D27D-AF4CE957C267}"/>
              </a:ext>
            </a:extLst>
          </p:cNvPr>
          <p:cNvSpPr/>
          <p:nvPr/>
        </p:nvSpPr>
        <p:spPr>
          <a:xfrm>
            <a:off x="1088991" y="4168328"/>
            <a:ext cx="10508640" cy="1995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H1: 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필터버블에 대한 인지는 온라인 플랫폼 신뢰에 유의한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 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H2: 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</a:t>
            </a:r>
            <a:r>
              <a:rPr lang="ko-KR" altLang="en-US" sz="1200" dirty="0" err="1">
                <a:solidFill>
                  <a:srgbClr val="000000"/>
                </a:solidFill>
                <a:latin typeface="+mn-ea"/>
              </a:rPr>
              <a:t>에코챔버에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 대한 인지는 온라인 플랫폼 신뢰에 유의한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 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H3: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알고리즘에 대한 공정성은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필터버블에 대한 인지와 온라인 플랫폼 신뢰 사이를 매개할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H2: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추천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리뷰에 대한 공정성은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</a:t>
            </a:r>
            <a:r>
              <a:rPr lang="ko-KR" altLang="en-US" sz="1200" dirty="0" err="1">
                <a:solidFill>
                  <a:srgbClr val="000000"/>
                </a:solidFill>
                <a:latin typeface="+mn-ea"/>
              </a:rPr>
              <a:t>에코챔버에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 대한 인지와 온라인 플랫폼 신뢰 사이를 매개할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FE1F722-43C0-B7C8-B83D-18F79A9E8570}"/>
              </a:ext>
            </a:extLst>
          </p:cNvPr>
          <p:cNvSpPr/>
          <p:nvPr/>
        </p:nvSpPr>
        <p:spPr bwMode="ltGray">
          <a:xfrm>
            <a:off x="7186893" y="2449060"/>
            <a:ext cx="2324559" cy="5508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>
                <a:solidFill>
                  <a:srgbClr val="000000"/>
                </a:solidFill>
              </a:rPr>
              <a:t>온라인 플랫폼 신뢰</a:t>
            </a:r>
            <a:endParaRPr lang="en-US" altLang="ko-KR" sz="1200" dirty="0">
              <a:solidFill>
                <a:srgbClr val="000000"/>
              </a:solidFill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149147A-B791-59F2-12E1-174B8BA4EC2F}"/>
              </a:ext>
            </a:extLst>
          </p:cNvPr>
          <p:cNvSpPr/>
          <p:nvPr/>
        </p:nvSpPr>
        <p:spPr bwMode="ltGray">
          <a:xfrm>
            <a:off x="1062526" y="1673943"/>
            <a:ext cx="2352478" cy="5840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rgbClr val="000000"/>
                </a:solidFill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</a:rPr>
              <a:t>상품 필터버블에 대한 인지</a:t>
            </a:r>
            <a:endParaRPr lang="en-US" altLang="ko-KR" sz="1200" dirty="0">
              <a:solidFill>
                <a:srgbClr val="000000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E7FDD2F-3989-CCB4-14A4-B7F4CCD6B32C}"/>
              </a:ext>
            </a:extLst>
          </p:cNvPr>
          <p:cNvSpPr/>
          <p:nvPr/>
        </p:nvSpPr>
        <p:spPr bwMode="ltGray">
          <a:xfrm>
            <a:off x="1062525" y="3157727"/>
            <a:ext cx="2324559" cy="47188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rgbClr val="000000"/>
                </a:solidFill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</a:rPr>
              <a:t>상품 </a:t>
            </a:r>
            <a:r>
              <a:rPr lang="ko-KR" altLang="en-US" sz="1200" dirty="0" err="1">
                <a:solidFill>
                  <a:srgbClr val="000000"/>
                </a:solidFill>
              </a:rPr>
              <a:t>에코챔버에</a:t>
            </a:r>
            <a:r>
              <a:rPr lang="ko-KR" altLang="en-US" sz="1200" dirty="0">
                <a:solidFill>
                  <a:srgbClr val="000000"/>
                </a:solidFill>
              </a:rPr>
              <a:t> 대한 인지</a:t>
            </a:r>
            <a:endParaRPr lang="en-US" altLang="ko-KR" sz="1200" dirty="0">
              <a:solidFill>
                <a:srgbClr val="000000"/>
              </a:solidFill>
            </a:endParaRPr>
          </a:p>
        </p:txBody>
      </p:sp>
      <p:cxnSp>
        <p:nvCxnSpPr>
          <p:cNvPr id="10" name="연결선: 꺾임 9">
            <a:extLst>
              <a:ext uri="{FF2B5EF4-FFF2-40B4-BE49-F238E27FC236}">
                <a16:creationId xmlns:a16="http://schemas.microsoft.com/office/drawing/2014/main" id="{3F1A12C7-C3A1-24F6-86A4-688639C67E43}"/>
              </a:ext>
            </a:extLst>
          </p:cNvPr>
          <p:cNvCxnSpPr>
            <a:cxnSpLocks/>
            <a:stCxn id="8" idx="3"/>
            <a:endCxn id="7" idx="0"/>
          </p:cNvCxnSpPr>
          <p:nvPr/>
        </p:nvCxnSpPr>
        <p:spPr>
          <a:xfrm>
            <a:off x="3415004" y="1965977"/>
            <a:ext cx="4934169" cy="483083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AED11DF4-FBBA-7272-98CF-1F50BF8DB7AD}"/>
              </a:ext>
            </a:extLst>
          </p:cNvPr>
          <p:cNvCxnSpPr>
            <a:cxnSpLocks/>
            <a:stCxn id="9" idx="3"/>
            <a:endCxn id="7" idx="2"/>
          </p:cNvCxnSpPr>
          <p:nvPr/>
        </p:nvCxnSpPr>
        <p:spPr>
          <a:xfrm flipV="1">
            <a:off x="3387084" y="2999903"/>
            <a:ext cx="4962089" cy="393766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947FB68-2DC3-A59A-965D-A19F0FB5EAFD}"/>
              </a:ext>
            </a:extLst>
          </p:cNvPr>
          <p:cNvSpPr txBox="1"/>
          <p:nvPr/>
        </p:nvSpPr>
        <p:spPr>
          <a:xfrm>
            <a:off x="6459313" y="1653755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H1</a:t>
            </a:r>
            <a:endParaRPr lang="ko-KR" alt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490DCF-C6BD-1DB6-AD8D-717240D6BBAF}"/>
              </a:ext>
            </a:extLst>
          </p:cNvPr>
          <p:cNvSpPr txBox="1"/>
          <p:nvPr/>
        </p:nvSpPr>
        <p:spPr>
          <a:xfrm>
            <a:off x="6537189" y="3491111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H2</a:t>
            </a:r>
            <a:endParaRPr lang="ko-KR" alt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A1F57E-98B4-B201-481C-B65369B10D7F}"/>
              </a:ext>
            </a:extLst>
          </p:cNvPr>
          <p:cNvSpPr txBox="1"/>
          <p:nvPr/>
        </p:nvSpPr>
        <p:spPr>
          <a:xfrm>
            <a:off x="6637458" y="2159697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H3</a:t>
            </a:r>
            <a:endParaRPr lang="ko-KR" alt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E8B8D1-06CB-73D9-C553-25F43B8AA5CF}"/>
              </a:ext>
            </a:extLst>
          </p:cNvPr>
          <p:cNvSpPr txBox="1"/>
          <p:nvPr/>
        </p:nvSpPr>
        <p:spPr>
          <a:xfrm>
            <a:off x="6671123" y="297331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H4</a:t>
            </a:r>
            <a:endParaRPr lang="ko-KR" altLang="en-US" sz="160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7F6E49D-CE7B-21AD-D938-07CBE7FDE04D}"/>
              </a:ext>
            </a:extLst>
          </p:cNvPr>
          <p:cNvSpPr/>
          <p:nvPr/>
        </p:nvSpPr>
        <p:spPr bwMode="ltGray">
          <a:xfrm>
            <a:off x="4202318" y="2135289"/>
            <a:ext cx="2334871" cy="457886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>
                <a:solidFill>
                  <a:srgbClr val="000000"/>
                </a:solidFill>
              </a:rPr>
              <a:t>알고리즘에 대한 공정성</a:t>
            </a:r>
            <a:endParaRPr lang="en-US" altLang="ko-KR" sz="1200" b="0" dirty="0">
              <a:solidFill>
                <a:srgbClr val="000000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9C74602-643A-C68B-09E7-D4A1AAA07BE3}"/>
              </a:ext>
            </a:extLst>
          </p:cNvPr>
          <p:cNvSpPr/>
          <p:nvPr/>
        </p:nvSpPr>
        <p:spPr bwMode="ltGray">
          <a:xfrm>
            <a:off x="4202318" y="2785880"/>
            <a:ext cx="2334871" cy="457886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0" dirty="0">
                <a:solidFill>
                  <a:srgbClr val="000000"/>
                </a:solidFill>
              </a:rPr>
              <a:t>추천</a:t>
            </a:r>
            <a:r>
              <a:rPr lang="en-US" altLang="ko-KR" sz="1200" b="0" dirty="0">
                <a:solidFill>
                  <a:srgbClr val="000000"/>
                </a:solidFill>
              </a:rPr>
              <a:t>/</a:t>
            </a:r>
            <a:r>
              <a:rPr lang="ko-KR" altLang="en-US" sz="1200" dirty="0">
                <a:solidFill>
                  <a:srgbClr val="000000"/>
                </a:solidFill>
              </a:rPr>
              <a:t>리</a:t>
            </a:r>
            <a:r>
              <a:rPr lang="ko-KR" altLang="en-US" sz="1200" b="0" dirty="0">
                <a:solidFill>
                  <a:srgbClr val="000000"/>
                </a:solidFill>
              </a:rPr>
              <a:t>뷰에 대한 공정성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51D6BA1-4669-AB7C-0B84-39DF28379536}"/>
              </a:ext>
            </a:extLst>
          </p:cNvPr>
          <p:cNvCxnSpPr>
            <a:cxnSpLocks/>
            <a:stCxn id="16" idx="3"/>
            <a:endCxn id="7" idx="1"/>
          </p:cNvCxnSpPr>
          <p:nvPr/>
        </p:nvCxnSpPr>
        <p:spPr>
          <a:xfrm>
            <a:off x="6537189" y="2364232"/>
            <a:ext cx="649704" cy="360250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C1331330-70F5-A884-EEF7-FBF2939D65DE}"/>
              </a:ext>
            </a:extLst>
          </p:cNvPr>
          <p:cNvCxnSpPr>
            <a:cxnSpLocks/>
            <a:stCxn id="17" idx="3"/>
            <a:endCxn id="7" idx="1"/>
          </p:cNvCxnSpPr>
          <p:nvPr/>
        </p:nvCxnSpPr>
        <p:spPr>
          <a:xfrm flipV="1">
            <a:off x="6537189" y="2724482"/>
            <a:ext cx="649704" cy="290341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3D763BB3-5333-59A2-22BE-9B32BE384ED1}"/>
              </a:ext>
            </a:extLst>
          </p:cNvPr>
          <p:cNvCxnSpPr>
            <a:stCxn id="8" idx="3"/>
            <a:endCxn id="16" idx="1"/>
          </p:cNvCxnSpPr>
          <p:nvPr/>
        </p:nvCxnSpPr>
        <p:spPr>
          <a:xfrm>
            <a:off x="3415004" y="1965977"/>
            <a:ext cx="787314" cy="398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60665F4-43B8-D914-FC59-E044251205ED}"/>
              </a:ext>
            </a:extLst>
          </p:cNvPr>
          <p:cNvCxnSpPr>
            <a:cxnSpLocks/>
            <a:stCxn id="9" idx="3"/>
            <a:endCxn id="17" idx="1"/>
          </p:cNvCxnSpPr>
          <p:nvPr/>
        </p:nvCxnSpPr>
        <p:spPr>
          <a:xfrm flipV="1">
            <a:off x="3387084" y="3014823"/>
            <a:ext cx="815234" cy="3788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70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17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Ⅲ.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연구 주제 및 모형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Study 2.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연구 모형 및 가설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3F3C251D-D8B1-9F14-D27D-AF4CE957C267}"/>
              </a:ext>
            </a:extLst>
          </p:cNvPr>
          <p:cNvSpPr/>
          <p:nvPr/>
        </p:nvSpPr>
        <p:spPr>
          <a:xfrm>
            <a:off x="1088991" y="4168328"/>
            <a:ext cx="10508640" cy="254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H1-1: 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다각화는 선택 과부하에 정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(+)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의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H1-2: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선택 과부하는 온라인 플랫폼 신뢰에 부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(-)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의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H2-1. 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다각화는 선택 다양화에 정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(+)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의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H2-2.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선택 다양화는 온라인 플랫폼 신뢰에 정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(+)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의 영향을 미칠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다각화는 어느 지점까지 선택다양화 측면에서 온라인 플랫폼 신뢰를 향상시키지만 어느 인계점을 넘어가면 오히려 선택 과부하로</a:t>
            </a: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작용하여 온라인 플랫폼 신뢰를 떨어뜨릴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즉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역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U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자형의 그래프가 만들어 질 것이다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FE1F722-43C0-B7C8-B83D-18F79A9E8570}"/>
              </a:ext>
            </a:extLst>
          </p:cNvPr>
          <p:cNvSpPr/>
          <p:nvPr/>
        </p:nvSpPr>
        <p:spPr bwMode="ltGray">
          <a:xfrm>
            <a:off x="6331759" y="2449060"/>
            <a:ext cx="2324559" cy="5508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>
                <a:solidFill>
                  <a:srgbClr val="000000"/>
                </a:solidFill>
              </a:rPr>
              <a:t>온라인 플랫폼 신뢰</a:t>
            </a:r>
            <a:endParaRPr lang="en-US" altLang="ko-KR" sz="1200" dirty="0">
              <a:solidFill>
                <a:srgbClr val="000000"/>
              </a:solidFill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149147A-B791-59F2-12E1-174B8BA4EC2F}"/>
              </a:ext>
            </a:extLst>
          </p:cNvPr>
          <p:cNvSpPr/>
          <p:nvPr/>
        </p:nvSpPr>
        <p:spPr bwMode="ltGray">
          <a:xfrm>
            <a:off x="1559570" y="2538206"/>
            <a:ext cx="1376290" cy="3693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200" dirty="0">
                <a:solidFill>
                  <a:srgbClr val="000000"/>
                </a:solidFill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</a:rPr>
              <a:t>상품 다각화</a:t>
            </a:r>
            <a:endParaRPr lang="en-US" altLang="ko-KR" sz="12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47FB68-2DC3-A59A-965D-A19F0FB5EAFD}"/>
              </a:ext>
            </a:extLst>
          </p:cNvPr>
          <p:cNvSpPr txBox="1"/>
          <p:nvPr/>
        </p:nvSpPr>
        <p:spPr>
          <a:xfrm>
            <a:off x="2885428" y="2021899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000000"/>
                </a:solidFill>
              </a:rPr>
              <a:t>H1-1</a:t>
            </a:r>
            <a:r>
              <a:rPr lang="en-US" altLang="ko-KR" sz="1600" dirty="0">
                <a:solidFill>
                  <a:srgbClr val="000000"/>
                </a:solidFill>
              </a:rPr>
              <a:t>(+)</a:t>
            </a:r>
            <a:endParaRPr lang="ko-KR" altLang="en-US" sz="16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A1F57E-98B4-B201-481C-B65369B10D7F}"/>
              </a:ext>
            </a:extLst>
          </p:cNvPr>
          <p:cNvSpPr txBox="1"/>
          <p:nvPr/>
        </p:nvSpPr>
        <p:spPr>
          <a:xfrm>
            <a:off x="6096000" y="2015168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000000"/>
                </a:solidFill>
              </a:rPr>
              <a:t>H1-2</a:t>
            </a:r>
            <a:r>
              <a:rPr lang="en-US" altLang="ko-KR" sz="1600" dirty="0">
                <a:solidFill>
                  <a:srgbClr val="000000"/>
                </a:solidFill>
              </a:rPr>
              <a:t>(-)</a:t>
            </a:r>
            <a:endParaRPr lang="ko-KR" altLang="en-US" sz="1600" dirty="0">
              <a:solidFill>
                <a:srgbClr val="000000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7F6E49D-CE7B-21AD-D938-07CBE7FDE04D}"/>
              </a:ext>
            </a:extLst>
          </p:cNvPr>
          <p:cNvSpPr/>
          <p:nvPr/>
        </p:nvSpPr>
        <p:spPr bwMode="ltGray">
          <a:xfrm>
            <a:off x="3779442" y="2148739"/>
            <a:ext cx="1708735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dirty="0">
                <a:solidFill>
                  <a:srgbClr val="000000"/>
                </a:solidFill>
              </a:rPr>
              <a:t>선택 과부하</a:t>
            </a:r>
            <a:endParaRPr lang="en-US" altLang="ko-KR" sz="1200" b="0" dirty="0">
              <a:solidFill>
                <a:srgbClr val="000000"/>
              </a:solidFill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6EC4D272-BE54-BCDF-7065-986CB645050B}"/>
              </a:ext>
            </a:extLst>
          </p:cNvPr>
          <p:cNvCxnSpPr>
            <a:cxnSpLocks/>
            <a:stCxn id="8" idx="0"/>
            <a:endCxn id="16" idx="1"/>
          </p:cNvCxnSpPr>
          <p:nvPr/>
        </p:nvCxnSpPr>
        <p:spPr>
          <a:xfrm rot="5400000" flipH="1" flipV="1">
            <a:off x="2911178" y="1669943"/>
            <a:ext cx="204801" cy="1531727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FD709A15-E191-2554-9C4D-ED4F6EB90FDC}"/>
              </a:ext>
            </a:extLst>
          </p:cNvPr>
          <p:cNvCxnSpPr>
            <a:cxnSpLocks/>
            <a:stCxn id="16" idx="3"/>
            <a:endCxn id="7" idx="0"/>
          </p:cNvCxnSpPr>
          <p:nvPr/>
        </p:nvCxnSpPr>
        <p:spPr>
          <a:xfrm>
            <a:off x="5488177" y="2333405"/>
            <a:ext cx="2005862" cy="115655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132731B3-0EAD-F014-BE41-A0A6EC220143}"/>
              </a:ext>
            </a:extLst>
          </p:cNvPr>
          <p:cNvSpPr/>
          <p:nvPr/>
        </p:nvSpPr>
        <p:spPr bwMode="ltGray">
          <a:xfrm>
            <a:off x="3779441" y="2908788"/>
            <a:ext cx="1708735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0" dirty="0">
                <a:solidFill>
                  <a:srgbClr val="000000"/>
                </a:solidFill>
              </a:rPr>
              <a:t>선택 다양화</a:t>
            </a:r>
            <a:endParaRPr lang="en-US" altLang="ko-KR" sz="1200" b="0" dirty="0">
              <a:solidFill>
                <a:srgbClr val="000000"/>
              </a:solidFill>
            </a:endParaRP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7A278D1D-3854-0EC6-0BDE-53CBEE1C19BA}"/>
              </a:ext>
            </a:extLst>
          </p:cNvPr>
          <p:cNvCxnSpPr>
            <a:cxnSpLocks/>
            <a:stCxn id="8" idx="2"/>
            <a:endCxn id="6" idx="1"/>
          </p:cNvCxnSpPr>
          <p:nvPr/>
        </p:nvCxnSpPr>
        <p:spPr>
          <a:xfrm rot="16200000" flipH="1">
            <a:off x="2920621" y="2234633"/>
            <a:ext cx="185915" cy="1531726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B7E2325-B6CD-1D7E-D844-5BADAB76AE5A}"/>
              </a:ext>
            </a:extLst>
          </p:cNvPr>
          <p:cNvCxnSpPr>
            <a:cxnSpLocks/>
            <a:stCxn id="6" idx="3"/>
            <a:endCxn id="7" idx="2"/>
          </p:cNvCxnSpPr>
          <p:nvPr/>
        </p:nvCxnSpPr>
        <p:spPr>
          <a:xfrm flipV="1">
            <a:off x="5488176" y="2999903"/>
            <a:ext cx="2005863" cy="93551"/>
          </a:xfrm>
          <a:prstGeom prst="bentConnector2">
            <a:avLst/>
          </a:prstGeom>
          <a:ln w="127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FFADB9A-4B0C-8BE2-65A3-B855B6F75A92}"/>
              </a:ext>
            </a:extLst>
          </p:cNvPr>
          <p:cNvSpPr txBox="1"/>
          <p:nvPr/>
        </p:nvSpPr>
        <p:spPr>
          <a:xfrm>
            <a:off x="2885428" y="3057548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000000"/>
                </a:solidFill>
              </a:rPr>
              <a:t>H2-1</a:t>
            </a:r>
            <a:r>
              <a:rPr lang="en-US" altLang="ko-KR" sz="1600" dirty="0">
                <a:solidFill>
                  <a:srgbClr val="000000"/>
                </a:solidFill>
              </a:rPr>
              <a:t>(+)</a:t>
            </a:r>
            <a:endParaRPr lang="ko-KR" altLang="en-US" sz="16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ED37AF-EB25-2A8F-8C5F-2F5F0D234D36}"/>
              </a:ext>
            </a:extLst>
          </p:cNvPr>
          <p:cNvSpPr txBox="1"/>
          <p:nvPr/>
        </p:nvSpPr>
        <p:spPr>
          <a:xfrm>
            <a:off x="6096000" y="3050817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000000"/>
                </a:solidFill>
              </a:rPr>
              <a:t>H2-2</a:t>
            </a:r>
            <a:r>
              <a:rPr lang="en-US" altLang="ko-KR" sz="1600" dirty="0">
                <a:solidFill>
                  <a:srgbClr val="000000"/>
                </a:solidFill>
              </a:rPr>
              <a:t>(+)</a:t>
            </a:r>
            <a:endParaRPr lang="ko-KR" altLang="en-US" sz="1600" dirty="0">
              <a:solidFill>
                <a:srgbClr val="000000"/>
              </a:solidFill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0A1204CC-31B8-5E9E-FEE4-C387F9186DAE}"/>
              </a:ext>
            </a:extLst>
          </p:cNvPr>
          <p:cNvCxnSpPr>
            <a:stCxn id="8" idx="3"/>
            <a:endCxn id="7" idx="1"/>
          </p:cNvCxnSpPr>
          <p:nvPr/>
        </p:nvCxnSpPr>
        <p:spPr>
          <a:xfrm>
            <a:off x="2935860" y="2722873"/>
            <a:ext cx="3395899" cy="16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157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18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Ⅲ.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연구 주제 및 모형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6" y="913624"/>
            <a:ext cx="11347592" cy="3647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latin typeface="+mn-ea"/>
              </a:rPr>
              <a:t>▶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 </a:t>
            </a:r>
            <a:r>
              <a:rPr lang="ko-KR" altLang="en-US" b="1" kern="0" dirty="0">
                <a:solidFill>
                  <a:srgbClr val="7030A0"/>
                </a:solidFill>
                <a:latin typeface="+mn-ea"/>
              </a:rPr>
              <a:t>공정성은 주관적이고 상황에 따라 달라질 수 있으므로 알고리즘과 추천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/</a:t>
            </a:r>
            <a:r>
              <a:rPr lang="ko-KR" altLang="en-US" b="1" kern="0" dirty="0">
                <a:solidFill>
                  <a:srgbClr val="7030A0"/>
                </a:solidFill>
                <a:latin typeface="+mn-ea"/>
              </a:rPr>
              <a:t>리뷰에서 완벽한 공정성을 달성하는 것은 어렵다는 점에 유의할 가치가 있음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. </a:t>
            </a:r>
          </a:p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endParaRPr lang="en-US" altLang="ko-KR" b="1" kern="0" dirty="0">
              <a:solidFill>
                <a:srgbClr val="7030A0"/>
              </a:solidFill>
              <a:latin typeface="+mn-ea"/>
            </a:endParaRPr>
          </a:p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latin typeface="+mn-ea"/>
              </a:rPr>
              <a:t>▶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 </a:t>
            </a:r>
            <a:r>
              <a:rPr lang="ko-KR" altLang="en-US" b="1" kern="0" dirty="0">
                <a:solidFill>
                  <a:srgbClr val="7030A0"/>
                </a:solidFill>
                <a:latin typeface="+mn-ea"/>
              </a:rPr>
              <a:t>공정성에 대한 서로 다른 정의는 서로 충돌할 수 있으며 특정 상황에서는 절충이 필요할 수 있음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.</a:t>
            </a:r>
          </a:p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endParaRPr lang="en-US" altLang="ko-KR" b="1" kern="0" dirty="0">
              <a:solidFill>
                <a:srgbClr val="7030A0"/>
              </a:solidFill>
              <a:latin typeface="+mn-ea"/>
            </a:endParaRPr>
          </a:p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latin typeface="+mn-ea"/>
              </a:rPr>
              <a:t>▶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 PB</a:t>
            </a:r>
            <a:r>
              <a:rPr lang="ko-KR" altLang="en-US" b="1" kern="0" dirty="0">
                <a:solidFill>
                  <a:srgbClr val="7030A0"/>
                </a:solidFill>
                <a:latin typeface="+mn-ea"/>
              </a:rPr>
              <a:t>공정성에 대한 애기는 추후 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Research</a:t>
            </a:r>
            <a:r>
              <a:rPr lang="ko-KR" altLang="en-US" b="1" kern="0" dirty="0">
                <a:solidFill>
                  <a:srgbClr val="7030A0"/>
                </a:solidFill>
                <a:latin typeface="+mn-ea"/>
              </a:rPr>
              <a:t>를 통해서 밝히도록 하겠습니다</a:t>
            </a:r>
            <a:r>
              <a:rPr lang="en-US" altLang="ko-KR" b="1" kern="0" dirty="0">
                <a:solidFill>
                  <a:srgbClr val="7030A0"/>
                </a:solidFill>
                <a:latin typeface="+mn-ea"/>
              </a:rPr>
              <a:t>.</a:t>
            </a:r>
          </a:p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endParaRPr lang="en-US" altLang="ko-KR" b="1" kern="0" dirty="0">
              <a:solidFill>
                <a:srgbClr val="7030A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1182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09DCFA7-ECF0-4A83-AC5B-698EABEB2151}"/>
              </a:ext>
            </a:extLst>
          </p:cNvPr>
          <p:cNvSpPr txBox="1">
            <a:spLocks noChangeArrowheads="1"/>
          </p:cNvSpPr>
          <p:nvPr/>
        </p:nvSpPr>
        <p:spPr>
          <a:xfrm>
            <a:off x="4587831" y="1550760"/>
            <a:ext cx="6533016" cy="73777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dirty="0">
                <a:solidFill>
                  <a:srgbClr val="0066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THANK YOU ATTENTION</a:t>
            </a:r>
          </a:p>
        </p:txBody>
      </p:sp>
    </p:spTree>
    <p:extLst>
      <p:ext uri="{BB962C8B-B14F-4D97-AF65-F5344CB8AC3E}">
        <p14:creationId xmlns:p14="http://schemas.microsoft.com/office/powerpoint/2010/main" val="416336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916A4742-86F7-462C-9724-18CF14A1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6964" y="6426022"/>
            <a:ext cx="2743200" cy="365125"/>
          </a:xfrm>
        </p:spPr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2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8A101D-1CF1-4F76-9071-8DA9884EB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54516" y="2387596"/>
            <a:ext cx="4924954" cy="579438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000000"/>
                </a:solidFill>
                <a:latin typeface="+mn-ea"/>
                <a:ea typeface="+mn-ea"/>
              </a:rPr>
              <a:t>Ⅰ. </a:t>
            </a:r>
            <a:r>
              <a:rPr lang="ko-KR" altLang="en-US" sz="4400" b="1" dirty="0">
                <a:latin typeface="+mn-ea"/>
                <a:ea typeface="+mn-ea"/>
              </a:rPr>
              <a:t>이제는 </a:t>
            </a:r>
            <a:r>
              <a:rPr lang="en-US" altLang="ko-KR" sz="4400" b="1" dirty="0">
                <a:solidFill>
                  <a:srgbClr val="FF6600"/>
                </a:solidFill>
                <a:latin typeface="+mn-ea"/>
                <a:ea typeface="+mn-ea"/>
              </a:rPr>
              <a:t>PB</a:t>
            </a:r>
            <a:r>
              <a:rPr lang="ko-KR" altLang="en-US" sz="4400" b="1" dirty="0">
                <a:latin typeface="+mn-ea"/>
                <a:ea typeface="+mn-ea"/>
              </a:rPr>
              <a:t>시대</a:t>
            </a:r>
            <a:endParaRPr lang="en-US" altLang="ko-KR" sz="44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77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3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Ⅰ. </a:t>
            </a:r>
            <a:r>
              <a:rPr lang="ko-KR" altLang="en-US" sz="2800" b="1" dirty="0">
                <a:latin typeface="+mn-ea"/>
                <a:ea typeface="+mn-ea"/>
              </a:rPr>
              <a:t>이제는 </a:t>
            </a:r>
            <a:r>
              <a:rPr lang="en-US" altLang="ko-KR" sz="2800" b="1" dirty="0">
                <a:latin typeface="+mn-ea"/>
                <a:ea typeface="+mn-ea"/>
              </a:rPr>
              <a:t>PB</a:t>
            </a:r>
            <a:r>
              <a:rPr lang="ko-KR" altLang="en-US" sz="2800" b="1" dirty="0">
                <a:latin typeface="+mn-ea"/>
                <a:ea typeface="+mn-ea"/>
              </a:rPr>
              <a:t>시대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배경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5252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미국의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Walmart, Amazon,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일본의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AEON,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독일의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Aldi,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영국의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Sainsbury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등 주요 글로벌 소매업체와 국내 대규모 소매업체들도 소비자의 어려움을 덜기 위해 가장 먼저 실행한 조처가 자사의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전략을 살펴보는 것이었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음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이들 업체들은 자국의 소비자들이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가 생활물가 인상을 회피하는 중요한 수단으로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구입을 생각하고 있음을 알게 되었고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(Forbes, 2022). </a:t>
            </a: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2016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년에 미국 소비자들의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35%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가 매장을 선택할 때 특정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의 유무가 영향을 주었다고 대답하였는데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2019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년에는 그 비율이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46%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로 크게 늘었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음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(</a:t>
            </a:r>
            <a:r>
              <a:rPr lang="en-US" altLang="ko-KR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IRi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 2019).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미국 소매시장에서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 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비중은 최근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동안 꾸준히 증가하고 있으며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2022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년에는 </a:t>
            </a:r>
            <a:r>
              <a:rPr lang="ko-KR" altLang="ko-KR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품목수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기준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18%</a:t>
            </a:r>
            <a:r>
              <a:rPr lang="ko-KR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에 이른다고 알려져 있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음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유럽의 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Aldi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와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Lidl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과 같은 취급 상품의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80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∼90%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를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로 채운 초저가 슈퍼마켓의 시장 점유율은 지속적으로 늘어나고 있고 영국에서는 이 두 회사만이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2022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년 전반기에 전년대비 시장 점유율을 넓힌 회사가 되었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음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dirty="0"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PL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은 지난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10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년 동안 급격하게 변화했으며 고유한 브랜드로 빠르게 전환되고 있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음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(Keller, 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Dekimpe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Geyskens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2016, 2020; 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Seenivasan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Sudhir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Talukdar 2016).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가장 주목할만한 시장 발전 중 하나는 많은 소매업체가 단일 표준 계층 </a:t>
            </a:r>
            <a:r>
              <a:rPr lang="ko-KR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오퍼링에서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경제적인 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PL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및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또는 프리미엄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PL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을 포함한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2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계층 또는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3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계층 </a:t>
            </a:r>
            <a:r>
              <a:rPr lang="ko-KR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오퍼링으로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이동했다는 것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경제적인 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PL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은 일반적으로 프리미엄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PL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보다 먼저 도입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되었음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따라서 소매업체는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PL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라인에 다양성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제품 차별화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)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을 추가하고 더 많은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다양한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)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소비자 세그먼트에 도달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하기 위한 노력을 하고 있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다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(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Gielens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et al. 2020) </a:t>
            </a:r>
            <a:endParaRPr lang="ko-KR" altLang="ko-KR" sz="12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Nielsen(2018)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이 조사한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20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개국 중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17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개국에서 판매되는 식료품의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3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분의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1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이상이 자체 상표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(PL)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스페인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스위스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영국이 선두를 달리고 있으며 판매되는 두 번째 제품은 모두 소매업체 소유 브랜드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. PL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은 미국에서 다소 덜 성공했으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나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오늘날 판매되는 제품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4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개 중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 1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개가 매장 브랜드다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( PLMA International 2019 ).</a:t>
            </a:r>
            <a:endParaRPr lang="en-US" altLang="ko-KR" sz="12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PB,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 즉 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(</a:t>
            </a:r>
            <a:r>
              <a:rPr lang="en-US" altLang="ko-KR" sz="1200" dirty="0" err="1">
                <a:solidFill>
                  <a:srgbClr val="000000"/>
                </a:solidFill>
                <a:effectLst/>
                <a:latin typeface="+mn-ea"/>
              </a:rPr>
              <a:t>i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)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  <a:cs typeface="Helvetica" panose="020B0604020202020204" pitchFamily="34" charset="0"/>
              </a:rPr>
              <a:t>유통업체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라벨은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모방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제품이며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, (ii)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소매점에서만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독점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판매되며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, (iii)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마케팅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지원에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전적으로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책임이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있으며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, (iv)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주로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특정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소매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업체의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제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 3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자가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</a:rPr>
              <a:t> 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생산</a:t>
            </a:r>
            <a:r>
              <a:rPr lang="ko-KR" altLang="en-US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한</a:t>
            </a:r>
            <a:r>
              <a:rPr lang="ko-KR" altLang="ko-KR" sz="1200" dirty="0">
                <a:solidFill>
                  <a:srgbClr val="000000"/>
                </a:solidFill>
                <a:effectLst/>
                <a:latin typeface="+mn-ea"/>
                <a:cs typeface="Helvetica" panose="020B0604020202020204" pitchFamily="34" charset="0"/>
              </a:rPr>
              <a:t>다</a:t>
            </a:r>
            <a:r>
              <a:rPr lang="en-US" altLang="ko-KR" sz="1200" dirty="0">
                <a:solidFill>
                  <a:srgbClr val="000000"/>
                </a:solidFill>
                <a:effectLst/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225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4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Ⅰ. </a:t>
            </a:r>
            <a:r>
              <a:rPr lang="ko-KR" altLang="en-US" sz="2800" b="1" dirty="0">
                <a:latin typeface="+mn-ea"/>
                <a:ea typeface="+mn-ea"/>
              </a:rPr>
              <a:t>이제는 </a:t>
            </a:r>
            <a:r>
              <a:rPr lang="en-US" altLang="ko-KR" sz="2800" b="1" dirty="0">
                <a:latin typeface="+mn-ea"/>
                <a:ea typeface="+mn-ea"/>
              </a:rPr>
              <a:t>PB</a:t>
            </a:r>
            <a:r>
              <a:rPr lang="ko-KR" altLang="en-US" sz="2800" b="1" dirty="0">
                <a:latin typeface="+mn-ea"/>
                <a:ea typeface="+mn-ea"/>
              </a:rPr>
              <a:t>시대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PB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의 개념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4857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란 소매점이나 유통업자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도매업자 등 공급망에서 전통적으로 상품을 기획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생산하지 않는 구성원이 독자적으로 성공의 책임을 지는 브랜드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en-US" altLang="ko-KR" sz="1200" dirty="0" err="1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KellerL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2008). 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도 브랜드인 만큼 소비자가 알아볼 수 있고 경쟁자의 상품과 구분될 수 있는 로고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트레이드마크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포장을 포함한한 이름과 상징물을 뜻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(</a:t>
            </a:r>
            <a:r>
              <a:rPr lang="en-US" altLang="ko-KR" sz="1200" dirty="0" err="1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AakerDavid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1991).</a:t>
            </a: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특별히 소매업체가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를 활용하는 경우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이를 스토어브랜드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(store brand)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라고 부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최근 수년전부터 잘 알려진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SPA(Specialty store retailer of Private label Apparel)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도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의 일종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SPA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의 대표격인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UNIQLO, SPAO, H&amp;M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은 거의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100% 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로 채워진 점포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인테리어 관련 업체인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IKEA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도 가구로 채워져 있지만 일종의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SPA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와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PL(Private label),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그리고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Store Brand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와 혼용해서 불려 지기도 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해외에서는 이중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PL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이라는 단어가 더 많이 사용되고 있으며 그 이유는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 label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이라는 단어가 매우 다양한 관련 전략을 포함할 수 있는 개연성이 큰 개념으로 보기 때문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임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NB(National Brand)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는 제품이나 상품에 대해서 제조사가 붙인 브랜드명을 의미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막대한 투자 끝에 소비자의 확신과 유통망을 제대로 확보한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NB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와 경쟁하기 위해서는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는 적어도 한두개의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NB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의 약점을 파고 들어야 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NB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가 간과하거나 무시하고 있는 고객층을 발견하거나 시장이 확연하게 변화하여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NB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의 고착화된 이미지나 기존 특성이 목표 고객들을 충분히 만족시키지 못하거나 여러가지 사정으로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NB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제조사가 빠른 시장 변화에 신속히 대응하지 못하는 경우에 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에게 기회가 주어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짐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소매점 브랜드 개발에 규제 또는 제한이 부과된다면 이는 사업기회를 무시하도록 유도하거나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소비자 불만족을 그대로 방치하거나 문제 해결을 연기하는 것에 불과</a:t>
            </a:r>
            <a:r>
              <a:rPr lang="ko-KR" altLang="en-US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함</a:t>
            </a:r>
            <a:r>
              <a:rPr lang="en-US" altLang="ko-KR" sz="1200" dirty="0">
                <a:effectLst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5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Ⅰ. </a:t>
            </a:r>
            <a:r>
              <a:rPr lang="ko-KR" altLang="en-US" sz="2800" b="1" dirty="0">
                <a:latin typeface="+mn-ea"/>
                <a:ea typeface="+mn-ea"/>
              </a:rPr>
              <a:t>이제는 </a:t>
            </a:r>
            <a:r>
              <a:rPr lang="en-US" altLang="ko-KR" sz="2800" b="1" dirty="0">
                <a:latin typeface="+mn-ea"/>
                <a:ea typeface="+mn-ea"/>
              </a:rPr>
              <a:t>PB</a:t>
            </a:r>
            <a:r>
              <a:rPr lang="ko-KR" altLang="en-US" sz="2800" b="1" dirty="0">
                <a:latin typeface="+mn-ea"/>
                <a:ea typeface="+mn-ea"/>
              </a:rPr>
              <a:t>시대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NB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와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의 차이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1589F66F-B620-763A-E404-18E480066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457425"/>
              </p:ext>
            </p:extLst>
          </p:nvPr>
        </p:nvGraphicFramePr>
        <p:xfrm>
          <a:off x="1041400" y="1761066"/>
          <a:ext cx="9499600" cy="392853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166182">
                  <a:extLst>
                    <a:ext uri="{9D8B030D-6E8A-4147-A177-3AD203B41FA5}">
                      <a16:colId xmlns:a16="http://schemas.microsoft.com/office/drawing/2014/main" val="790745740"/>
                    </a:ext>
                  </a:extLst>
                </a:gridCol>
                <a:gridCol w="3166182">
                  <a:extLst>
                    <a:ext uri="{9D8B030D-6E8A-4147-A177-3AD203B41FA5}">
                      <a16:colId xmlns:a16="http://schemas.microsoft.com/office/drawing/2014/main" val="4184333787"/>
                    </a:ext>
                  </a:extLst>
                </a:gridCol>
                <a:gridCol w="3167236">
                  <a:extLst>
                    <a:ext uri="{9D8B030D-6E8A-4147-A177-3AD203B41FA5}">
                      <a16:colId xmlns:a16="http://schemas.microsoft.com/office/drawing/2014/main" val="2818776317"/>
                    </a:ext>
                  </a:extLst>
                </a:gridCol>
              </a:tblGrid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</a:rPr>
                        <a:t>NB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effectLst/>
                        </a:rPr>
                        <a:t>PB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2402478"/>
                  </a:ext>
                </a:extLst>
              </a:tr>
              <a:tr h="850857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판매부진의 위험 부담</a:t>
                      </a:r>
                      <a:r>
                        <a:rPr lang="en-US" sz="1200" kern="100">
                          <a:effectLst/>
                        </a:rPr>
                        <a:t>/</a:t>
                      </a:r>
                      <a:endParaRPr lang="ko-KR" sz="1200" kern="100">
                        <a:effectLst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소비자 불만의 대상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공급업체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유통업자나 소매업체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0777916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모방의 어려움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높음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낮음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57094218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브랜드 정체성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집중되어 있으며 일관성 유지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퍼져 있으며 다른 상품군과 일관성 유지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9770303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>
                          <a:effectLst/>
                        </a:rPr>
                        <a:t>R&amp;D </a:t>
                      </a:r>
                      <a:r>
                        <a:rPr lang="ko-KR" sz="1200" kern="100">
                          <a:effectLst/>
                        </a:rPr>
                        <a:t>필요성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높음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낮음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5444631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소비자 대상 촉진의 필요성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높음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낮음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94361455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유통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광범위함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특정 소매상에게만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4124596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가격 표시의 명확성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높음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낮음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2110708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고객의 충성도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높음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높지만 소매업체에게만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2623005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공급업체와 소매업체와의 관계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전통적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장기적이고 목표 공유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1370266"/>
                  </a:ext>
                </a:extLst>
              </a:tr>
              <a:tr h="307768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공급업체와 소매업체간의 협조와 정보 공유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>
                          <a:effectLst/>
                        </a:rPr>
                        <a:t>중간</a:t>
                      </a:r>
                      <a:endParaRPr lang="ko-KR" sz="12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kern="100" dirty="0">
                          <a:effectLst/>
                        </a:rPr>
                        <a:t>높음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767655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71593C9-3A20-7E05-63FD-54CD24A26114}"/>
              </a:ext>
            </a:extLst>
          </p:cNvPr>
          <p:cNvSpPr txBox="1"/>
          <p:nvPr/>
        </p:nvSpPr>
        <p:spPr>
          <a:xfrm>
            <a:off x="1041400" y="5851250"/>
            <a:ext cx="6096000" cy="243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출처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: (</a:t>
            </a:r>
            <a:r>
              <a:rPr lang="en-US" altLang="ko-KR" sz="10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Ezrachi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A &amp; </a:t>
            </a:r>
            <a:r>
              <a:rPr lang="en-US" altLang="ko-KR" sz="10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Bernitz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U, 2009)</a:t>
            </a:r>
            <a:endParaRPr lang="ko-KR" altLang="ko-KR" sz="10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12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6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Ⅰ. </a:t>
            </a:r>
            <a:r>
              <a:rPr lang="ko-KR" altLang="en-US" sz="2800" b="1" dirty="0">
                <a:latin typeface="+mn-ea"/>
                <a:ea typeface="+mn-ea"/>
              </a:rPr>
              <a:t>이제는 </a:t>
            </a:r>
            <a:r>
              <a:rPr lang="en-US" altLang="ko-KR" sz="2800" b="1" dirty="0">
                <a:latin typeface="+mn-ea"/>
                <a:ea typeface="+mn-ea"/>
              </a:rPr>
              <a:t>PB</a:t>
            </a:r>
            <a:r>
              <a:rPr lang="ko-KR" altLang="en-US" sz="2800" b="1" dirty="0">
                <a:latin typeface="+mn-ea"/>
                <a:ea typeface="+mn-ea"/>
              </a:rPr>
              <a:t>시대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PB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의 유형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D4D2AD53-4E56-609E-6A80-A99C64B19C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61642"/>
              </p:ext>
            </p:extLst>
          </p:nvPr>
        </p:nvGraphicFramePr>
        <p:xfrm>
          <a:off x="626533" y="1554693"/>
          <a:ext cx="11057467" cy="476143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037557">
                  <a:extLst>
                    <a:ext uri="{9D8B030D-6E8A-4147-A177-3AD203B41FA5}">
                      <a16:colId xmlns:a16="http://schemas.microsoft.com/office/drawing/2014/main" val="2054265014"/>
                    </a:ext>
                  </a:extLst>
                </a:gridCol>
                <a:gridCol w="2504364">
                  <a:extLst>
                    <a:ext uri="{9D8B030D-6E8A-4147-A177-3AD203B41FA5}">
                      <a16:colId xmlns:a16="http://schemas.microsoft.com/office/drawing/2014/main" val="2507733807"/>
                    </a:ext>
                  </a:extLst>
                </a:gridCol>
                <a:gridCol w="2505591">
                  <a:extLst>
                    <a:ext uri="{9D8B030D-6E8A-4147-A177-3AD203B41FA5}">
                      <a16:colId xmlns:a16="http://schemas.microsoft.com/office/drawing/2014/main" val="1924455391"/>
                    </a:ext>
                  </a:extLst>
                </a:gridCol>
                <a:gridCol w="2504364">
                  <a:extLst>
                    <a:ext uri="{9D8B030D-6E8A-4147-A177-3AD203B41FA5}">
                      <a16:colId xmlns:a16="http://schemas.microsoft.com/office/drawing/2014/main" val="3506057943"/>
                    </a:ext>
                  </a:extLst>
                </a:gridCol>
                <a:gridCol w="2505591">
                  <a:extLst>
                    <a:ext uri="{9D8B030D-6E8A-4147-A177-3AD203B41FA5}">
                      <a16:colId xmlns:a16="http://schemas.microsoft.com/office/drawing/2014/main" val="1691939595"/>
                    </a:ext>
                  </a:extLst>
                </a:gridCol>
              </a:tblGrid>
              <a:tr h="23204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 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 No Brand(Generic brand)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Me-too </a:t>
                      </a:r>
                      <a:r>
                        <a:rPr lang="ko-KR" sz="1200" b="1" kern="100" dirty="0">
                          <a:effectLst/>
                        </a:rPr>
                        <a:t>브랜드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프리미엄 브랜드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가치 혁신 브랜드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2665112791"/>
                  </a:ext>
                </a:extLst>
              </a:tr>
              <a:tr h="35159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예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이마트 노브랜드</a:t>
                      </a:r>
                      <a:r>
                        <a:rPr lang="en-US" sz="1100" kern="100" dirty="0">
                          <a:effectLst/>
                        </a:rPr>
                        <a:t>, </a:t>
                      </a:r>
                      <a:r>
                        <a:rPr lang="ko-KR" sz="1100" kern="100" dirty="0">
                          <a:effectLst/>
                        </a:rPr>
                        <a:t>점포의 일부 브랜드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대형마트 라면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이마트 피코크 브랜드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이케아</a:t>
                      </a:r>
                      <a:r>
                        <a:rPr lang="en-US" sz="1100" kern="100">
                          <a:effectLst/>
                        </a:rPr>
                        <a:t>, </a:t>
                      </a:r>
                      <a:r>
                        <a:rPr lang="ko-KR" sz="1100" kern="100">
                          <a:effectLst/>
                        </a:rPr>
                        <a:t>유니클로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806874888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전략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가장 저렴하며 차별화는 고려하지 않음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유명 브랜드와 유사한 저렴한 상품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차별화된 가치 제공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높은 가성비를 보장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977232148"/>
                  </a:ext>
                </a:extLst>
              </a:tr>
              <a:tr h="82415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목표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고객에서 저렴한 가격의 대안을 제공하고 고객의 기반을 확대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제품군의 총이익에서 소매사의 비중을 높이고 유명브랜드에 대한 소매업체의 협상력을 확대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추가적 가치를 제공하여 타소매점과의 차별성을 강화하고 마진을 확대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최고의 가치를 제공하고 점포의 충성도를 제고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646455719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>
                          <a:effectLst/>
                        </a:rPr>
                        <a:t>브랜딩</a:t>
                      </a:r>
                      <a:endParaRPr lang="ko-KR" sz="1200" b="1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브랜드 네임이 없음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동일 브랜드 사용 혹은 제품군별 동일 브랜드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하위 브랜드 혹은 개별적 브랜드 이름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다양성을 강조하기 위한 개별적 브랜드 이름 사용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3863926984"/>
                  </a:ext>
                </a:extLst>
              </a:tr>
              <a:tr h="23204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가격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브랜드보다</a:t>
                      </a:r>
                      <a:r>
                        <a:rPr lang="en-US" sz="1100" kern="100">
                          <a:effectLst/>
                        </a:rPr>
                        <a:t> 20 </a:t>
                      </a:r>
                      <a:r>
                        <a:rPr lang="ko-KR" sz="1100" kern="100">
                          <a:effectLst/>
                        </a:rPr>
                        <a:t>내지</a:t>
                      </a:r>
                      <a:r>
                        <a:rPr lang="en-US" sz="1100" kern="100">
                          <a:effectLst/>
                        </a:rPr>
                        <a:t> 50% </a:t>
                      </a:r>
                      <a:r>
                        <a:rPr lang="ko-KR" sz="1100" kern="100">
                          <a:effectLst/>
                        </a:rPr>
                        <a:t>저렴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브랜드보다</a:t>
                      </a:r>
                      <a:r>
                        <a:rPr lang="en-US" sz="1100" kern="100">
                          <a:effectLst/>
                        </a:rPr>
                        <a:t> 5 </a:t>
                      </a:r>
                      <a:r>
                        <a:rPr lang="ko-KR" sz="1100" kern="100">
                          <a:effectLst/>
                        </a:rPr>
                        <a:t>내지</a:t>
                      </a:r>
                      <a:r>
                        <a:rPr lang="en-US" sz="1100" kern="100">
                          <a:effectLst/>
                        </a:rPr>
                        <a:t> 25%</a:t>
                      </a:r>
                      <a:r>
                        <a:rPr lang="ko-KR" sz="1100" kern="100">
                          <a:effectLst/>
                        </a:rPr>
                        <a:t>정도 저렴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유명 브랜드 가격과 유사하거나 높음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브랜드보다</a:t>
                      </a:r>
                      <a:r>
                        <a:rPr lang="en-US" sz="1100" kern="100">
                          <a:effectLst/>
                        </a:rPr>
                        <a:t> 20 </a:t>
                      </a:r>
                      <a:r>
                        <a:rPr lang="ko-KR" sz="1100" kern="100">
                          <a:effectLst/>
                        </a:rPr>
                        <a:t>내지</a:t>
                      </a:r>
                      <a:r>
                        <a:rPr lang="en-US" sz="1100" kern="100">
                          <a:effectLst/>
                        </a:rPr>
                        <a:t> 50% </a:t>
                      </a:r>
                      <a:r>
                        <a:rPr lang="ko-KR" sz="1100" kern="100">
                          <a:effectLst/>
                        </a:rPr>
                        <a:t>저렴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1925170870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취급</a:t>
                      </a:r>
                      <a:r>
                        <a:rPr lang="en-US" altLang="ko-KR" sz="1200" b="1" kern="100" dirty="0">
                          <a:effectLst/>
                        </a:rPr>
                        <a:t> </a:t>
                      </a:r>
                      <a:r>
                        <a:rPr lang="ko-KR" sz="1200" b="1" kern="100" dirty="0">
                          <a:effectLst/>
                        </a:rPr>
                        <a:t>제품군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기본적인 기능적 제품군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브랜드가 존재하는 제품군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소매점 이미지 형성에 도움이 되는 제품군 주로 식품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잠재적으로 모든 제품군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941446902"/>
                  </a:ext>
                </a:extLst>
              </a:tr>
              <a:tr h="47378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품질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낮은 품질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브랜드와 유사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유명 브랜드보다 높거나 유사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기능적 측면에서는 유명 브랜드와 유사</a:t>
                      </a:r>
                      <a:r>
                        <a:rPr lang="en-US" sz="1100" kern="100">
                          <a:effectLst/>
                        </a:rPr>
                        <a:t>, </a:t>
                      </a:r>
                      <a:r>
                        <a:rPr lang="ko-KR" sz="1100" kern="100">
                          <a:effectLst/>
                        </a:rPr>
                        <a:t>중요하지 않은 기능을 제거</a:t>
                      </a:r>
                      <a:r>
                        <a:rPr lang="en-US" sz="1100" kern="100">
                          <a:effectLst/>
                        </a:rPr>
                        <a:t>  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550605197"/>
                  </a:ext>
                </a:extLst>
              </a:tr>
              <a:tr h="49971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상품</a:t>
                      </a: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개발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최소</a:t>
                      </a:r>
                      <a:r>
                        <a:rPr lang="en-US" sz="1100" kern="100">
                          <a:effectLst/>
                        </a:rPr>
                        <a:t>, </a:t>
                      </a:r>
                      <a:r>
                        <a:rPr lang="ko-KR" sz="1100" kern="100">
                          <a:effectLst/>
                        </a:rPr>
                        <a:t>별로 새롭지 않은 기술을 사용하는 제조사로부터 공급받음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유사한 기술수준을 확보한 제조업체와 역공학 활용 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유사 혹은 더 낳은 기술을 이용</a:t>
                      </a:r>
                      <a:r>
                        <a:rPr lang="en-US" sz="1100" kern="100">
                          <a:effectLst/>
                        </a:rPr>
                        <a:t>, </a:t>
                      </a:r>
                      <a:r>
                        <a:rPr lang="ko-KR" sz="1100" kern="100">
                          <a:effectLst/>
                        </a:rPr>
                        <a:t>최고 제품을 개발하기 위해 상당히 노력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비용 수익 분석의 관점에서 상당한 노력과 혁신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4038951436"/>
                  </a:ext>
                </a:extLst>
              </a:tr>
              <a:tr h="232042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포장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최소화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유명 브랜드와 유사한 수준으로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차별화를 강조하는 독특한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어디나 어울릴 수 있는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2251472600"/>
                  </a:ext>
                </a:extLst>
              </a:tr>
              <a:tr h="360574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촉진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전혀 안함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자주 가격할인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광고에는 자주 등장하나 가격할인 자제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정상적인 브랜드 정도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4227775169"/>
                  </a:ext>
                </a:extLst>
              </a:tr>
              <a:tr h="473780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200" b="1" kern="100" dirty="0">
                          <a:effectLst/>
                        </a:rPr>
                        <a:t>고객 </a:t>
                      </a:r>
                      <a:r>
                        <a:rPr lang="ko-KR" altLang="en-US" sz="1200" b="1" kern="100" dirty="0" err="1">
                          <a:effectLst/>
                        </a:rPr>
                        <a:t>소</a:t>
                      </a:r>
                      <a:r>
                        <a:rPr lang="ko-KR" sz="1200" b="1" kern="100" dirty="0" err="1">
                          <a:effectLst/>
                        </a:rPr>
                        <a:t>구점</a:t>
                      </a:r>
                      <a:endParaRPr lang="ko-KR" sz="12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>
                          <a:effectLst/>
                        </a:rPr>
                        <a:t>가능한한 저렴하게 가격책정</a:t>
                      </a:r>
                      <a:endParaRPr lang="ko-KR" sz="11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같은 품질에 더 저렴하게 책정 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시장에서 최고 품질을 강조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ko-KR" sz="1100" kern="100" dirty="0">
                          <a:effectLst/>
                        </a:rPr>
                        <a:t>경쟁력 있는 </a:t>
                      </a:r>
                      <a:r>
                        <a:rPr lang="ko-KR" sz="1100" kern="100" dirty="0" err="1">
                          <a:effectLst/>
                        </a:rPr>
                        <a:t>가격과유명브랜드</a:t>
                      </a:r>
                      <a:r>
                        <a:rPr lang="ko-KR" sz="1100" kern="100" dirty="0">
                          <a:effectLst/>
                        </a:rPr>
                        <a:t> 수준의 품질로 최고 가치 강조</a:t>
                      </a:r>
                      <a:endParaRPr lang="ko-KR" sz="11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8556" marR="48556" marT="0" marB="0" anchor="ctr"/>
                </a:tc>
                <a:extLst>
                  <a:ext uri="{0D108BD9-81ED-4DB2-BD59-A6C34878D82A}">
                    <a16:rowId xmlns:a16="http://schemas.microsoft.com/office/drawing/2014/main" val="7939700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687F824-AE1D-F1F2-E491-36C7C53153C5}"/>
              </a:ext>
            </a:extLst>
          </p:cNvPr>
          <p:cNvSpPr txBox="1"/>
          <p:nvPr/>
        </p:nvSpPr>
        <p:spPr>
          <a:xfrm>
            <a:off x="584201" y="6396815"/>
            <a:ext cx="6096000" cy="243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ko-KR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출처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: (</a:t>
            </a:r>
            <a:r>
              <a:rPr lang="en-US" altLang="ko-KR" sz="10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KumarNirmalya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&amp; </a:t>
            </a:r>
            <a:r>
              <a:rPr lang="en-US" altLang="ko-KR" sz="10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SteenkampJan</a:t>
            </a:r>
            <a:r>
              <a:rPr lang="en-US" altLang="ko-KR" sz="10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-Benedict, 2007)</a:t>
            </a:r>
            <a:endParaRPr lang="ko-KR" altLang="ko-KR" sz="10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41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916A4742-86F7-462C-9724-18CF14A1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6964" y="6426022"/>
            <a:ext cx="2743200" cy="365125"/>
          </a:xfrm>
        </p:spPr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7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C8A101D-1CF1-4F76-9071-8DA9884EBA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11046" y="2387596"/>
            <a:ext cx="6211885" cy="579438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44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4400" b="1" dirty="0">
                <a:solidFill>
                  <a:srgbClr val="FF6600"/>
                </a:solidFill>
                <a:latin typeface="+mn-ea"/>
                <a:ea typeface="+mn-ea"/>
              </a:rPr>
              <a:t>PB</a:t>
            </a:r>
          </a:p>
        </p:txBody>
      </p:sp>
    </p:spTree>
    <p:extLst>
      <p:ext uri="{BB962C8B-B14F-4D97-AF65-F5344CB8AC3E}">
        <p14:creationId xmlns:p14="http://schemas.microsoft.com/office/powerpoint/2010/main" val="250183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8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온라인 플랫폼 </a:t>
            </a: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확대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3876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dirty="0" err="1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쿠팡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2017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브랜드 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‘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탐사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＇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론칭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곰곰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식품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)ᆞ</a:t>
            </a:r>
            <a:r>
              <a:rPr lang="ko-KR" altLang="en-US" sz="1200" dirty="0" err="1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코멧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생활용품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)ᆞ</a:t>
            </a:r>
            <a:r>
              <a:rPr lang="ko-KR" altLang="en-US" sz="1200" dirty="0" err="1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베이스알파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의류잡화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)ᆞ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줌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세제</a:t>
            </a:r>
            <a:r>
              <a:rPr lang="en-US" altLang="ko-KR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) </a:t>
            </a:r>
            <a:r>
              <a:rPr lang="ko-KR" altLang="en-US" sz="1200" dirty="0">
                <a:effectLst/>
                <a:latin typeface="맑은 고딕" panose="020B0503020000020004" pitchFamily="50" charset="-127"/>
                <a:cs typeface="Times New Roman" panose="02020603050405020304" pitchFamily="18" charset="0"/>
              </a:rPr>
              <a:t>등 </a:t>
            </a:r>
            <a:r>
              <a:rPr lang="en-US" altLang="ko-KR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16</a:t>
            </a:r>
            <a:r>
              <a:rPr lang="ko-KR" altLang="en-US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개 브랜드</a:t>
            </a:r>
            <a:r>
              <a:rPr lang="en-US" altLang="ko-KR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 1700</a:t>
            </a:r>
            <a:r>
              <a:rPr lang="ko-KR" altLang="en-US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여개 제품으로 확대</a:t>
            </a:r>
            <a:r>
              <a:rPr lang="en-US" altLang="ko-KR" sz="12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2020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7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사업부문 분할 자회사 </a:t>
            </a:r>
            <a:r>
              <a:rPr lang="ko-KR" altLang="en-US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씨피엘비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(CPLB) 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설립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아마존 출신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전문가 </a:t>
            </a:r>
            <a:r>
              <a:rPr lang="ko-KR" altLang="en-US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미넷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en-US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벨리건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부사장 임명</a:t>
            </a: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endParaRPr lang="en-US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마켓컬리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2020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브랜드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‘</a:t>
            </a:r>
            <a:r>
              <a:rPr lang="ko-KR" altLang="en-US" sz="1200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컬리스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‘ 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론칭</a:t>
            </a: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kern="100" dirty="0" err="1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배달의민족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2020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6</a:t>
            </a:r>
            <a:r>
              <a:rPr lang="ko-KR" altLang="en-US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브랜드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‘B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마트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’ 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론칭</a:t>
            </a: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무신사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PB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브랜드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‘</a:t>
            </a:r>
            <a:r>
              <a:rPr lang="ko-KR" altLang="en-US" sz="1200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무신사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스탠다드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(2015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론칭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)’ 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매출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배 증가</a:t>
            </a: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en-US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285750" indent="-285750" algn="just" latinLnBrk="1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국내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PB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시장 규모는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2013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9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조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3000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억원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현재는 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10</a:t>
            </a:r>
            <a:r>
              <a:rPr lang="ko-KR" altLang="en-US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조원을 훌쩍 넘었을 것으로 추정</a:t>
            </a:r>
            <a:r>
              <a:rPr lang="en-US" altLang="ko-KR" sz="1200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C498B6B-F152-A397-CD06-68562C7F2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104" y="1896380"/>
            <a:ext cx="4518630" cy="336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46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AB64036-8130-44F1-B1D0-C7590BD7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7820-4613-468C-8210-A2FD07D3B50E}" type="slidenum">
              <a:rPr lang="ko-KR" altLang="en-US" sz="1000" smtClean="0">
                <a:solidFill>
                  <a:schemeClr val="tx1"/>
                </a:solidFill>
              </a:rPr>
              <a:t>9</a:t>
            </a:fld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22563-9619-4E5C-8A31-4FCAB550F7F6}"/>
              </a:ext>
            </a:extLst>
          </p:cNvPr>
          <p:cNvSpPr txBox="1">
            <a:spLocks noChangeArrowheads="1"/>
          </p:cNvSpPr>
          <p:nvPr/>
        </p:nvSpPr>
        <p:spPr>
          <a:xfrm>
            <a:off x="180839" y="217400"/>
            <a:ext cx="6356350" cy="57943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Ⅱ. </a:t>
            </a:r>
            <a:r>
              <a:rPr lang="ko-KR" altLang="en-US" sz="2800" b="1" dirty="0">
                <a:solidFill>
                  <a:srgbClr val="000000"/>
                </a:solidFill>
                <a:latin typeface="+mn-ea"/>
                <a:ea typeface="+mn-ea"/>
              </a:rPr>
              <a:t>온라인 플랫폼의 </a:t>
            </a:r>
            <a:r>
              <a:rPr lang="en-US" altLang="ko-KR" sz="2800" b="1" dirty="0">
                <a:solidFill>
                  <a:srgbClr val="000000"/>
                </a:solidFill>
                <a:latin typeface="+mn-ea"/>
                <a:ea typeface="+mn-ea"/>
              </a:rPr>
              <a:t>PB</a:t>
            </a:r>
            <a:endParaRPr lang="en-US" altLang="ko-KR" sz="2800" b="1" dirty="0">
              <a:latin typeface="+mn-ea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4BF6EA-88C6-14DE-D84E-55FCEF7E88EC}"/>
              </a:ext>
            </a:extLst>
          </p:cNvPr>
          <p:cNvSpPr txBox="1"/>
          <p:nvPr/>
        </p:nvSpPr>
        <p:spPr>
          <a:xfrm>
            <a:off x="442627" y="913624"/>
            <a:ext cx="6094562" cy="475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60000"/>
              </a:lnSpc>
              <a:spcAft>
                <a:spcPts val="800"/>
              </a:spcAft>
            </a:pPr>
            <a:r>
              <a:rPr lang="en-US" altLang="ko-KR" b="1" kern="0" dirty="0">
                <a:solidFill>
                  <a:srgbClr val="000000"/>
                </a:solidFill>
                <a:latin typeface="+mn-ea"/>
              </a:rPr>
              <a:t>▶ </a:t>
            </a:r>
            <a:r>
              <a:rPr lang="ko-KR" altLang="en-US" b="1" kern="0" dirty="0">
                <a:solidFill>
                  <a:srgbClr val="000000"/>
                </a:solidFill>
                <a:latin typeface="+mn-ea"/>
              </a:rPr>
              <a:t>문제점 도출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5668ECE-52BB-49F0-9BCA-88AF75C89B3C}"/>
              </a:ext>
            </a:extLst>
          </p:cNvPr>
          <p:cNvSpPr/>
          <p:nvPr/>
        </p:nvSpPr>
        <p:spPr>
          <a:xfrm>
            <a:off x="723031" y="1505478"/>
            <a:ext cx="10917586" cy="4613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온라인 플랫폼은 지능형 알고리즘을 기반으로 한 추천 서비스를 활용하고 있음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순위별 상품 배치 방식은 사용자의 제품 정보 탐색 과정에 영향을 미칩니다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온라인 플랫폼은 최신 등록 상품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낮은 가격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선택이 가장 많은 상품 등 객관적인 기준을 통해 상품 순위를 배치하고 있으나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일부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경우 외부에서 알기 어려운 알고리즘 기준에 따른 상품 상위 노출 순위로 공정성에 대한 의구심을 제기하는 목소리가 있음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또한 온라인 플랫폼의 내에 일부 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PB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상품의 경우 추천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/</a:t>
            </a:r>
            <a:r>
              <a:rPr lang="ko-KR" altLang="en-US" sz="1200" dirty="0">
                <a:solidFill>
                  <a:srgbClr val="000000"/>
                </a:solidFill>
                <a:latin typeface="+mn-ea"/>
              </a:rPr>
              <a:t>리뷰 작성에 대한 사내 직원 등을 이용하였다는 공정성에 의구심을 제기하는 목소리가 있음</a:t>
            </a:r>
            <a:r>
              <a:rPr lang="en-US" altLang="ko-KR" sz="1200" dirty="0">
                <a:solidFill>
                  <a:srgbClr val="000000"/>
                </a:solidFill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⇒ 온라인 플랫폼의 </a:t>
            </a:r>
            <a:r>
              <a:rPr lang="en-US" altLang="ko-KR" sz="1400" b="1" dirty="0">
                <a:solidFill>
                  <a:srgbClr val="7030A0"/>
                </a:solidFill>
                <a:latin typeface="+mn-ea"/>
              </a:rPr>
              <a:t>PB</a:t>
            </a: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상품의 공정성 의구심이 플랫폼의 신뢰에 어떤 영향을 미치는지 알아보고자 함</a:t>
            </a:r>
            <a:r>
              <a:rPr lang="en-US" altLang="ko-KR" sz="1400" b="1" dirty="0">
                <a:solidFill>
                  <a:srgbClr val="7030A0"/>
                </a:solidFill>
                <a:latin typeface="+mn-ea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b="1" dirty="0">
              <a:solidFill>
                <a:srgbClr val="7030A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⇒ 온라인 플랫폼의 </a:t>
            </a:r>
            <a:r>
              <a:rPr lang="en-US" altLang="ko-KR" sz="1400" b="1" dirty="0">
                <a:solidFill>
                  <a:srgbClr val="7030A0"/>
                </a:solidFill>
                <a:latin typeface="+mn-ea"/>
              </a:rPr>
              <a:t>PB</a:t>
            </a: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상품의 공정성 의구심이 필터버블과 </a:t>
            </a:r>
            <a:r>
              <a:rPr lang="ko-KR" altLang="en-US" sz="1400" b="1" dirty="0" err="1">
                <a:solidFill>
                  <a:srgbClr val="7030A0"/>
                </a:solidFill>
                <a:latin typeface="+mn-ea"/>
              </a:rPr>
              <a:t>에코챔버를</a:t>
            </a: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 통해 플랫폼의 신뢰에 어떤 영향을 미치는지 알아보고자 </a:t>
            </a:r>
            <a:endParaRPr lang="en-US" altLang="ko-KR" sz="1400" b="1" dirty="0">
              <a:solidFill>
                <a:srgbClr val="7030A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solidFill>
                  <a:srgbClr val="7030A0"/>
                </a:solidFill>
                <a:latin typeface="+mn-ea"/>
              </a:rPr>
              <a:t>    </a:t>
            </a:r>
            <a:r>
              <a:rPr lang="ko-KR" altLang="en-US" sz="1400" b="1" dirty="0">
                <a:solidFill>
                  <a:srgbClr val="7030A0"/>
                </a:solidFill>
                <a:latin typeface="+mn-ea"/>
              </a:rPr>
              <a:t>함</a:t>
            </a:r>
            <a:r>
              <a:rPr lang="en-US" altLang="ko-KR" sz="1400" b="1" dirty="0">
                <a:solidFill>
                  <a:srgbClr val="7030A0"/>
                </a:solidFill>
                <a:latin typeface="+mn-ea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ko-KR" sz="1200" b="1" kern="0" spc="0" dirty="0">
              <a:solidFill>
                <a:srgbClr val="7030A0"/>
              </a:solidFill>
              <a:effectLst/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kern="0" dirty="0">
                <a:solidFill>
                  <a:srgbClr val="7030A0"/>
                </a:solidFill>
                <a:latin typeface="+mn-ea"/>
              </a:rPr>
              <a:t>⇒ </a:t>
            </a:r>
            <a:r>
              <a:rPr lang="en-US" altLang="ko-KR" sz="1400" b="1" kern="0" dirty="0">
                <a:solidFill>
                  <a:srgbClr val="7030A0"/>
                </a:solidFill>
                <a:latin typeface="+mn-ea"/>
              </a:rPr>
              <a:t>PB</a:t>
            </a:r>
            <a:r>
              <a:rPr lang="ko-KR" altLang="en-US" sz="1400" b="1" kern="0" dirty="0">
                <a:solidFill>
                  <a:srgbClr val="7030A0"/>
                </a:solidFill>
                <a:latin typeface="+mn-ea"/>
              </a:rPr>
              <a:t>상품의 다각화가 소비자의 선택 다양성 및 선택 과부하에 어떤 영향을 미치는지 알아보고자 함</a:t>
            </a:r>
            <a:r>
              <a:rPr lang="en-US" altLang="ko-KR" sz="1400" b="1" kern="0" dirty="0">
                <a:solidFill>
                  <a:srgbClr val="7030A0"/>
                </a:solidFill>
                <a:latin typeface="+mn-ea"/>
              </a:rPr>
              <a:t>. </a:t>
            </a:r>
          </a:p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FBB622C-95B5-18FA-4ED1-3A722571D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976" y="157698"/>
            <a:ext cx="4552397" cy="237731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ADB34D-6C68-A652-FD4F-C1E15D3C133E}"/>
              </a:ext>
            </a:extLst>
          </p:cNvPr>
          <p:cNvSpPr txBox="1"/>
          <p:nvPr/>
        </p:nvSpPr>
        <p:spPr>
          <a:xfrm>
            <a:off x="4207924" y="921530"/>
            <a:ext cx="3454415" cy="304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ko-KR" sz="1000" kern="0" spc="0" dirty="0">
                <a:solidFill>
                  <a:srgbClr val="000000"/>
                </a:solidFill>
                <a:effectLst/>
                <a:latin typeface="+mn-ea"/>
              </a:rPr>
              <a:t>[</a:t>
            </a:r>
            <a:r>
              <a:rPr lang="ko-KR" altLang="en-US" sz="1000" kern="0" dirty="0">
                <a:solidFill>
                  <a:srgbClr val="000000"/>
                </a:solidFill>
                <a:latin typeface="+mn-ea"/>
              </a:rPr>
              <a:t>그림</a:t>
            </a:r>
            <a:r>
              <a:rPr lang="en-US" altLang="ko-KR" sz="1000" kern="0" dirty="0">
                <a:solidFill>
                  <a:srgbClr val="000000"/>
                </a:solidFill>
                <a:latin typeface="+mn-ea"/>
              </a:rPr>
              <a:t>1</a:t>
            </a:r>
            <a:r>
              <a:rPr lang="en-US" altLang="ko-KR" sz="1000" kern="0" spc="0" dirty="0">
                <a:solidFill>
                  <a:srgbClr val="000000"/>
                </a:solidFill>
                <a:effectLst/>
                <a:latin typeface="+mn-ea"/>
              </a:rPr>
              <a:t>]. MBC </a:t>
            </a:r>
            <a:r>
              <a:rPr lang="ko-KR" altLang="en-US" sz="1000" kern="0" spc="0" dirty="0">
                <a:solidFill>
                  <a:srgbClr val="000000"/>
                </a:solidFill>
                <a:effectLst/>
                <a:latin typeface="+mn-ea"/>
              </a:rPr>
              <a:t>뉴스데스크 </a:t>
            </a:r>
            <a:r>
              <a:rPr lang="en-US" altLang="ko-KR" sz="1000" kern="0" spc="0" dirty="0">
                <a:solidFill>
                  <a:srgbClr val="000000"/>
                </a:solidFill>
                <a:effectLst/>
                <a:latin typeface="+mn-ea"/>
              </a:rPr>
              <a:t>2022.03.15 </a:t>
            </a:r>
            <a:r>
              <a:rPr lang="ko-KR" altLang="en-US" sz="1000" kern="0" spc="0" dirty="0">
                <a:solidFill>
                  <a:srgbClr val="000000"/>
                </a:solidFill>
                <a:effectLst/>
                <a:latin typeface="+mn-ea"/>
              </a:rPr>
              <a:t>방송</a:t>
            </a:r>
            <a:r>
              <a:rPr lang="ko-KR" altLang="en-US" sz="1000" kern="0" dirty="0">
                <a:solidFill>
                  <a:srgbClr val="000000"/>
                </a:solidFill>
                <a:latin typeface="+mn-ea"/>
              </a:rPr>
              <a:t> 캡처</a:t>
            </a:r>
            <a:endParaRPr lang="en-US" altLang="ko-KR" sz="1000" kern="0" spc="0" dirty="0">
              <a:solidFill>
                <a:srgbClr val="000000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9976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2887</Words>
  <Application>Microsoft Office PowerPoint</Application>
  <PresentationFormat>와이드스크린</PresentationFormat>
  <Paragraphs>302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HY헤드라인M</vt:lpstr>
      <vt:lpstr>맑은 고딕</vt:lpstr>
      <vt:lpstr>Arial</vt:lpstr>
      <vt:lpstr>Wingdings</vt:lpstr>
      <vt:lpstr>Office 테마</vt:lpstr>
      <vt:lpstr>PowerPoint 프레젠테이션</vt:lpstr>
      <vt:lpstr>Ⅰ. 이제는 PB시대</vt:lpstr>
      <vt:lpstr>PowerPoint 프레젠테이션</vt:lpstr>
      <vt:lpstr>PowerPoint 프레젠테이션</vt:lpstr>
      <vt:lpstr>PowerPoint 프레젠테이션</vt:lpstr>
      <vt:lpstr>PowerPoint 프레젠테이션</vt:lpstr>
      <vt:lpstr>Ⅱ. 온라인 플랫폼의 PB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Ⅲ. 연구 주제 및 모형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SAMSUNG</cp:lastModifiedBy>
  <cp:revision>30</cp:revision>
  <dcterms:created xsi:type="dcterms:W3CDTF">2023-06-17T04:25:44Z</dcterms:created>
  <dcterms:modified xsi:type="dcterms:W3CDTF">2023-06-22T00:29:54Z</dcterms:modified>
</cp:coreProperties>
</file>