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5" r:id="rId1"/>
  </p:sldMasterIdLst>
  <p:notesMasterIdLst>
    <p:notesMasterId r:id="rId40"/>
  </p:notesMasterIdLst>
  <p:sldIdLst>
    <p:sldId id="256" r:id="rId2"/>
    <p:sldId id="257" r:id="rId3"/>
    <p:sldId id="276" r:id="rId4"/>
    <p:sldId id="259" r:id="rId5"/>
    <p:sldId id="260" r:id="rId6"/>
    <p:sldId id="307" r:id="rId7"/>
    <p:sldId id="261" r:id="rId8"/>
    <p:sldId id="263" r:id="rId9"/>
    <p:sldId id="308" r:id="rId10"/>
    <p:sldId id="274" r:id="rId11"/>
    <p:sldId id="284" r:id="rId12"/>
    <p:sldId id="309" r:id="rId13"/>
    <p:sldId id="283" r:id="rId14"/>
    <p:sldId id="277" r:id="rId15"/>
    <p:sldId id="280" r:id="rId16"/>
    <p:sldId id="285" r:id="rId17"/>
    <p:sldId id="278" r:id="rId18"/>
    <p:sldId id="281" r:id="rId19"/>
    <p:sldId id="262" r:id="rId20"/>
    <p:sldId id="289" r:id="rId21"/>
    <p:sldId id="286" r:id="rId22"/>
    <p:sldId id="287" r:id="rId23"/>
    <p:sldId id="264" r:id="rId24"/>
    <p:sldId id="288" r:id="rId25"/>
    <p:sldId id="301" r:id="rId26"/>
    <p:sldId id="302" r:id="rId27"/>
    <p:sldId id="303" r:id="rId28"/>
    <p:sldId id="268" r:id="rId29"/>
    <p:sldId id="291" r:id="rId30"/>
    <p:sldId id="292" r:id="rId31"/>
    <p:sldId id="306" r:id="rId32"/>
    <p:sldId id="293" r:id="rId33"/>
    <p:sldId id="294" r:id="rId34"/>
    <p:sldId id="295" r:id="rId35"/>
    <p:sldId id="296" r:id="rId36"/>
    <p:sldId id="298" r:id="rId37"/>
    <p:sldId id="299" r:id="rId38"/>
    <p:sldId id="305" r:id="rId39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 snapToObjects="1">
      <p:cViewPr>
        <p:scale>
          <a:sx n="50" d="100"/>
          <a:sy n="50" d="100"/>
        </p:scale>
        <p:origin x="1208" y="9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56" d="100"/>
          <a:sy n="56" d="100"/>
        </p:scale>
        <p:origin x="2588" y="5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Response Distribution</a:t>
            </a:r>
            <a:endParaRPr lang="ko-KR"/>
          </a:p>
        </c:rich>
      </c:tx>
      <c:layout>
        <c:manualLayout>
          <c:xMode val="edge"/>
          <c:yMode val="edge"/>
          <c:x val="0.27575665335814442"/>
          <c:y val="1.006830222349959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/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AI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Sheet1!$A$2:$A$19</c:f>
              <c:strCache>
                <c:ptCount val="18"/>
                <c:pt idx="0">
                  <c:v>sub01</c:v>
                </c:pt>
                <c:pt idx="1">
                  <c:v>sub02</c:v>
                </c:pt>
                <c:pt idx="2">
                  <c:v>sub03</c:v>
                </c:pt>
                <c:pt idx="3">
                  <c:v>sub04</c:v>
                </c:pt>
                <c:pt idx="4">
                  <c:v>sub05</c:v>
                </c:pt>
                <c:pt idx="5">
                  <c:v>sub06</c:v>
                </c:pt>
                <c:pt idx="6">
                  <c:v>sub07</c:v>
                </c:pt>
                <c:pt idx="7">
                  <c:v>sub08</c:v>
                </c:pt>
                <c:pt idx="8">
                  <c:v>sub09</c:v>
                </c:pt>
                <c:pt idx="9">
                  <c:v>sub10</c:v>
                </c:pt>
                <c:pt idx="10">
                  <c:v>sub11</c:v>
                </c:pt>
                <c:pt idx="11">
                  <c:v>sub12</c:v>
                </c:pt>
                <c:pt idx="12">
                  <c:v>sub13</c:v>
                </c:pt>
                <c:pt idx="13">
                  <c:v>sub14</c:v>
                </c:pt>
                <c:pt idx="14">
                  <c:v>sub15</c:v>
                </c:pt>
                <c:pt idx="15">
                  <c:v>sub16</c:v>
                </c:pt>
                <c:pt idx="16">
                  <c:v>sub17</c:v>
                </c:pt>
                <c:pt idx="17">
                  <c:v>sub18</c:v>
                </c:pt>
              </c:strCache>
            </c:strRef>
          </c:cat>
          <c:val>
            <c:numRef>
              <c:f>Sheet1!$B$2:$B$19</c:f>
              <c:numCache>
                <c:formatCode>General</c:formatCode>
                <c:ptCount val="18"/>
                <c:pt idx="0">
                  <c:v>3</c:v>
                </c:pt>
                <c:pt idx="1">
                  <c:v>1.67</c:v>
                </c:pt>
                <c:pt idx="2">
                  <c:v>3</c:v>
                </c:pt>
                <c:pt idx="3">
                  <c:v>3.33</c:v>
                </c:pt>
                <c:pt idx="4">
                  <c:v>2.33</c:v>
                </c:pt>
                <c:pt idx="5">
                  <c:v>3</c:v>
                </c:pt>
                <c:pt idx="6">
                  <c:v>2.67</c:v>
                </c:pt>
                <c:pt idx="7">
                  <c:v>1.33</c:v>
                </c:pt>
                <c:pt idx="8">
                  <c:v>3.67</c:v>
                </c:pt>
                <c:pt idx="9">
                  <c:v>1.67</c:v>
                </c:pt>
                <c:pt idx="10">
                  <c:v>3.67</c:v>
                </c:pt>
                <c:pt idx="11">
                  <c:v>3.33</c:v>
                </c:pt>
                <c:pt idx="12">
                  <c:v>2.33</c:v>
                </c:pt>
                <c:pt idx="13">
                  <c:v>4</c:v>
                </c:pt>
                <c:pt idx="14">
                  <c:v>3</c:v>
                </c:pt>
                <c:pt idx="15">
                  <c:v>4</c:v>
                </c:pt>
                <c:pt idx="16">
                  <c:v>3</c:v>
                </c:pt>
                <c:pt idx="17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834-43B2-87C9-7536F4192AA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Human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Sheet1!$A$2:$A$19</c:f>
              <c:strCache>
                <c:ptCount val="18"/>
                <c:pt idx="0">
                  <c:v>sub01</c:v>
                </c:pt>
                <c:pt idx="1">
                  <c:v>sub02</c:v>
                </c:pt>
                <c:pt idx="2">
                  <c:v>sub03</c:v>
                </c:pt>
                <c:pt idx="3">
                  <c:v>sub04</c:v>
                </c:pt>
                <c:pt idx="4">
                  <c:v>sub05</c:v>
                </c:pt>
                <c:pt idx="5">
                  <c:v>sub06</c:v>
                </c:pt>
                <c:pt idx="6">
                  <c:v>sub07</c:v>
                </c:pt>
                <c:pt idx="7">
                  <c:v>sub08</c:v>
                </c:pt>
                <c:pt idx="8">
                  <c:v>sub09</c:v>
                </c:pt>
                <c:pt idx="9">
                  <c:v>sub10</c:v>
                </c:pt>
                <c:pt idx="10">
                  <c:v>sub11</c:v>
                </c:pt>
                <c:pt idx="11">
                  <c:v>sub12</c:v>
                </c:pt>
                <c:pt idx="12">
                  <c:v>sub13</c:v>
                </c:pt>
                <c:pt idx="13">
                  <c:v>sub14</c:v>
                </c:pt>
                <c:pt idx="14">
                  <c:v>sub15</c:v>
                </c:pt>
                <c:pt idx="15">
                  <c:v>sub16</c:v>
                </c:pt>
                <c:pt idx="16">
                  <c:v>sub17</c:v>
                </c:pt>
                <c:pt idx="17">
                  <c:v>sub18</c:v>
                </c:pt>
              </c:strCache>
            </c:strRef>
          </c:cat>
          <c:val>
            <c:numRef>
              <c:f>Sheet1!$C$2:$C$19</c:f>
              <c:numCache>
                <c:formatCode>General</c:formatCode>
                <c:ptCount val="18"/>
                <c:pt idx="0">
                  <c:v>3.33</c:v>
                </c:pt>
                <c:pt idx="1">
                  <c:v>2</c:v>
                </c:pt>
                <c:pt idx="2">
                  <c:v>2.67</c:v>
                </c:pt>
                <c:pt idx="3">
                  <c:v>3.67</c:v>
                </c:pt>
                <c:pt idx="4">
                  <c:v>3.67</c:v>
                </c:pt>
                <c:pt idx="5">
                  <c:v>4.33</c:v>
                </c:pt>
                <c:pt idx="6">
                  <c:v>3.67</c:v>
                </c:pt>
                <c:pt idx="7">
                  <c:v>3</c:v>
                </c:pt>
                <c:pt idx="8">
                  <c:v>2.33</c:v>
                </c:pt>
                <c:pt idx="9">
                  <c:v>2.33</c:v>
                </c:pt>
                <c:pt idx="10">
                  <c:v>2</c:v>
                </c:pt>
                <c:pt idx="11">
                  <c:v>1.33</c:v>
                </c:pt>
                <c:pt idx="12">
                  <c:v>2.5</c:v>
                </c:pt>
                <c:pt idx="13">
                  <c:v>1.67</c:v>
                </c:pt>
                <c:pt idx="14">
                  <c:v>2.67</c:v>
                </c:pt>
                <c:pt idx="15">
                  <c:v>3</c:v>
                </c:pt>
                <c:pt idx="16">
                  <c:v>2</c:v>
                </c:pt>
                <c:pt idx="17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834-43B2-87C9-7536F4192A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9478752"/>
        <c:axId val="399476576"/>
      </c:radarChart>
      <c:catAx>
        <c:axId val="399478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399476576"/>
        <c:crosses val="autoZero"/>
        <c:auto val="1"/>
        <c:lblAlgn val="ctr"/>
        <c:lblOffset val="100"/>
        <c:noMultiLvlLbl val="0"/>
      </c:catAx>
      <c:valAx>
        <c:axId val="399476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3994787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ko-KR" b="1" dirty="0" smtClean="0">
                <a:latin typeface="Arial" panose="020B0604020202020204" pitchFamily="34" charset="0"/>
                <a:cs typeface="Arial" panose="020B0604020202020204" pitchFamily="34" charset="0"/>
              </a:rPr>
              <a:t>Response-Based Turing Test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22900293063261579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AI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Belenciga</c:v>
                </c:pt>
                <c:pt idx="1">
                  <c:v>Dior</c:v>
                </c:pt>
                <c:pt idx="2">
                  <c:v>Apple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2.94</c:v>
                </c:pt>
                <c:pt idx="1">
                  <c:v>3.33</c:v>
                </c:pt>
                <c:pt idx="2">
                  <c:v>2.83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104-4799-A00E-FBE2D144FF8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Human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Belenciga</c:v>
                </c:pt>
                <c:pt idx="1">
                  <c:v>Dior</c:v>
                </c:pt>
                <c:pt idx="2">
                  <c:v>Apple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2.17</c:v>
                </c:pt>
                <c:pt idx="1">
                  <c:v>2.5</c:v>
                </c:pt>
                <c:pt idx="2">
                  <c:v>3.33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104-4799-A00E-FBE2D144FF8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계열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Belenciga</c:v>
                </c:pt>
                <c:pt idx="1">
                  <c:v>Dior</c:v>
                </c:pt>
                <c:pt idx="2">
                  <c:v>Apple</c:v>
                </c:pt>
              </c:strCache>
            </c:strRef>
          </c:cat>
          <c:val>
            <c:numRef>
              <c:f>Sheet1!$D$2:$D$4</c:f>
            </c:numRef>
          </c:val>
          <c:extLst>
            <c:ext xmlns:c16="http://schemas.microsoft.com/office/drawing/2014/chart" uri="{C3380CC4-5D6E-409C-BE32-E72D297353CC}">
              <c16:uniqueId val="{00000002-0104-4799-A00E-FBE2D144FF88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Belenciga</c:v>
                </c:pt>
                <c:pt idx="1">
                  <c:v>Dior</c:v>
                </c:pt>
                <c:pt idx="2">
                  <c:v>Apple</c:v>
                </c:pt>
              </c:strCache>
            </c:strRef>
          </c:cat>
          <c:val>
            <c:numRef>
              <c:f>Sheet1!$E$2:$E$4</c:f>
            </c:numRef>
          </c:val>
          <c:extLst>
            <c:ext xmlns:c16="http://schemas.microsoft.com/office/drawing/2014/chart" uri="{C3380CC4-5D6E-409C-BE32-E72D297353CC}">
              <c16:uniqueId val="{00000003-0104-4799-A00E-FBE2D144FF88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Belenciga</c:v>
                </c:pt>
                <c:pt idx="1">
                  <c:v>Dior</c:v>
                </c:pt>
                <c:pt idx="2">
                  <c:v>Apple</c:v>
                </c:pt>
              </c:strCache>
            </c:strRef>
          </c:cat>
          <c:val>
            <c:numRef>
              <c:f>Sheet1!$F$2:$F$4</c:f>
            </c:numRef>
          </c:val>
          <c:extLst>
            <c:ext xmlns:c16="http://schemas.microsoft.com/office/drawing/2014/chart" uri="{C3380CC4-5D6E-409C-BE32-E72D297353CC}">
              <c16:uniqueId val="{00000004-0104-4799-A00E-FBE2D144FF88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Belenciga</c:v>
                </c:pt>
                <c:pt idx="1">
                  <c:v>Dior</c:v>
                </c:pt>
                <c:pt idx="2">
                  <c:v>Apple</c:v>
                </c:pt>
              </c:strCache>
            </c:strRef>
          </c:cat>
          <c:val>
            <c:numRef>
              <c:f>Sheet1!$G$2:$G$4</c:f>
            </c:numRef>
          </c:val>
          <c:extLst>
            <c:ext xmlns:c16="http://schemas.microsoft.com/office/drawing/2014/chart" uri="{C3380CC4-5D6E-409C-BE32-E72D297353CC}">
              <c16:uniqueId val="{00000005-0104-4799-A00E-FBE2D144FF8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95017760"/>
        <c:axId val="395018848"/>
      </c:barChart>
      <c:catAx>
        <c:axId val="3950177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395018848"/>
        <c:crosses val="autoZero"/>
        <c:auto val="1"/>
        <c:lblAlgn val="ctr"/>
        <c:lblOffset val="100"/>
        <c:noMultiLvlLbl val="0"/>
      </c:catAx>
      <c:valAx>
        <c:axId val="3950188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3950177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2DCC82-96FA-4607-A7EF-5A6A69F2B02D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2F30BC-EBA2-4C13-A8C6-BD302D41BD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5888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1F0B-6A63-4A95-BF0B-3933601F3D19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0030-EEE2-481A-85D4-992C47B557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6266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1F0B-6A63-4A95-BF0B-3933601F3D19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0030-EEE2-481A-85D4-992C47B557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4572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1F0B-6A63-4A95-BF0B-3933601F3D19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0030-EEE2-481A-85D4-992C47B557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0156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6235" cy="132651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6235" cy="435229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835" cy="365760"/>
          </a:xfrm>
        </p:spPr>
        <p:txBody>
          <a:bodyPr/>
          <a:lstStyle/>
          <a:p>
            <a:fld id="{B4A01F0B-6A63-4A95-BF0B-3933601F3D19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5434" cy="36576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835" cy="365760"/>
          </a:xfrm>
        </p:spPr>
        <p:txBody>
          <a:bodyPr/>
          <a:lstStyle/>
          <a:p>
            <a:fld id="{011C0030-EEE2-481A-85D4-992C47B557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6789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1F0B-6A63-4A95-BF0B-3933601F3D19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0030-EEE2-481A-85D4-992C47B557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6026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1F0B-6A63-4A95-BF0B-3933601F3D19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0030-EEE2-481A-85D4-992C47B557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758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1F0B-6A63-4A95-BF0B-3933601F3D19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0030-EEE2-481A-85D4-992C47B557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2800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1F0B-6A63-4A95-BF0B-3933601F3D19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0030-EEE2-481A-85D4-992C47B557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214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1F0B-6A63-4A95-BF0B-3933601F3D19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0030-EEE2-481A-85D4-992C47B557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2188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1F0B-6A63-4A95-BF0B-3933601F3D19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0030-EEE2-481A-85D4-992C47B557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4536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1F0B-6A63-4A95-BF0B-3933601F3D19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0030-EEE2-481A-85D4-992C47B557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0402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8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6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A01F0B-6A63-4A95-BF0B-3933601F3D19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C0030-EEE2-481A-85D4-992C47B557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0532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4579620" y="3784917"/>
            <a:ext cx="761238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Picture 3" descr="Digital art of brain">
            <a:extLst>
              <a:ext uri="{FF2B5EF4-FFF2-40B4-BE49-F238E27FC236}">
                <a16:creationId xmlns:a16="http://schemas.microsoft.com/office/drawing/2014/main" id="{70C84525-7F87-66DE-9B97-881BCFF2BE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399" t="6223" r="29850" b="30222"/>
          <a:stretch/>
        </p:blipFill>
        <p:spPr>
          <a:xfrm>
            <a:off x="-406399" y="-553434"/>
            <a:ext cx="12598400" cy="9710449"/>
          </a:xfrm>
          <a:prstGeom prst="rect">
            <a:avLst/>
          </a:prstGeom>
        </p:spPr>
      </p:pic>
      <p:sp>
        <p:nvSpPr>
          <p:cNvPr id="10" name="제목 1"/>
          <p:cNvSpPr txBox="1">
            <a:spLocks/>
          </p:cNvSpPr>
          <p:nvPr/>
        </p:nvSpPr>
        <p:spPr>
          <a:xfrm>
            <a:off x="615154" y="1689100"/>
            <a:ext cx="9876977" cy="2387600"/>
          </a:xfrm>
          <a:prstGeom prst="rect">
            <a:avLst/>
          </a:prstGeom>
        </p:spPr>
        <p:txBody>
          <a:bodyPr vert="horz" lIns="91440" tIns="45720" rIns="91440" bIns="45720" numCol="1" spcCol="540000" rtlCol="0" anchor="b">
            <a:noAutofit/>
          </a:bodyPr>
          <a:lstStyle>
            <a:lvl1pPr algn="ctr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ko-KR" sz="3200" b="1" kern="0" dirty="0" smtClean="0">
                <a:solidFill>
                  <a:srgbClr val="C00000"/>
                </a:solidFill>
                <a:ea typeface="맑은 고딕" panose="020B0503020000020004" pitchFamily="50" charset="-127"/>
              </a:rPr>
              <a:t/>
            </a:r>
            <a:br>
              <a:rPr lang="en-US" altLang="ko-KR" sz="3200" b="1" kern="0" dirty="0" smtClean="0">
                <a:solidFill>
                  <a:srgbClr val="C00000"/>
                </a:solidFill>
                <a:ea typeface="맑은 고딕" panose="020B0503020000020004" pitchFamily="50" charset="-127"/>
              </a:rPr>
            </a:br>
            <a:r>
              <a:rPr lang="en-US" altLang="ko-KR" sz="4000" b="1" kern="0" dirty="0" smtClean="0">
                <a:solidFill>
                  <a:srgbClr val="FF0000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Generative AI (GAI) Ads </a:t>
            </a:r>
            <a:br>
              <a:rPr lang="en-US" altLang="ko-KR" sz="4000" b="1" kern="0" dirty="0" smtClean="0">
                <a:solidFill>
                  <a:srgbClr val="FF0000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</a:br>
            <a:r>
              <a:rPr lang="en-US" altLang="ko-KR" sz="4000" b="1" kern="0" dirty="0" smtClean="0">
                <a:solidFill>
                  <a:srgbClr val="FF0000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Appear to Pass a </a:t>
            </a:r>
            <a:r>
              <a:rPr lang="en-US" altLang="ko-KR" sz="4000" b="1" kern="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Preliminary</a:t>
            </a:r>
            <a:r>
              <a:rPr lang="en-US" altLang="ko-KR" sz="4000" b="1" kern="0" dirty="0" smtClean="0">
                <a:solidFill>
                  <a:srgbClr val="FF0000"/>
                </a:solidFill>
                <a:latin typeface="Arial Narrow" panose="020B0606020202030204" pitchFamily="34" charset="0"/>
                <a:ea typeface="맑은 고딕" panose="020B0503020000020004" pitchFamily="50" charset="-127"/>
              </a:rPr>
              <a:t> Brain-based Turing test: Implications for AI Business Ethics</a:t>
            </a:r>
            <a:r>
              <a:rPr lang="en-US" altLang="ko-KR" sz="4000" b="1" kern="0" dirty="0" smtClean="0">
                <a:solidFill>
                  <a:srgbClr val="C00000"/>
                </a:solidFill>
                <a:ea typeface="맑은 고딕" panose="020B0503020000020004" pitchFamily="50" charset="-127"/>
              </a:rPr>
              <a:t> </a:t>
            </a:r>
            <a:endParaRPr lang="ko-KR" altLang="en-US" sz="3200" b="1" dirty="0">
              <a:solidFill>
                <a:srgbClr val="C00000"/>
              </a:solidFill>
            </a:endParaRPr>
          </a:p>
        </p:txBody>
      </p:sp>
      <p:sp>
        <p:nvSpPr>
          <p:cNvPr id="11" name="부제목 2"/>
          <p:cNvSpPr txBox="1">
            <a:spLocks/>
          </p:cNvSpPr>
          <p:nvPr/>
        </p:nvSpPr>
        <p:spPr>
          <a:xfrm>
            <a:off x="1991200" y="5693905"/>
            <a:ext cx="8209597" cy="821056"/>
          </a:xfrm>
          <a:prstGeom prst="rect">
            <a:avLst/>
          </a:prstGeom>
        </p:spPr>
        <p:txBody>
          <a:bodyPr vert="horz" wrap="square" lIns="91440" tIns="45720" rIns="91440" bIns="45720" numCol="1" rtlCol="0" anchor="t">
            <a:noAutofit/>
          </a:bodyPr>
          <a:lstStyle>
            <a:lvl1pPr marL="0" indent="0" algn="ctr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atinLnBrk="0">
              <a:buFontTx/>
              <a:buNone/>
            </a:pPr>
            <a:r>
              <a:rPr lang="ko-KR" altLang="en-US" sz="2800" b="1" dirty="0" err="1" smtClean="0">
                <a:solidFill>
                  <a:srgbClr val="002060"/>
                </a:solidFill>
                <a:latin typeface="Bahnschrift Condensed" panose="020B0502040204020203" pitchFamily="34" charset="0"/>
                <a:cs typeface="Arial" panose="020B0604020202020204" pitchFamily="34" charset="0"/>
              </a:rPr>
              <a:t>김다연</a:t>
            </a:r>
            <a:r>
              <a:rPr lang="ko-KR" altLang="en-US" sz="2800" b="1" dirty="0" smtClean="0">
                <a:solidFill>
                  <a:srgbClr val="002060"/>
                </a:solidFill>
                <a:latin typeface="Bahnschrift Condensed" panose="020B0502040204020203" pitchFamily="34" charset="0"/>
                <a:cs typeface="Arial" panose="020B0604020202020204" pitchFamily="34" charset="0"/>
              </a:rPr>
              <a:t>  </a:t>
            </a:r>
            <a:r>
              <a:rPr lang="ko-KR" altLang="en-US" sz="2800" b="1" dirty="0" err="1" smtClean="0">
                <a:solidFill>
                  <a:srgbClr val="002060"/>
                </a:solidFill>
                <a:latin typeface="Bahnschrift Condensed" panose="020B0502040204020203" pitchFamily="34" charset="0"/>
                <a:cs typeface="Arial" panose="020B0604020202020204" pitchFamily="34" charset="0"/>
              </a:rPr>
              <a:t>담문영</a:t>
            </a:r>
            <a:r>
              <a:rPr lang="ko-KR" altLang="en-US" sz="2800" b="1" dirty="0" smtClean="0">
                <a:solidFill>
                  <a:srgbClr val="002060"/>
                </a:solidFill>
                <a:latin typeface="Bahnschrift Condensed" panose="020B0502040204020203" pitchFamily="34" charset="0"/>
                <a:cs typeface="Arial" panose="020B0604020202020204" pitchFamily="34" charset="0"/>
              </a:rPr>
              <a:t>  </a:t>
            </a:r>
            <a:r>
              <a:rPr lang="ko-KR" altLang="en-US" sz="2800" b="1" dirty="0" err="1" smtClean="0">
                <a:solidFill>
                  <a:srgbClr val="002060"/>
                </a:solidFill>
                <a:latin typeface="Bahnschrift Condensed" panose="020B0502040204020203" pitchFamily="34" charset="0"/>
                <a:cs typeface="Arial" panose="020B0604020202020204" pitchFamily="34" charset="0"/>
              </a:rPr>
              <a:t>윤미령</a:t>
            </a:r>
            <a:r>
              <a:rPr lang="ko-KR" altLang="en-US" sz="2800" b="1" dirty="0" smtClean="0">
                <a:solidFill>
                  <a:srgbClr val="002060"/>
                </a:solidFill>
                <a:latin typeface="Bahnschrift Condensed" panose="020B0502040204020203" pitchFamily="34" charset="0"/>
                <a:cs typeface="Arial" panose="020B0604020202020204" pitchFamily="34" charset="0"/>
              </a:rPr>
              <a:t>  이민기  </a:t>
            </a:r>
            <a:r>
              <a:rPr lang="ko-KR" altLang="en-US" sz="2800" b="1" dirty="0" err="1" smtClean="0">
                <a:solidFill>
                  <a:srgbClr val="002060"/>
                </a:solidFill>
                <a:latin typeface="Bahnschrift Condensed" panose="020B0502040204020203" pitchFamily="34" charset="0"/>
                <a:cs typeface="Arial" panose="020B0604020202020204" pitchFamily="34" charset="0"/>
              </a:rPr>
              <a:t>임준수</a:t>
            </a:r>
            <a:r>
              <a:rPr lang="ko-KR" altLang="en-US" sz="2800" b="1" dirty="0" smtClean="0">
                <a:solidFill>
                  <a:srgbClr val="002060"/>
                </a:solidFill>
                <a:latin typeface="Bahnschrift Condensed" panose="020B0502040204020203" pitchFamily="34" charset="0"/>
                <a:cs typeface="Arial" panose="020B0604020202020204" pitchFamily="34" charset="0"/>
              </a:rPr>
              <a:t> 이은주</a:t>
            </a:r>
            <a:endParaRPr lang="en-US" altLang="ko-KR" sz="2800" b="1" dirty="0" smtClean="0">
              <a:solidFill>
                <a:srgbClr val="002060"/>
              </a:solidFill>
              <a:latin typeface="Bahnschrift Condensed" panose="020B0502040204020203" pitchFamily="34" charset="0"/>
              <a:cs typeface="Arial" panose="020B0604020202020204" pitchFamily="34" charset="0"/>
            </a:endParaRPr>
          </a:p>
          <a:p>
            <a:pPr latinLnBrk="0">
              <a:buFontTx/>
              <a:buNone/>
            </a:pPr>
            <a:r>
              <a:rPr lang="en-US" altLang="ko-KR" sz="2800" b="1" dirty="0" err="1" smtClean="0">
                <a:solidFill>
                  <a:srgbClr val="002060"/>
                </a:solidFill>
                <a:latin typeface="Bahnschrift Condensed" panose="020B0502040204020203" pitchFamily="34" charset="0"/>
                <a:cs typeface="Arial" panose="020B0604020202020204" pitchFamily="34" charset="0"/>
              </a:rPr>
              <a:t>Sungkyunkwan</a:t>
            </a:r>
            <a:r>
              <a:rPr lang="en-US" altLang="ko-KR" sz="2800" b="1" dirty="0" smtClean="0">
                <a:solidFill>
                  <a:srgbClr val="002060"/>
                </a:solidFill>
                <a:latin typeface="Bahnschrift Condensed" panose="020B0502040204020203" pitchFamily="34" charset="0"/>
                <a:cs typeface="Arial" panose="020B0604020202020204" pitchFamily="34" charset="0"/>
              </a:rPr>
              <a:t> University </a:t>
            </a:r>
            <a:endParaRPr lang="ko-KR" altLang="en-US" sz="2800" b="1" dirty="0">
              <a:solidFill>
                <a:srgbClr val="002060"/>
              </a:solidFill>
              <a:latin typeface="Bahnschrift Condensed" panose="020B0502040204020203" pitchFamily="34" charset="0"/>
              <a:cs typeface="Arial" panose="020B0604020202020204" pitchFamily="34" charset="0"/>
            </a:endParaRPr>
          </a:p>
        </p:txBody>
      </p:sp>
      <p:sp>
        <p:nvSpPr>
          <p:cNvPr id="12" name="AutoShape 2" descr="Sungkyunkwan University Research &amp; Business Foundation | Public Marketplac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11268" name="Picture 4" descr="Sungkyunkwan University - York Internation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0982" y="-553434"/>
            <a:ext cx="2931019" cy="713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83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 noGrp="1"/>
          </p:cNvSpPr>
          <p:nvPr>
            <p:ph type="title"/>
          </p:nvPr>
        </p:nvSpPr>
        <p:spPr>
          <a:xfrm>
            <a:off x="838200" y="359410"/>
            <a:ext cx="10516870" cy="1074103"/>
          </a:xfrm>
          <a:prstGeom prst="rect">
            <a:avLst/>
          </a:prstGeom>
        </p:spPr>
        <p:txBody>
          <a:bodyPr vert="horz" wrap="square" lIns="91440" tIns="45720" rIns="91440" bIns="45720" numCol="1" anchor="ctr">
            <a:normAutofit/>
          </a:bodyPr>
          <a:lstStyle/>
          <a:p>
            <a:pPr latinLnBrk="0"/>
            <a:r>
              <a:rPr lang="en-US" altLang="ko-KR" sz="3600" b="1" dirty="0"/>
              <a:t>Experiment Stimuli </a:t>
            </a:r>
            <a:r>
              <a:rPr lang="ko-KR" altLang="en-US" sz="3600" b="1" dirty="0" smtClean="0"/>
              <a:t>- </a:t>
            </a:r>
            <a:r>
              <a:rPr lang="en-US" altLang="ko-KR" sz="3600" b="1" dirty="0"/>
              <a:t>GAI-made</a:t>
            </a:r>
            <a:r>
              <a:rPr lang="ko-KR" altLang="en-US" sz="3600" b="1" dirty="0"/>
              <a:t> </a:t>
            </a:r>
            <a:r>
              <a:rPr lang="en-US" altLang="ko-KR" sz="3600" b="1" dirty="0"/>
              <a:t>vs</a:t>
            </a:r>
            <a:r>
              <a:rPr lang="ko-KR" altLang="en-US" sz="3600" b="1" dirty="0"/>
              <a:t> </a:t>
            </a:r>
            <a:r>
              <a:rPr lang="en-US" altLang="ko-KR" sz="3600" b="1" dirty="0"/>
              <a:t>Man-</a:t>
            </a:r>
            <a:r>
              <a:rPr lang="ko-KR" altLang="en-US" sz="3600" b="1" dirty="0" err="1"/>
              <a:t>made</a:t>
            </a:r>
            <a:endParaRPr lang="ko-KR" altLang="en-US" sz="3600" b="1" dirty="0"/>
          </a:p>
        </p:txBody>
      </p:sp>
      <p:sp>
        <p:nvSpPr>
          <p:cNvPr id="4" name="Rect 0"/>
          <p:cNvSpPr txBox="1">
            <a:spLocks/>
          </p:cNvSpPr>
          <p:nvPr/>
        </p:nvSpPr>
        <p:spPr>
          <a:xfrm>
            <a:off x="906780" y="1433513"/>
            <a:ext cx="10379710" cy="2364105"/>
          </a:xfrm>
          <a:prstGeom prst="rect">
            <a:avLst/>
          </a:prstGeom>
        </p:spPr>
        <p:txBody>
          <a:bodyPr vert="horz" wrap="square" lIns="91440" tIns="45720" rIns="91440" bIns="45720" numCol="1" anchor="t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lang="en-GB" altLang="en-US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lvl="1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en-GB" altLang="en-US"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en-GB" altLang="en-US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en-GB" alt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en-GB" alt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en-GB" alt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en-GB" alt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en-GB" alt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en-GB" alt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latinLnBrk="0">
              <a:lnSpc>
                <a:spcPct val="150000"/>
              </a:lnSpc>
            </a:pPr>
            <a:r>
              <a:rPr lang="ko-KR" altLang="en-US" sz="2400" b="1" dirty="0" smtClean="0"/>
              <a:t>Balenciaga</a:t>
            </a:r>
            <a:r>
              <a:rPr lang="ko-KR" altLang="en-US" sz="2400" dirty="0" smtClean="0"/>
              <a:t> </a:t>
            </a:r>
            <a:r>
              <a:rPr lang="en-US" altLang="ko-KR" sz="2400" b="1" dirty="0" smtClean="0">
                <a:latin typeface="맑은 고딕" charset="0"/>
                <a:ea typeface="맑은 고딕" charset="0"/>
              </a:rPr>
              <a:t>Ads</a:t>
            </a:r>
            <a:r>
              <a:rPr lang="en-US" altLang="ko-KR" sz="2400" dirty="0" smtClean="0">
                <a:latin typeface="맑은 고딕" charset="0"/>
                <a:ea typeface="맑은 고딕" charset="0"/>
              </a:rPr>
              <a:t>: </a:t>
            </a:r>
            <a:r>
              <a:rPr lang="ko-KR" altLang="en-US" sz="2400" dirty="0" smtClean="0">
                <a:solidFill>
                  <a:schemeClr val="tx1"/>
                </a:solidFill>
                <a:latin typeface="맑은 고딕" charset="0"/>
                <a:ea typeface="맑은 고딕" charset="0"/>
                <a:cs typeface="+mn-cs"/>
              </a:rPr>
              <a:t>모델</a:t>
            </a:r>
            <a:r>
              <a:rPr lang="ko-KR" altLang="en-US" sz="2400" dirty="0" smtClean="0"/>
              <a:t> </a:t>
            </a:r>
            <a:r>
              <a:rPr lang="ko-KR" altLang="en-US" sz="2400" dirty="0"/>
              <a:t>선정, 의상 디자인, 촬영 배경과 광고의 </a:t>
            </a:r>
            <a:r>
              <a:rPr lang="ko-KR" altLang="en-US" sz="2400" dirty="0">
                <a:solidFill>
                  <a:schemeClr val="tx1"/>
                </a:solidFill>
                <a:latin typeface="맑은 고딕" charset="0"/>
                <a:ea typeface="맑은 고딕" charset="0"/>
                <a:cs typeface="+mn-cs"/>
              </a:rPr>
              <a:t>분위기</a:t>
            </a:r>
            <a:r>
              <a:rPr lang="ko-KR" altLang="en-US" sz="2400" dirty="0"/>
              <a:t> </a:t>
            </a:r>
            <a:r>
              <a:rPr lang="ko-KR" altLang="en-US" sz="2400" dirty="0">
                <a:solidFill>
                  <a:schemeClr val="tx1"/>
                </a:solidFill>
                <a:latin typeface="맑은 고딕" charset="0"/>
                <a:ea typeface="맑은 고딕" charset="0"/>
                <a:cs typeface="+mn-cs"/>
              </a:rPr>
              <a:t>모두</a:t>
            </a:r>
            <a:r>
              <a:rPr lang="ko-KR" altLang="en-US" sz="2400" dirty="0"/>
              <a:t> </a:t>
            </a:r>
            <a:r>
              <a:rPr lang="ko-KR" altLang="en-US" sz="2400" dirty="0">
                <a:solidFill>
                  <a:schemeClr val="tx1"/>
                </a:solidFill>
                <a:latin typeface="맑은 고딕" charset="0"/>
                <a:ea typeface="맑은 고딕" charset="0"/>
                <a:cs typeface="+mn-cs"/>
              </a:rPr>
              <a:t>포함한</a:t>
            </a:r>
            <a:r>
              <a:rPr lang="ko-KR" altLang="en-US" sz="2400" dirty="0"/>
              <a:t> </a:t>
            </a:r>
            <a:r>
              <a:rPr lang="ko-KR" altLang="en-US" sz="2400" dirty="0">
                <a:solidFill>
                  <a:schemeClr val="tx1"/>
                </a:solidFill>
                <a:latin typeface="맑은 고딕" charset="0"/>
                <a:ea typeface="맑은 고딕" charset="0"/>
                <a:cs typeface="+mn-cs"/>
              </a:rPr>
              <a:t>기획부터,</a:t>
            </a:r>
            <a:r>
              <a:rPr lang="ko-KR" altLang="en-US" sz="2400" dirty="0"/>
              <a:t> </a:t>
            </a:r>
            <a:r>
              <a:rPr lang="ko-KR" altLang="en-US" sz="2400" dirty="0">
                <a:solidFill>
                  <a:schemeClr val="tx1"/>
                </a:solidFill>
                <a:latin typeface="맑은 고딕" charset="0"/>
                <a:ea typeface="맑은 고딕" charset="0"/>
                <a:cs typeface="+mn-cs"/>
              </a:rPr>
              <a:t>각</a:t>
            </a:r>
            <a:r>
              <a:rPr lang="ko-KR" altLang="en-US" sz="2400" dirty="0"/>
              <a:t> </a:t>
            </a:r>
            <a:r>
              <a:rPr lang="ko-KR" altLang="en-US" sz="2400" dirty="0">
                <a:solidFill>
                  <a:schemeClr val="tx1"/>
                </a:solidFill>
                <a:latin typeface="맑은 고딕" charset="0"/>
                <a:ea typeface="맑은 고딕" charset="0"/>
                <a:cs typeface="+mn-cs"/>
              </a:rPr>
              <a:t>모델이</a:t>
            </a:r>
            <a:r>
              <a:rPr lang="ko-KR" altLang="en-US" sz="2400" dirty="0"/>
              <a:t> 말할 대사 </a:t>
            </a:r>
            <a:r>
              <a:rPr lang="ko-KR" altLang="en-US" sz="2400" dirty="0">
                <a:solidFill>
                  <a:schemeClr val="tx1"/>
                </a:solidFill>
                <a:latin typeface="맑은 고딕" charset="0"/>
                <a:ea typeface="맑은 고딕" charset="0"/>
                <a:cs typeface="+mn-cs"/>
              </a:rPr>
              <a:t>등 </a:t>
            </a:r>
            <a:r>
              <a:rPr lang="ko-KR" altLang="en-US" sz="2400" dirty="0" smtClean="0">
                <a:solidFill>
                  <a:schemeClr val="tx1"/>
                </a:solidFill>
                <a:latin typeface="맑은 고딕" charset="0"/>
                <a:ea typeface="맑은 고딕" charset="0"/>
                <a:cs typeface="+mn-cs"/>
              </a:rPr>
              <a:t>모든 것을</a:t>
            </a:r>
            <a:r>
              <a:rPr lang="ko-KR" altLang="en-US" sz="2400" dirty="0" smtClean="0"/>
              <a:t> </a:t>
            </a:r>
            <a:r>
              <a:rPr lang="ko-KR" altLang="en-US" sz="2400" dirty="0">
                <a:solidFill>
                  <a:schemeClr val="tx1"/>
                </a:solidFill>
                <a:latin typeface="맑은 고딕" charset="0"/>
                <a:ea typeface="맑은 고딕" charset="0"/>
                <a:cs typeface="+mn-cs"/>
              </a:rPr>
              <a:t>처음부터</a:t>
            </a:r>
            <a:r>
              <a:rPr lang="ko-KR" altLang="en-US" sz="2400" dirty="0"/>
              <a:t> </a:t>
            </a:r>
            <a:r>
              <a:rPr lang="ko-KR" altLang="en-US" sz="2400" dirty="0">
                <a:solidFill>
                  <a:schemeClr val="tx1"/>
                </a:solidFill>
                <a:latin typeface="맑은 고딕" charset="0"/>
                <a:ea typeface="맑은 고딕" charset="0"/>
                <a:cs typeface="+mn-cs"/>
              </a:rPr>
              <a:t>끝까지</a:t>
            </a:r>
            <a:r>
              <a:rPr lang="ko-KR" altLang="en-US" sz="2400" dirty="0"/>
              <a:t> </a:t>
            </a:r>
            <a:r>
              <a:rPr lang="ko-KR" altLang="en-US" sz="2400" dirty="0">
                <a:solidFill>
                  <a:schemeClr val="tx1"/>
                </a:solidFill>
                <a:latin typeface="맑은 고딕" charset="0"/>
                <a:ea typeface="맑은 고딕" charset="0"/>
                <a:cs typeface="+mn-cs"/>
              </a:rPr>
              <a:t>AI만 활용해</a:t>
            </a:r>
            <a:r>
              <a:rPr lang="ko-KR" altLang="en-US" sz="2400" dirty="0"/>
              <a:t> 생성 </a:t>
            </a:r>
          </a:p>
          <a:p>
            <a:pPr algn="just" latinLnBrk="0">
              <a:lnSpc>
                <a:spcPct val="150000"/>
              </a:lnSpc>
              <a:buFont typeface="맑은 고딕"/>
              <a:buChar char="•"/>
            </a:pPr>
            <a:r>
              <a:rPr lang="ko-KR" altLang="en-US" sz="2400" dirty="0" smtClean="0"/>
              <a:t>detailed proces</a:t>
            </a:r>
            <a:r>
              <a:rPr lang="en-US" altLang="ko-KR" sz="2400" dirty="0"/>
              <a:t>s</a:t>
            </a:r>
            <a:endParaRPr lang="ko-KR" altLang="en-US" sz="2400" dirty="0"/>
          </a:p>
        </p:txBody>
      </p:sp>
      <p:sp>
        <p:nvSpPr>
          <p:cNvPr id="5" name="Text Box 1"/>
          <p:cNvSpPr txBox="1">
            <a:spLocks/>
          </p:cNvSpPr>
          <p:nvPr/>
        </p:nvSpPr>
        <p:spPr>
          <a:xfrm>
            <a:off x="508000" y="4104005"/>
            <a:ext cx="167830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square" lIns="89535" tIns="46355" rIns="89535" bIns="46355" anchor="t">
            <a:spAutoFit/>
          </a:bodyPr>
          <a:lstStyle/>
          <a:p>
            <a:pPr marL="0" indent="0" algn="l" hangingPunct="1"/>
            <a:endParaRPr lang="ko-KR" altLang="en-US" sz="1800">
              <a:latin typeface="Times New Roman" charset="0"/>
              <a:ea typeface="Times New Roman" charset="0"/>
            </a:endParaRPr>
          </a:p>
        </p:txBody>
      </p:sp>
      <p:pic>
        <p:nvPicPr>
          <p:cNvPr id="6" name="Picture 3" descr="/Users/limjunsoo/Library/Group Containers/L48J367XN4.com.infraware.PolarisOffice/EngineTemp/5431/fImage1150771434731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83953"/>
            <a:ext cx="8235950" cy="2375535"/>
          </a:xfrm>
          <a:prstGeom prst="rect">
            <a:avLst/>
          </a:prstGeom>
          <a:noFill/>
        </p:spPr>
      </p:pic>
      <p:pic>
        <p:nvPicPr>
          <p:cNvPr id="7" name="Picture 4" descr="Sungkyunkwan University - York Internationa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4637" y="-58543"/>
            <a:ext cx="1980142" cy="48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/Users/limjunsoo/Library/Group Containers/L48J367XN4.com.infraware.PolarisOffice/EngineTemp/5431/fImage56470155811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550" y="216535"/>
            <a:ext cx="9741535" cy="1169035"/>
          </a:xfrm>
          <a:prstGeom prst="rect">
            <a:avLst/>
          </a:prstGeom>
          <a:noFill/>
        </p:spPr>
      </p:pic>
      <p:pic>
        <p:nvPicPr>
          <p:cNvPr id="3" name="Picture 16" descr="/Users/limjunsoo/Library/Group Containers/L48J367XN4.com.infraware.PolarisOffice/EngineTemp/5431/fImage1670971564710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4650" y="2823845"/>
            <a:ext cx="8903335" cy="3658234"/>
          </a:xfrm>
          <a:prstGeom prst="rect">
            <a:avLst/>
          </a:prstGeom>
          <a:noFill/>
        </p:spPr>
      </p:pic>
      <p:sp>
        <p:nvSpPr>
          <p:cNvPr id="4" name="Shape 17"/>
          <p:cNvSpPr>
            <a:spLocks/>
          </p:cNvSpPr>
          <p:nvPr/>
        </p:nvSpPr>
        <p:spPr>
          <a:xfrm>
            <a:off x="5791835" y="1552575"/>
            <a:ext cx="601980" cy="1071245"/>
          </a:xfrm>
          <a:prstGeom prst="downArrow">
            <a:avLst/>
          </a:prstGeom>
          <a:solidFill>
            <a:srgbClr val="FF0000"/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hangingPunct="1"/>
            <a:endParaRPr lang="ko-KR" altLang="en-US" sz="1800">
              <a:latin typeface="Times New Roman" charset="0"/>
              <a:ea typeface="Times New Roman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043114" y="341795"/>
            <a:ext cx="677108" cy="456404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ko-K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Prompting Examples</a:t>
            </a:r>
            <a:endParaRPr lang="ko-KR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4" descr="Sungkyunkwan University - York Internationa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4637" y="-58543"/>
            <a:ext cx="1980142" cy="48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Unleash your imagination through Midjourney AI 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153988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3107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/>
          <p:cNvGrpSpPr/>
          <p:nvPr/>
        </p:nvGrpSpPr>
        <p:grpSpPr>
          <a:xfrm>
            <a:off x="1214120" y="383357"/>
            <a:ext cx="10150348" cy="6106977"/>
            <a:chOff x="1214120" y="543377"/>
            <a:chExt cx="10150348" cy="6106977"/>
          </a:xfrm>
        </p:grpSpPr>
        <p:pic>
          <p:nvPicPr>
            <p:cNvPr id="2" name="Picture 8" descr="/Users/limjunsoo/Library/Group Containers/L48J367XN4.com.infraware.PolarisOffice/EngineTemp/5431/fImage10978261484809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89676" y="543378"/>
              <a:ext cx="5074792" cy="3018971"/>
            </a:xfrm>
            <a:prstGeom prst="rect">
              <a:avLst/>
            </a:prstGeom>
            <a:noFill/>
          </p:spPr>
        </p:pic>
        <p:pic>
          <p:nvPicPr>
            <p:cNvPr id="3" name="Picture 9" descr="/Users/limjunsoo/Library/Group Containers/L48J367XN4.com.infraware.PolarisOffice/EngineTemp/5431/fImage17116391494801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4120" y="543378"/>
              <a:ext cx="5075555" cy="3018971"/>
            </a:xfrm>
            <a:prstGeom prst="rect">
              <a:avLst/>
            </a:prstGeom>
            <a:noFill/>
          </p:spPr>
        </p:pic>
        <p:pic>
          <p:nvPicPr>
            <p:cNvPr id="4" name="Picture 10" descr="/Users/limjunsoo/Library/Group Containers/L48J367XN4.com.infraware.PolarisOffice/EngineTemp/5431/fImage10936981504015.pn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4120" y="3562349"/>
              <a:ext cx="5075555" cy="3088005"/>
            </a:xfrm>
            <a:prstGeom prst="rect">
              <a:avLst/>
            </a:prstGeom>
            <a:noFill/>
          </p:spPr>
        </p:pic>
        <p:sp>
          <p:nvSpPr>
            <p:cNvPr id="5" name="Text Box 11"/>
            <p:cNvSpPr txBox="1">
              <a:spLocks/>
            </p:cNvSpPr>
            <p:nvPr/>
          </p:nvSpPr>
          <p:spPr>
            <a:xfrm>
              <a:off x="6746875" y="4020820"/>
              <a:ext cx="2432050" cy="1200150"/>
            </a:xfrm>
            <a:prstGeom prst="rect">
              <a:avLst/>
            </a:prstGeom>
            <a:noFill/>
            <a:ln w="0">
              <a:noFill/>
              <a:prstDash/>
            </a:ln>
          </p:spPr>
          <p:txBody>
            <a:bodyPr vert="horz" wrap="square" lIns="89535" tIns="46355" rIns="89535" bIns="46355" anchor="t">
              <a:spAutoFit/>
            </a:bodyPr>
            <a:lstStyle/>
            <a:p>
              <a:pPr marL="0" indent="0" algn="l" hangingPunct="1"/>
              <a:r>
                <a:rPr sz="2400" dirty="0">
                  <a:latin typeface="Times New Roman" charset="0"/>
                  <a:ea typeface="Times New Roman" charset="0"/>
                </a:rPr>
                <a:t>1) Ye  </a:t>
              </a:r>
              <a:endParaRPr lang="ko-KR" altLang="en-US" sz="2400" dirty="0">
                <a:latin typeface="Times New Roman" charset="0"/>
                <a:ea typeface="Times New Roman" charset="0"/>
              </a:endParaRPr>
            </a:p>
            <a:p>
              <a:pPr marL="0" indent="0" algn="l" hangingPunct="1"/>
              <a:r>
                <a:rPr sz="2400" dirty="0">
                  <a:latin typeface="Times New Roman" charset="0"/>
                  <a:ea typeface="Times New Roman" charset="0"/>
                </a:rPr>
                <a:t>2) Rihanna </a:t>
              </a:r>
              <a:endParaRPr lang="ko-KR" altLang="en-US" sz="2400" dirty="0">
                <a:latin typeface="Times New Roman" charset="0"/>
                <a:ea typeface="Times New Roman" charset="0"/>
              </a:endParaRPr>
            </a:p>
            <a:p>
              <a:pPr marL="0" indent="0" algn="l" hangingPunct="1"/>
              <a:r>
                <a:rPr sz="2400" dirty="0">
                  <a:latin typeface="Times New Roman" charset="0"/>
                  <a:ea typeface="Times New Roman" charset="0"/>
                </a:rPr>
                <a:t>3) A$AP Rocky</a:t>
              </a:r>
              <a:endParaRPr lang="ko-KR" altLang="en-US" sz="2400" dirty="0">
                <a:latin typeface="Times New Roman" charset="0"/>
                <a:ea typeface="Times New Roman" charset="0"/>
              </a:endParaRPr>
            </a:p>
          </p:txBody>
        </p:sp>
        <p:sp>
          <p:nvSpPr>
            <p:cNvPr id="6" name="Text Box 12"/>
            <p:cNvSpPr txBox="1">
              <a:spLocks/>
            </p:cNvSpPr>
            <p:nvPr/>
          </p:nvSpPr>
          <p:spPr>
            <a:xfrm>
              <a:off x="1263014" y="543377"/>
              <a:ext cx="469264" cy="708660"/>
            </a:xfrm>
            <a:prstGeom prst="rect">
              <a:avLst/>
            </a:prstGeom>
            <a:noFill/>
            <a:ln w="0">
              <a:noFill/>
              <a:prstDash/>
            </a:ln>
          </p:spPr>
          <p:txBody>
            <a:bodyPr vert="horz" wrap="square" lIns="89535" tIns="46355" rIns="89535" bIns="46355" anchor="t">
              <a:spAutoFit/>
            </a:bodyPr>
            <a:lstStyle/>
            <a:p>
              <a:pPr marL="0" indent="0" algn="l" hangingPunct="1"/>
              <a:r>
                <a:rPr sz="4000" dirty="0">
                  <a:solidFill>
                    <a:schemeClr val="bg1"/>
                  </a:solidFill>
                  <a:latin typeface="Times New Roman" charset="0"/>
                  <a:ea typeface="Times New Roman" charset="0"/>
                </a:rPr>
                <a:t>1</a:t>
              </a:r>
              <a:endParaRPr lang="ko-KR" altLang="en-US" sz="4000" dirty="0">
                <a:solidFill>
                  <a:schemeClr val="bg1"/>
                </a:solidFill>
                <a:latin typeface="Times New Roman" charset="0"/>
                <a:ea typeface="Times New Roman" charset="0"/>
              </a:endParaRPr>
            </a:p>
          </p:txBody>
        </p:sp>
        <p:sp>
          <p:nvSpPr>
            <p:cNvPr id="7" name="Text Box 13"/>
            <p:cNvSpPr txBox="1">
              <a:spLocks/>
            </p:cNvSpPr>
            <p:nvPr/>
          </p:nvSpPr>
          <p:spPr>
            <a:xfrm>
              <a:off x="6596381" y="543378"/>
              <a:ext cx="469264" cy="708660"/>
            </a:xfrm>
            <a:prstGeom prst="rect">
              <a:avLst/>
            </a:prstGeom>
            <a:noFill/>
            <a:ln w="0">
              <a:noFill/>
              <a:prstDash/>
            </a:ln>
          </p:spPr>
          <p:txBody>
            <a:bodyPr vert="horz" wrap="square" lIns="89535" tIns="46355" rIns="89535" bIns="46355" anchor="t">
              <a:spAutoFit/>
            </a:bodyPr>
            <a:lstStyle/>
            <a:p>
              <a:pPr marL="0" indent="0" algn="l" hangingPunct="1"/>
              <a:r>
                <a:rPr sz="4000" dirty="0">
                  <a:solidFill>
                    <a:schemeClr val="bg1"/>
                  </a:solidFill>
                  <a:latin typeface="Times New Roman" charset="0"/>
                  <a:ea typeface="Times New Roman" charset="0"/>
                </a:rPr>
                <a:t>2</a:t>
              </a:r>
              <a:endParaRPr lang="ko-KR" altLang="en-US" sz="4000" dirty="0">
                <a:solidFill>
                  <a:schemeClr val="bg1"/>
                </a:solidFill>
                <a:latin typeface="Times New Roman" charset="0"/>
                <a:ea typeface="Times New Roman" charset="0"/>
              </a:endParaRPr>
            </a:p>
          </p:txBody>
        </p:sp>
        <p:sp>
          <p:nvSpPr>
            <p:cNvPr id="8" name="Text Box 14"/>
            <p:cNvSpPr txBox="1">
              <a:spLocks/>
            </p:cNvSpPr>
            <p:nvPr/>
          </p:nvSpPr>
          <p:spPr>
            <a:xfrm>
              <a:off x="1285876" y="3562349"/>
              <a:ext cx="469264" cy="708660"/>
            </a:xfrm>
            <a:prstGeom prst="rect">
              <a:avLst/>
            </a:prstGeom>
            <a:noFill/>
            <a:ln w="0">
              <a:noFill/>
              <a:prstDash/>
            </a:ln>
          </p:spPr>
          <p:txBody>
            <a:bodyPr vert="horz" wrap="square" lIns="89535" tIns="46355" rIns="89535" bIns="46355" anchor="t">
              <a:spAutoFit/>
            </a:bodyPr>
            <a:lstStyle/>
            <a:p>
              <a:pPr marL="0" indent="0" algn="l" hangingPunct="1"/>
              <a:r>
                <a:rPr sz="4000" dirty="0">
                  <a:solidFill>
                    <a:schemeClr val="bg1"/>
                  </a:solidFill>
                  <a:latin typeface="Times New Roman" charset="0"/>
                  <a:ea typeface="Times New Roman" charset="0"/>
                </a:rPr>
                <a:t>3</a:t>
              </a:r>
              <a:endParaRPr lang="ko-KR" altLang="en-US" sz="4000" dirty="0">
                <a:solidFill>
                  <a:schemeClr val="bg1"/>
                </a:solidFill>
                <a:latin typeface="Times New Roman" charset="0"/>
                <a:ea typeface="Times New Roman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483114" y="383358"/>
            <a:ext cx="677108" cy="747794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ko-KR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Midjourney</a:t>
            </a:r>
            <a:r>
              <a:rPr lang="en-US" altLang="ko-K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AD Graphics</a:t>
            </a:r>
            <a:endParaRPr lang="ko-KR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4" descr="Sungkyunkwan University - York International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4637" y="-45843"/>
            <a:ext cx="1980142" cy="48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 noGrp="1"/>
          </p:cNvSpPr>
          <p:nvPr>
            <p:ph type="title"/>
          </p:nvPr>
        </p:nvSpPr>
        <p:spPr>
          <a:xfrm>
            <a:off x="838200" y="359410"/>
            <a:ext cx="10516870" cy="1327150"/>
          </a:xfrm>
          <a:prstGeom prst="rect">
            <a:avLst/>
          </a:prstGeom>
        </p:spPr>
        <p:txBody>
          <a:bodyPr vert="horz" wrap="square" lIns="91440" tIns="45720" rIns="91440" bIns="45720" numCol="1" anchor="ctr">
            <a:normAutofit/>
          </a:bodyPr>
          <a:lstStyle/>
          <a:p>
            <a:pPr latinLnBrk="0"/>
            <a:r>
              <a:rPr lang="en-US" altLang="ko-KR" b="1" dirty="0"/>
              <a:t>Experiment Stimuli </a:t>
            </a:r>
            <a:r>
              <a:rPr lang="ko-KR" altLang="en-US" b="1" dirty="0"/>
              <a:t>- Plan 및 AI made</a:t>
            </a:r>
            <a:endParaRPr lang="ko-KR" altLang="en-US" sz="4400" dirty="0">
              <a:latin typeface="맑은 고딕" charset="0"/>
              <a:ea typeface="맑은 고딕" charset="0"/>
              <a:cs typeface="+mj-cs"/>
            </a:endParaRPr>
          </a:p>
        </p:txBody>
      </p:sp>
      <p:sp>
        <p:nvSpPr>
          <p:cNvPr id="4" name="Rect 0"/>
          <p:cNvSpPr txBox="1">
            <a:spLocks/>
          </p:cNvSpPr>
          <p:nvPr/>
        </p:nvSpPr>
        <p:spPr>
          <a:xfrm>
            <a:off x="838200" y="1728787"/>
            <a:ext cx="10516870" cy="1784985"/>
          </a:xfrm>
          <a:prstGeom prst="rect">
            <a:avLst/>
          </a:prstGeom>
        </p:spPr>
        <p:txBody>
          <a:bodyPr vert="horz" wrap="square" lIns="91440" tIns="45720" rIns="91440" bIns="45720" numCol="1" anchor="t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lang="en-GB" altLang="en-US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lvl="1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en-GB" altLang="en-US"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en-GB" altLang="en-US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en-GB" alt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en-GB" alt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en-GB" alt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en-GB" alt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en-GB" alt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en-GB" alt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latinLnBrk="0">
              <a:lnSpc>
                <a:spcPct val="150000"/>
              </a:lnSpc>
            </a:pPr>
            <a:r>
              <a:rPr lang="ko-KR" altLang="en-US" sz="2400" b="1" dirty="0"/>
              <a:t>Dior men’s fragrance </a:t>
            </a:r>
            <a:r>
              <a:rPr lang="en-US" altLang="ko-KR" sz="2400" b="1" dirty="0" smtClean="0"/>
              <a:t>Ads</a:t>
            </a:r>
            <a:r>
              <a:rPr lang="ko-KR" altLang="en-US" sz="2400" dirty="0" smtClean="0"/>
              <a:t>: </a:t>
            </a:r>
            <a:r>
              <a:rPr lang="ko-KR" altLang="en-US" sz="2400" dirty="0" smtClean="0">
                <a:solidFill>
                  <a:schemeClr val="tx1"/>
                </a:solidFill>
                <a:latin typeface="맑은 고딕" charset="0"/>
                <a:ea typeface="맑은 고딕" charset="0"/>
              </a:rPr>
              <a:t>Midjourney</a:t>
            </a:r>
            <a:r>
              <a:rPr lang="ko-KR" altLang="en-US" sz="2400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의 사진 업로드 기능을 활용해</a:t>
            </a:r>
            <a:r>
              <a:rPr lang="ko-KR" altLang="en-US" sz="2400" dirty="0"/>
              <a:t> </a:t>
            </a:r>
            <a:r>
              <a:rPr lang="ko-KR" altLang="en-US" sz="2400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젊었을 적 </a:t>
            </a:r>
            <a:r>
              <a:rPr lang="ko-KR" altLang="en-US" sz="2400" dirty="0" err="1">
                <a:solidFill>
                  <a:schemeClr val="tx1"/>
                </a:solidFill>
                <a:latin typeface="맑은 고딕" charset="0"/>
                <a:ea typeface="맑은 고딕" charset="0"/>
              </a:rPr>
              <a:t>조니뎁의</a:t>
            </a:r>
            <a:r>
              <a:rPr lang="ko-KR" altLang="en-US" sz="2400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 사진을 업로드하고 기존 광고와는 정반대의 분위기를 서술해 결과물을 얻었다. </a:t>
            </a:r>
            <a:endParaRPr lang="ko-KR" altLang="en-US" sz="2400" dirty="0"/>
          </a:p>
          <a:p>
            <a:pPr marL="228600" indent="-228600" latinLnBrk="0">
              <a:lnSpc>
                <a:spcPct val="150000"/>
              </a:lnSpc>
              <a:buFont typeface="맑은 고딕"/>
              <a:buChar char="•"/>
            </a:pPr>
            <a:r>
              <a:rPr lang="ko-KR" altLang="en-US" sz="2400" dirty="0"/>
              <a:t>detailed process : </a:t>
            </a:r>
          </a:p>
        </p:txBody>
      </p:sp>
      <p:sp>
        <p:nvSpPr>
          <p:cNvPr id="5" name="Rect 0"/>
          <p:cNvSpPr txBox="1">
            <a:spLocks/>
          </p:cNvSpPr>
          <p:nvPr/>
        </p:nvSpPr>
        <p:spPr>
          <a:xfrm>
            <a:off x="508000" y="4104005"/>
            <a:ext cx="167894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square" lIns="89535" tIns="46355" rIns="89535" bIns="46355" numCol="1" anchor="t">
            <a:spAutoFit/>
          </a:bodyPr>
          <a:lstStyle/>
          <a:p>
            <a:pPr marL="0" indent="0" algn="l" latinLnBrk="0" hangingPunct="1">
              <a:buFontTx/>
              <a:buNone/>
            </a:pPr>
            <a:endParaRPr lang="ko-KR" altLang="en-US" sz="1800">
              <a:latin typeface="Times New Roman" charset="0"/>
              <a:ea typeface="Times New Roman" charset="0"/>
            </a:endParaRPr>
          </a:p>
        </p:txBody>
      </p:sp>
      <p:pic>
        <p:nvPicPr>
          <p:cNvPr id="6" name="Picture 20" descr="/Users/limjunsoo/Library/Group Containers/L48J367XN4.com.infraware.PolarisOffice/EngineTemp/5431/fImage970021585834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390" y="4109085"/>
            <a:ext cx="8255635" cy="2061210"/>
          </a:xfrm>
          <a:prstGeom prst="rect">
            <a:avLst/>
          </a:prstGeom>
          <a:noFill/>
        </p:spPr>
      </p:pic>
      <p:pic>
        <p:nvPicPr>
          <p:cNvPr id="7" name="Picture 4" descr="Sungkyunkwan University - York Internationa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4637" y="-58543"/>
            <a:ext cx="1980142" cy="48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489585" y="808990"/>
            <a:ext cx="11123930" cy="5119371"/>
            <a:chOff x="786765" y="580390"/>
            <a:chExt cx="11123930" cy="5119371"/>
          </a:xfrm>
        </p:grpSpPr>
        <p:grpSp>
          <p:nvGrpSpPr>
            <p:cNvPr id="4" name="Group 23"/>
            <p:cNvGrpSpPr/>
            <p:nvPr/>
          </p:nvGrpSpPr>
          <p:grpSpPr>
            <a:xfrm>
              <a:off x="786765" y="580390"/>
              <a:ext cx="4905375" cy="5119370"/>
              <a:chOff x="146685" y="344170"/>
              <a:chExt cx="6050915" cy="6169025"/>
            </a:xfrm>
          </p:grpSpPr>
          <p:pic>
            <p:nvPicPr>
              <p:cNvPr id="3" name="Picture 22" descr="/Users/limjunsoo/Library/Group Containers/L48J367XN4.com.infraware.PolarisOffice/EngineTemp/5431/fImage1265731607858.png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6685" y="4103370"/>
                <a:ext cx="6050280" cy="2409825"/>
              </a:xfrm>
              <a:prstGeom prst="rect">
                <a:avLst/>
              </a:prstGeom>
              <a:noFill/>
            </p:spPr>
          </p:pic>
          <p:pic>
            <p:nvPicPr>
              <p:cNvPr id="2" name="Picture 21" descr="/Users/limjunsoo/Library/Group Containers/L48J367XN4.com.infraware.PolarisOffice/EngineTemp/5431/fImage2447271597512.png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2400" y="344170"/>
                <a:ext cx="6045200" cy="3760470"/>
              </a:xfrm>
              <a:prstGeom prst="rect">
                <a:avLst/>
              </a:prstGeom>
              <a:noFill/>
            </p:spPr>
          </p:pic>
        </p:grpSp>
        <p:pic>
          <p:nvPicPr>
            <p:cNvPr id="5" name="Picture 24" descr="/Users/limjunsoo/Library/Group Containers/L48J367XN4.com.infraware.PolarisOffice/EngineTemp/5431/fImage3152141623433.pn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23915" y="1393826"/>
              <a:ext cx="5986780" cy="4305935"/>
            </a:xfrm>
            <a:prstGeom prst="rect">
              <a:avLst/>
            </a:prstGeom>
            <a:noFill/>
          </p:spPr>
        </p:pic>
        <p:sp>
          <p:nvSpPr>
            <p:cNvPr id="6" name="Shape 25"/>
            <p:cNvSpPr>
              <a:spLocks/>
            </p:cNvSpPr>
            <p:nvPr/>
          </p:nvSpPr>
          <p:spPr>
            <a:xfrm rot="5400000">
              <a:off x="6360160" y="557213"/>
              <a:ext cx="787400" cy="885825"/>
            </a:xfrm>
            <a:prstGeom prst="bentArrow">
              <a:avLst/>
            </a:prstGeom>
            <a:solidFill>
              <a:srgbClr val="FF0000"/>
            </a:solidFill>
            <a:ln w="0">
              <a:noFill/>
              <a:prstDash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>
              <a:noAutofit/>
            </a:bodyPr>
            <a:lstStyle/>
            <a:p>
              <a:pPr marL="0" indent="0" algn="ctr" hangingPunct="1"/>
              <a:endParaRPr lang="ko-KR" altLang="en-US" sz="1800">
                <a:latin typeface="Times New Roman" charset="0"/>
                <a:ea typeface="Times New Roman" charset="0"/>
              </a:endParaRPr>
            </a:p>
          </p:txBody>
        </p:sp>
      </p:grpSp>
      <p:pic>
        <p:nvPicPr>
          <p:cNvPr id="8" name="Picture 4" descr="Sungkyunkwan University - York International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4637" y="-58543"/>
            <a:ext cx="1980142" cy="48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8" descr="/Users/limjunsoo/Library/Group Containers/L48J367XN4.com.infraware.PolarisOffice/EngineTemp/5431/fImage12187351645285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4" r="6257"/>
          <a:stretch>
            <a:fillRect/>
          </a:stretch>
        </p:blipFill>
        <p:spPr>
          <a:xfrm>
            <a:off x="731521" y="1326071"/>
            <a:ext cx="4537710" cy="3097628"/>
          </a:xfrm>
          <a:prstGeom prst="rect">
            <a:avLst/>
          </a:prstGeom>
          <a:noFill/>
        </p:spPr>
      </p:pic>
      <p:pic>
        <p:nvPicPr>
          <p:cNvPr id="3" name="Picture 29" descr="/Users/limjunsoo/Library/Group Containers/L48J367XN4.com.infraware.PolarisOffice/EngineTemp/5431/fImage14274151658039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4131" y="1332131"/>
            <a:ext cx="5191760" cy="309156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990671" y="383358"/>
            <a:ext cx="1169551" cy="747794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ko-KR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Midjourney</a:t>
            </a:r>
            <a:r>
              <a:rPr lang="en-US" altLang="ko-K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Model Graphics</a:t>
            </a:r>
          </a:p>
          <a:p>
            <a:r>
              <a:rPr lang="en-US" altLang="ko-K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Generation: This is GAI-made</a:t>
            </a:r>
            <a:endParaRPr lang="ko-KR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 descr="Sungkyunkwan University - York Internationa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4637" y="-58543"/>
            <a:ext cx="1980142" cy="48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 noGrp="1"/>
          </p:cNvSpPr>
          <p:nvPr>
            <p:ph type="title"/>
          </p:nvPr>
        </p:nvSpPr>
        <p:spPr>
          <a:xfrm>
            <a:off x="838200" y="359410"/>
            <a:ext cx="10516870" cy="1115060"/>
          </a:xfrm>
          <a:prstGeom prst="rect">
            <a:avLst/>
          </a:prstGeom>
        </p:spPr>
        <p:txBody>
          <a:bodyPr vert="horz" wrap="square" lIns="91440" tIns="45720" rIns="91440" bIns="45720" numCol="1" anchor="ctr">
            <a:normAutofit fontScale="90000"/>
          </a:bodyPr>
          <a:lstStyle/>
          <a:p>
            <a:pPr latinLnBrk="0"/>
            <a:r>
              <a:rPr lang="en-US" altLang="ko-KR" b="1" dirty="0"/>
              <a:t>Experiment Stimuli </a:t>
            </a:r>
            <a:r>
              <a:rPr lang="en-US" altLang="ko-KR" b="1" dirty="0" smtClean="0"/>
              <a:t>–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GAI- vs Man-made</a:t>
            </a:r>
            <a:endParaRPr lang="ko-KR" altLang="en-US" sz="4400" dirty="0">
              <a:latin typeface="맑은 고딕" charset="0"/>
              <a:ea typeface="맑은 고딕" charset="0"/>
              <a:cs typeface="+mj-cs"/>
            </a:endParaRPr>
          </a:p>
        </p:txBody>
      </p:sp>
      <p:sp>
        <p:nvSpPr>
          <p:cNvPr id="4" name="Rect 0"/>
          <p:cNvSpPr txBox="1">
            <a:spLocks/>
          </p:cNvSpPr>
          <p:nvPr/>
        </p:nvSpPr>
        <p:spPr>
          <a:xfrm>
            <a:off x="838200" y="1772920"/>
            <a:ext cx="10516870" cy="3358515"/>
          </a:xfrm>
          <a:prstGeom prst="rect">
            <a:avLst/>
          </a:prstGeom>
        </p:spPr>
        <p:txBody>
          <a:bodyPr vert="horz" wrap="square" lIns="91440" tIns="45720" rIns="91440" bIns="45720" numCol="1" anchor="t">
            <a:normAutofit lnSpcReduction="10000"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lang="en-GB" altLang="en-US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lvl="1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en-GB" altLang="en-US"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en-GB" altLang="en-US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en-GB" alt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en-GB" alt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en-GB" alt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en-GB" alt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en-GB" alt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en-GB" alt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latinLnBrk="0">
              <a:lnSpc>
                <a:spcPct val="150000"/>
              </a:lnSpc>
            </a:pPr>
            <a:r>
              <a:rPr lang="ko-KR" altLang="en-US" sz="2400" b="1" dirty="0"/>
              <a:t>Apple Watch Collaboration : </a:t>
            </a:r>
            <a:r>
              <a:rPr lang="ko-KR" altLang="en-US" sz="2400" dirty="0" smtClean="0">
                <a:solidFill>
                  <a:schemeClr val="tx1"/>
                </a:solidFill>
                <a:latin typeface="맑은 고딕" charset="0"/>
                <a:ea typeface="맑은 고딕" charset="0"/>
              </a:rPr>
              <a:t>Set </a:t>
            </a:r>
            <a:r>
              <a:rPr lang="ko-KR" altLang="en-US" sz="2400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1과 Set 2가 GAI가 생성하는 사람의 모습에 집중했다면, 해당 카테고리는 GAI가 제품을 만들고, 또 이를 실제 광고용 사진의 형태로 보여줄 수 있는지를 보았다. </a:t>
            </a:r>
          </a:p>
          <a:p>
            <a:pPr marL="228600" indent="-228600" algn="just" latinLnBrk="0">
              <a:lnSpc>
                <a:spcPct val="150000"/>
              </a:lnSpc>
              <a:buFont typeface="맑은 고딕"/>
              <a:buChar char="•"/>
            </a:pPr>
            <a:r>
              <a:rPr lang="ko-KR" altLang="en-US" sz="2400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Apple Watch 제품은 </a:t>
            </a:r>
            <a:r>
              <a:rPr lang="ko-KR" altLang="en-US" sz="2400" dirty="0" err="1">
                <a:solidFill>
                  <a:schemeClr val="tx1"/>
                </a:solidFill>
                <a:latin typeface="맑은 고딕" charset="0"/>
                <a:ea typeface="맑은 고딕" charset="0"/>
              </a:rPr>
              <a:t>콜라보레이션이</a:t>
            </a:r>
            <a:r>
              <a:rPr lang="ko-KR" altLang="en-US" sz="2400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 많다는 점을 적극 이용해(모든 </a:t>
            </a:r>
            <a:r>
              <a:rPr lang="ko-KR" altLang="en-US" sz="2400" dirty="0" err="1">
                <a:solidFill>
                  <a:schemeClr val="tx1"/>
                </a:solidFill>
                <a:latin typeface="맑은 고딕" charset="0"/>
                <a:ea typeface="맑은 고딕" charset="0"/>
              </a:rPr>
              <a:t>콜라보를</a:t>
            </a:r>
            <a:r>
              <a:rPr lang="ko-KR" altLang="en-US" sz="2400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 알 수 없음)Gucci와 </a:t>
            </a:r>
            <a:r>
              <a:rPr lang="ko-KR" altLang="en-US" sz="2400" dirty="0" err="1">
                <a:solidFill>
                  <a:schemeClr val="tx1"/>
                </a:solidFill>
                <a:latin typeface="맑은 고딕" charset="0"/>
                <a:ea typeface="맑은 고딕" charset="0"/>
              </a:rPr>
              <a:t>콜라보</a:t>
            </a:r>
            <a:r>
              <a:rPr lang="ko-KR" altLang="en-US" sz="2400" dirty="0">
                <a:solidFill>
                  <a:schemeClr val="tx1"/>
                </a:solidFill>
                <a:latin typeface="맑은 고딕" charset="0"/>
                <a:ea typeface="맑은 고딕" charset="0"/>
              </a:rPr>
              <a:t> 제품을 Midjourney에서 만들어, 아웃풋을 product ad 사진처럼 보이도록 했다. </a:t>
            </a:r>
            <a:endParaRPr lang="ko-KR" altLang="en-US" sz="2400" dirty="0"/>
          </a:p>
        </p:txBody>
      </p:sp>
      <p:sp>
        <p:nvSpPr>
          <p:cNvPr id="5" name="Rect 0"/>
          <p:cNvSpPr txBox="1">
            <a:spLocks/>
          </p:cNvSpPr>
          <p:nvPr/>
        </p:nvSpPr>
        <p:spPr>
          <a:xfrm>
            <a:off x="508000" y="4104005"/>
            <a:ext cx="167894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square" lIns="89535" tIns="46355" rIns="89535" bIns="46355" numCol="1" anchor="t">
            <a:spAutoFit/>
          </a:bodyPr>
          <a:lstStyle/>
          <a:p>
            <a:pPr marL="0" indent="0" algn="l" latinLnBrk="0" hangingPunct="1">
              <a:buFontTx/>
              <a:buNone/>
            </a:pPr>
            <a:endParaRPr lang="ko-KR" altLang="en-US" sz="1800">
              <a:latin typeface="Times New Roman" charset="0"/>
              <a:ea typeface="Times New Roman" charset="0"/>
            </a:endParaRPr>
          </a:p>
        </p:txBody>
      </p:sp>
      <p:pic>
        <p:nvPicPr>
          <p:cNvPr id="6" name="Picture 4" descr="Sungkyunkwan University - York Internationa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4637" y="-58543"/>
            <a:ext cx="1980142" cy="48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0" descr="/Users/limjunsoo/Library/Group Containers/L48J367XN4.com.infraware.PolarisOffice/EngineTemp/5431/fImage1845297166163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2405" y="422910"/>
            <a:ext cx="4410217" cy="2626360"/>
          </a:xfrm>
          <a:prstGeom prst="rect">
            <a:avLst/>
          </a:prstGeom>
          <a:noFill/>
        </p:spPr>
      </p:pic>
      <p:pic>
        <p:nvPicPr>
          <p:cNvPr id="3" name="Picture 31" descr="/Users/limjunsoo/Library/Group Containers/L48J367XN4.com.infraware.PolarisOffice/EngineTemp/5431/fImage16299681672363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622" y="422910"/>
            <a:ext cx="4415447" cy="2626360"/>
          </a:xfrm>
          <a:prstGeom prst="rect">
            <a:avLst/>
          </a:prstGeom>
          <a:noFill/>
        </p:spPr>
      </p:pic>
      <p:pic>
        <p:nvPicPr>
          <p:cNvPr id="4" name="Picture 32" descr="/Users/limjunsoo/Library/Group Containers/L48J367XN4.com.infraware.PolarisOffice/EngineTemp/5431/fImage15494371685730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2405" y="3049270"/>
            <a:ext cx="4410217" cy="2626442"/>
          </a:xfrm>
          <a:prstGeom prst="rect">
            <a:avLst/>
          </a:prstGeom>
          <a:noFill/>
        </p:spPr>
      </p:pic>
      <p:pic>
        <p:nvPicPr>
          <p:cNvPr id="5" name="Picture 33" descr="/Users/limjunsoo/Library/Group Containers/L48J367XN4.com.infraware.PolarisOffice/EngineTemp/5431/fImage12477161693973.pn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622" y="3049270"/>
            <a:ext cx="4415447" cy="262985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498229" y="383358"/>
            <a:ext cx="1661993" cy="747794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ko-KR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Midjourney</a:t>
            </a:r>
            <a:r>
              <a:rPr lang="en-US" altLang="ko-K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Product Graphics</a:t>
            </a:r>
          </a:p>
          <a:p>
            <a:r>
              <a:rPr lang="en-US" altLang="ko-K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Generation takes only seconds.</a:t>
            </a:r>
          </a:p>
          <a:p>
            <a:r>
              <a:rPr lang="en-US" altLang="ko-K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Not even a minute.</a:t>
            </a:r>
          </a:p>
        </p:txBody>
      </p:sp>
      <p:pic>
        <p:nvPicPr>
          <p:cNvPr id="7" name="Picture 4" descr="Sungkyunkwan University - York International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4637" y="-58543"/>
            <a:ext cx="1980142" cy="48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 noGrp="1"/>
          </p:cNvSpPr>
          <p:nvPr>
            <p:ph type="title"/>
          </p:nvPr>
        </p:nvSpPr>
        <p:spPr>
          <a:xfrm>
            <a:off x="838200" y="370840"/>
            <a:ext cx="10516235" cy="1326515"/>
          </a:xfrm>
          <a:prstGeom prst="rect">
            <a:avLst/>
          </a:prstGeom>
        </p:spPr>
        <p:txBody>
          <a:bodyPr vert="horz" wrap="square" lIns="91440" tIns="45720" rIns="91440" bIns="45720" numCol="1" anchor="ctr">
            <a:normAutofit/>
          </a:bodyPr>
          <a:lstStyle/>
          <a:p>
            <a:pPr marL="0" indent="0" latinLnBrk="0">
              <a:buFontTx/>
              <a:buNone/>
            </a:pPr>
            <a:r>
              <a:rPr lang="en-US" altLang="ko-KR" b="1" dirty="0"/>
              <a:t>Data Analysis using FSL(v6)</a:t>
            </a:r>
            <a:endParaRPr lang="ko-KR" altLang="en-US" b="1" dirty="0"/>
          </a:p>
        </p:txBody>
      </p:sp>
      <p:sp>
        <p:nvSpPr>
          <p:cNvPr id="3" name="내용 개체 틀 2"/>
          <p:cNvSpPr txBox="1">
            <a:spLocks noGrp="1"/>
          </p:cNvSpPr>
          <p:nvPr>
            <p:ph idx="1"/>
          </p:nvPr>
        </p:nvSpPr>
        <p:spPr>
          <a:xfrm>
            <a:off x="838200" y="1697355"/>
            <a:ext cx="10956010" cy="4792345"/>
          </a:xfrm>
          <a:prstGeom prst="rect">
            <a:avLst/>
          </a:prstGeom>
        </p:spPr>
        <p:txBody>
          <a:bodyPr vert="horz" wrap="square" lIns="91440" tIns="45720" rIns="91440" bIns="45720" numCol="1" anchor="t">
            <a:normAutofit/>
          </a:bodyPr>
          <a:lstStyle/>
          <a:p>
            <a:pPr marL="514350" indent="-514350" latinLnBrk="0">
              <a:buAutoNum type="arabicParenR"/>
            </a:pPr>
            <a:r>
              <a:rPr lang="en-US" altLang="ko-KR" b="1" dirty="0" smtClean="0"/>
              <a:t>Preprocessing</a:t>
            </a:r>
            <a:r>
              <a:rPr lang="en-US" altLang="ko-KR" dirty="0" smtClean="0"/>
              <a:t> </a:t>
            </a:r>
            <a:endParaRPr lang="en-US" altLang="ko-KR" dirty="0"/>
          </a:p>
          <a:p>
            <a:pPr latinLnBrk="0">
              <a:lnSpc>
                <a:spcPct val="150000"/>
              </a:lnSpc>
            </a:pPr>
            <a:r>
              <a:rPr lang="ko-KR" altLang="en-US" sz="2200" dirty="0" smtClean="0"/>
              <a:t>BET </a:t>
            </a:r>
            <a:r>
              <a:rPr lang="en-US" altLang="ko-KR" sz="2200" dirty="0" smtClean="0"/>
              <a:t>(</a:t>
            </a:r>
            <a:r>
              <a:rPr lang="ko-KR" altLang="en-US" sz="2200" dirty="0" smtClean="0"/>
              <a:t>raw</a:t>
            </a:r>
            <a:r>
              <a:rPr lang="ko-KR" altLang="en-US" sz="2200" dirty="0"/>
              <a:t>한 구조 데이터에서는 피험자의 두개골은 </a:t>
            </a:r>
            <a:r>
              <a:rPr lang="ko-KR" altLang="en-US" sz="2200" dirty="0">
                <a:latin typeface="맑은 고딕" charset="0"/>
                <a:ea typeface="맑은 고딕" charset="0"/>
                <a:cs typeface="+mn-cs"/>
              </a:rPr>
              <a:t>물론</a:t>
            </a:r>
            <a:r>
              <a:rPr lang="ko-KR" altLang="en-US" sz="2200" dirty="0"/>
              <a:t> </a:t>
            </a:r>
            <a:r>
              <a:rPr lang="ko-KR" altLang="en-US" sz="2200" dirty="0">
                <a:latin typeface="맑은 고딕" charset="0"/>
                <a:ea typeface="맑은 고딕" charset="0"/>
                <a:cs typeface="+mn-cs"/>
              </a:rPr>
              <a:t>목이나</a:t>
            </a:r>
            <a:r>
              <a:rPr lang="ko-KR" altLang="en-US" sz="2200" dirty="0"/>
              <a:t> </a:t>
            </a:r>
            <a:r>
              <a:rPr lang="ko-KR" altLang="en-US" sz="2200" dirty="0" err="1"/>
              <a:t>얼굴뼈</a:t>
            </a:r>
            <a:r>
              <a:rPr lang="ko-KR" altLang="en-US" sz="2200" dirty="0"/>
              <a:t> 등도 포함돼 있기 때문이다. 피험자에 대해 개별적으로 </a:t>
            </a:r>
            <a:r>
              <a:rPr lang="ko-KR" altLang="en-US" sz="2200" dirty="0">
                <a:latin typeface="맑은 고딕" charset="0"/>
                <a:ea typeface="맑은 고딕" charset="0"/>
                <a:cs typeface="+mn-cs"/>
              </a:rPr>
              <a:t>진행한다.</a:t>
            </a:r>
            <a:r>
              <a:rPr lang="ko-KR" altLang="en-US" sz="2200" dirty="0"/>
              <a:t> </a:t>
            </a:r>
            <a:r>
              <a:rPr lang="en-US" altLang="ko-KR" sz="2200" dirty="0" smtClean="0"/>
              <a:t>)</a:t>
            </a:r>
            <a:endParaRPr lang="en-US" altLang="ko-KR" sz="2200" dirty="0"/>
          </a:p>
          <a:p>
            <a:pPr latinLnBrk="0">
              <a:lnSpc>
                <a:spcPct val="150000"/>
              </a:lnSpc>
            </a:pPr>
            <a:r>
              <a:rPr lang="en-US" altLang="ko-KR" sz="2200" dirty="0" smtClean="0"/>
              <a:t>Motion </a:t>
            </a:r>
            <a:r>
              <a:rPr lang="en-US" altLang="ko-KR" sz="2200" dirty="0"/>
              <a:t>Correction(MCFLIRT)</a:t>
            </a:r>
            <a:r>
              <a:rPr lang="ko-KR" altLang="en-US" sz="2200" dirty="0"/>
              <a:t>&gt; </a:t>
            </a:r>
            <a:r>
              <a:rPr lang="en-US" altLang="ko-KR" sz="2200" dirty="0"/>
              <a:t>Spatial Smoothing FWHM (5 mm)</a:t>
            </a:r>
            <a:r>
              <a:rPr lang="ko-KR" altLang="en-US" sz="2200" dirty="0"/>
              <a:t> &gt; </a:t>
            </a:r>
            <a:r>
              <a:rPr lang="en-US" altLang="ko-KR" sz="2200" dirty="0"/>
              <a:t>Normalization (MNI 3mm) </a:t>
            </a:r>
            <a:r>
              <a:rPr lang="ko-KR" altLang="en-US" sz="2200" dirty="0"/>
              <a:t>과정을 거치면 전처리 </a:t>
            </a:r>
            <a:r>
              <a:rPr lang="ko-KR" altLang="en-US" sz="2200" dirty="0" smtClean="0"/>
              <a:t>완료</a:t>
            </a:r>
            <a:r>
              <a:rPr lang="en-US" altLang="ko-KR" sz="2200" dirty="0" smtClean="0"/>
              <a:t>.</a:t>
            </a:r>
            <a:r>
              <a:rPr lang="ko-KR" altLang="en-US" sz="2200" dirty="0" smtClean="0"/>
              <a:t> </a:t>
            </a:r>
            <a:endParaRPr lang="ko-KR" altLang="en-US" sz="2200" dirty="0"/>
          </a:p>
          <a:p>
            <a:pPr marL="0" indent="0" latinLnBrk="0">
              <a:buNone/>
            </a:pPr>
            <a:r>
              <a:rPr lang="en-US" altLang="ko-KR" b="1" dirty="0" smtClean="0"/>
              <a:t>2) General Linear Model Analysis</a:t>
            </a:r>
          </a:p>
          <a:p>
            <a:pPr latinLnBrk="0">
              <a:buFont typeface="Wingdings" panose="05000000000000000000" pitchFamily="2" charset="2"/>
              <a:buChar char="§"/>
            </a:pPr>
            <a:r>
              <a:rPr lang="en-US" altLang="ko-KR" sz="2200" dirty="0" smtClean="0"/>
              <a:t>     Individual: 1</a:t>
            </a:r>
            <a:r>
              <a:rPr lang="en-US" altLang="ko-KR" sz="2200" baseline="30000" dirty="0" smtClean="0"/>
              <a:t>st</a:t>
            </a:r>
            <a:r>
              <a:rPr lang="en-US" altLang="ko-KR" sz="2200" dirty="0" smtClean="0"/>
              <a:t> level -- Fixed </a:t>
            </a:r>
            <a:r>
              <a:rPr lang="en-US" altLang="ko-KR" sz="2200" dirty="0"/>
              <a:t>E</a:t>
            </a:r>
            <a:r>
              <a:rPr lang="en-US" altLang="ko-KR" sz="2200" dirty="0" smtClean="0"/>
              <a:t>ffect</a:t>
            </a:r>
          </a:p>
          <a:p>
            <a:pPr latinLnBrk="0">
              <a:buFont typeface="Wingdings" panose="05000000000000000000" pitchFamily="2" charset="2"/>
              <a:buChar char="§"/>
            </a:pPr>
            <a:r>
              <a:rPr lang="en-US" altLang="ko-KR" sz="2200" dirty="0"/>
              <a:t> </a:t>
            </a:r>
            <a:r>
              <a:rPr lang="en-US" altLang="ko-KR" sz="2200" dirty="0" smtClean="0"/>
              <a:t>    Grouping: 2</a:t>
            </a:r>
            <a:r>
              <a:rPr lang="en-US" altLang="ko-KR" sz="2200" baseline="30000" dirty="0" smtClean="0"/>
              <a:t>nd </a:t>
            </a:r>
            <a:r>
              <a:rPr lang="en-US" altLang="ko-KR" sz="2200" dirty="0" smtClean="0"/>
              <a:t>Level – Mixed Effect</a:t>
            </a:r>
          </a:p>
          <a:p>
            <a:pPr latinLnBrk="0">
              <a:buFont typeface="Wingdings" panose="05000000000000000000" pitchFamily="2" charset="2"/>
              <a:buChar char="§"/>
            </a:pPr>
            <a:r>
              <a:rPr lang="en-US" altLang="ko-KR" sz="2200" dirty="0"/>
              <a:t> </a:t>
            </a:r>
            <a:r>
              <a:rPr lang="en-US" altLang="ko-KR" sz="2200" dirty="0" smtClean="0"/>
              <a:t>    z threshold 1.96, p=0.05</a:t>
            </a:r>
            <a:endParaRPr lang="en-US" altLang="ko-KR" sz="2200" dirty="0"/>
          </a:p>
        </p:txBody>
      </p:sp>
      <p:pic>
        <p:nvPicPr>
          <p:cNvPr id="4" name="Picture 4" descr="Sungkyunkwan University - York Internationa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4637" y="-58543"/>
            <a:ext cx="1980142" cy="48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10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 txBox="1">
            <a:spLocks noGrp="1"/>
          </p:cNvSpPr>
          <p:nvPr>
            <p:ph idx="1"/>
          </p:nvPr>
        </p:nvSpPr>
        <p:spPr>
          <a:xfrm>
            <a:off x="380211" y="1435100"/>
            <a:ext cx="10974859" cy="4532630"/>
          </a:xfrm>
          <a:prstGeom prst="rect">
            <a:avLst/>
          </a:prstGeom>
        </p:spPr>
        <p:txBody>
          <a:bodyPr vert="horz" wrap="square" lIns="91440" tIns="45720" rIns="91440" bIns="45720" numCol="1" anchor="t">
            <a:normAutofit fontScale="85000" lnSpcReduction="10000"/>
          </a:bodyPr>
          <a:lstStyle/>
          <a:p>
            <a:pPr marL="228600" indent="-228600" algn="just" latinLnBrk="0">
              <a:lnSpc>
                <a:spcPct val="150000"/>
              </a:lnSpc>
              <a:buFont typeface="맑은 고딕"/>
              <a:buChar char="•"/>
            </a:pPr>
            <a:r>
              <a:rPr lang="en-US" altLang="ko-KR" sz="2400" dirty="0" smtClean="0"/>
              <a:t>GAI (</a:t>
            </a:r>
            <a:r>
              <a:rPr lang="en-US" altLang="ko-KR" sz="2400" dirty="0"/>
              <a:t>Generative Artificial Intelligence, </a:t>
            </a:r>
            <a:r>
              <a:rPr lang="ko-KR" altLang="en-US" sz="2400" dirty="0" err="1"/>
              <a:t>생성형</a:t>
            </a:r>
            <a:r>
              <a:rPr lang="ko-KR" altLang="en-US" sz="2400" dirty="0"/>
              <a:t> </a:t>
            </a:r>
            <a:r>
              <a:rPr lang="en-US" altLang="ko-KR" sz="2400" dirty="0"/>
              <a:t>AI)</a:t>
            </a:r>
            <a:endParaRPr lang="ko-KR" altLang="en-US" sz="2400" dirty="0"/>
          </a:p>
          <a:p>
            <a:pPr marL="685800" lvl="1" indent="-228600" algn="just" latinLnBrk="0">
              <a:lnSpc>
                <a:spcPct val="150000"/>
              </a:lnSpc>
              <a:buFont typeface="맑은 고딕"/>
              <a:buChar char="•"/>
            </a:pPr>
            <a:r>
              <a:rPr lang="ko-KR" altLang="en-US" sz="2000" dirty="0"/>
              <a:t>입력된 데이터를 학습해 해당 데이터의 패턴이나 </a:t>
            </a:r>
            <a:r>
              <a:rPr lang="ko-KR" altLang="en-US" sz="2000" dirty="0">
                <a:ea typeface="맑은 고딕" charset="0"/>
              </a:rPr>
              <a:t>관찰되</a:t>
            </a:r>
            <a:r>
              <a:rPr lang="ko-KR" altLang="en-US" sz="2000" dirty="0"/>
              <a:t>는 </a:t>
            </a:r>
            <a:r>
              <a:rPr lang="ko-KR" altLang="en-US" sz="2000" dirty="0">
                <a:ea typeface="맑은 고딕" charset="0"/>
              </a:rPr>
              <a:t>특징을</a:t>
            </a:r>
            <a:r>
              <a:rPr lang="ko-KR" altLang="en-US" sz="2000" dirty="0"/>
              <a:t> </a:t>
            </a:r>
            <a:r>
              <a:rPr lang="ko-KR" altLang="en-US" sz="2000" dirty="0">
                <a:ea typeface="맑은 고딕" charset="0"/>
              </a:rPr>
              <a:t>반영하는</a:t>
            </a:r>
            <a:r>
              <a:rPr lang="ko-KR" altLang="en-US" sz="2000" dirty="0"/>
              <a:t> </a:t>
            </a:r>
            <a:r>
              <a:rPr lang="ko-KR" altLang="en-US" sz="2000" dirty="0">
                <a:ea typeface="맑은 고딕" charset="0"/>
              </a:rPr>
              <a:t>이미지</a:t>
            </a:r>
            <a:r>
              <a:rPr lang="en-US" altLang="ko-KR" sz="2000" dirty="0">
                <a:ea typeface="맑은 고딕" charset="0"/>
              </a:rPr>
              <a:t>,</a:t>
            </a:r>
            <a:r>
              <a:rPr lang="en-US" altLang="ko-KR" sz="2000" dirty="0"/>
              <a:t> </a:t>
            </a:r>
            <a:r>
              <a:rPr lang="ko-KR" altLang="en-US" sz="2000" dirty="0">
                <a:ea typeface="맑은 고딕" charset="0"/>
              </a:rPr>
              <a:t>음악</a:t>
            </a:r>
            <a:r>
              <a:rPr lang="en-US" altLang="ko-KR" sz="2000" dirty="0">
                <a:ea typeface="맑은 고딕" charset="0"/>
              </a:rPr>
              <a:t>,</a:t>
            </a:r>
            <a:r>
              <a:rPr lang="en-US" altLang="ko-KR" sz="2000" dirty="0"/>
              <a:t> </a:t>
            </a:r>
            <a:r>
              <a:rPr lang="ko-KR" altLang="en-US" sz="2000" dirty="0">
                <a:ea typeface="맑은 고딕" charset="0"/>
              </a:rPr>
              <a:t>텍스트 등을</a:t>
            </a:r>
            <a:r>
              <a:rPr lang="ko-KR" altLang="en-US" sz="2000" dirty="0"/>
              <a:t> </a:t>
            </a:r>
            <a:r>
              <a:rPr lang="ko-KR" altLang="en-US" sz="2000" dirty="0">
                <a:ea typeface="맑은 고딕" charset="0"/>
              </a:rPr>
              <a:t>독창적으로</a:t>
            </a:r>
            <a:r>
              <a:rPr lang="ko-KR" altLang="en-US" sz="2000" dirty="0"/>
              <a:t> </a:t>
            </a:r>
            <a:r>
              <a:rPr lang="ko-KR" altLang="en-US" sz="2000" dirty="0">
                <a:ea typeface="맑은 고딕" charset="0"/>
              </a:rPr>
              <a:t>생성할</a:t>
            </a:r>
            <a:r>
              <a:rPr lang="ko-KR" altLang="en-US" sz="2000" dirty="0"/>
              <a:t> </a:t>
            </a:r>
            <a:r>
              <a:rPr lang="ko-KR" altLang="en-US" sz="2000" dirty="0">
                <a:ea typeface="맑은 고딕" charset="0"/>
              </a:rPr>
              <a:t>수</a:t>
            </a:r>
            <a:r>
              <a:rPr lang="ko-KR" altLang="en-US" sz="2000" dirty="0"/>
              <a:t> </a:t>
            </a:r>
            <a:r>
              <a:rPr lang="ko-KR" altLang="en-US" sz="2000" dirty="0">
                <a:ea typeface="맑은 고딕" charset="0"/>
              </a:rPr>
              <a:t>있는</a:t>
            </a:r>
            <a:r>
              <a:rPr lang="ko-KR" altLang="en-US" sz="2000" dirty="0"/>
              <a:t> </a:t>
            </a:r>
            <a:r>
              <a:rPr lang="ko-KR" altLang="en-US" sz="2000" dirty="0" smtClean="0">
                <a:ea typeface="맑은 고딕" charset="0"/>
              </a:rPr>
              <a:t>시스템</a:t>
            </a:r>
            <a:r>
              <a:rPr lang="en-US" altLang="ko-KR" sz="2000" dirty="0" smtClean="0">
                <a:ea typeface="맑은 고딕" charset="0"/>
              </a:rPr>
              <a:t>.</a:t>
            </a:r>
            <a:endParaRPr lang="ko-KR" altLang="en-US" sz="2000" dirty="0">
              <a:ea typeface="맑은 고딕" charset="0"/>
            </a:endParaRPr>
          </a:p>
          <a:p>
            <a:pPr marL="685800" lvl="1" indent="-228600" algn="just" latinLnBrk="0">
              <a:lnSpc>
                <a:spcPct val="150000"/>
              </a:lnSpc>
              <a:buFont typeface="맑은 고딕"/>
              <a:buChar char="•"/>
            </a:pPr>
            <a:r>
              <a:rPr lang="ko-KR" altLang="en-US" sz="2000" dirty="0">
                <a:ea typeface="맑은 고딕" charset="0"/>
              </a:rPr>
              <a:t>1세대 AI가 정해진 규칙 내에서 작동 했고, 2세대는 </a:t>
            </a:r>
            <a:r>
              <a:rPr lang="ko-KR" altLang="en-US" sz="2000" dirty="0" err="1">
                <a:ea typeface="맑은 고딕" charset="0"/>
              </a:rPr>
              <a:t>머신러닝</a:t>
            </a:r>
            <a:r>
              <a:rPr lang="ko-KR" altLang="en-US" sz="2000" dirty="0">
                <a:ea typeface="맑은 고딕" charset="0"/>
              </a:rPr>
              <a:t>(machine learning)과 </a:t>
            </a:r>
            <a:r>
              <a:rPr lang="ko-KR" altLang="en-US" sz="2000" dirty="0" err="1">
                <a:ea typeface="맑은 고딕" charset="0"/>
              </a:rPr>
              <a:t>딥러닝</a:t>
            </a:r>
            <a:r>
              <a:rPr lang="ko-KR" altLang="en-US" sz="2000" dirty="0">
                <a:ea typeface="맑은 고딕" charset="0"/>
              </a:rPr>
              <a:t>(deep learning)과 같은 자가학습이 가능해졌다. 3세대라고 분류되는 GAI가 이전의 다른 AI 시스템에 비해 뛰어나다고 </a:t>
            </a:r>
            <a:r>
              <a:rPr lang="ko-KR" altLang="en-US" sz="2000" dirty="0" err="1">
                <a:ea typeface="맑은 고딕" charset="0"/>
              </a:rPr>
              <a:t>평가받는</a:t>
            </a:r>
            <a:r>
              <a:rPr lang="ko-KR" altLang="en-US" sz="2000" dirty="0">
                <a:ea typeface="맑은 고딕" charset="0"/>
              </a:rPr>
              <a:t> 점은 자연어의 문법으로 입력과 출력이 가능해졌다는 것이다.</a:t>
            </a:r>
          </a:p>
          <a:p>
            <a:pPr marL="685800" lvl="1" indent="-228600" algn="just" latinLnBrk="0">
              <a:lnSpc>
                <a:spcPct val="150000"/>
              </a:lnSpc>
              <a:buFont typeface="맑은 고딕"/>
              <a:buChar char="•"/>
            </a:pPr>
            <a:r>
              <a:rPr lang="ko-KR" altLang="en-US" sz="2000" dirty="0">
                <a:ea typeface="맑은 고딕" charset="0"/>
              </a:rPr>
              <a:t>특히 Open</a:t>
            </a:r>
            <a:r>
              <a:rPr lang="ko-KR" altLang="en-US" sz="2000" dirty="0"/>
              <a:t> </a:t>
            </a:r>
            <a:r>
              <a:rPr lang="en-US" altLang="ko-KR" sz="2000" dirty="0" err="1"/>
              <a:t>AI사</a:t>
            </a:r>
            <a:r>
              <a:rPr lang="ko-KR" altLang="en-US" sz="2000" dirty="0"/>
              <a:t>가 2022년 말에 출시한 </a:t>
            </a:r>
            <a:r>
              <a:rPr lang="en-US" altLang="ko-KR" sz="2000" dirty="0" err="1">
                <a:ea typeface="맑은 고딕" charset="0"/>
              </a:rPr>
              <a:t>ChatGPT가</a:t>
            </a:r>
            <a:r>
              <a:rPr lang="en-US" altLang="ko-KR" sz="2000" dirty="0">
                <a:ea typeface="맑은 고딕" charset="0"/>
              </a:rPr>
              <a:t> </a:t>
            </a:r>
            <a:r>
              <a:rPr lang="en-US" altLang="ko-KR" sz="2000" dirty="0" err="1">
                <a:ea typeface="맑은 고딕" charset="0"/>
              </a:rPr>
              <a:t>이를</a:t>
            </a:r>
            <a:r>
              <a:rPr lang="en-US" altLang="ko-KR" sz="2000" dirty="0">
                <a:ea typeface="맑은 고딕" charset="0"/>
              </a:rPr>
              <a:t> </a:t>
            </a:r>
            <a:r>
              <a:rPr lang="en-US" altLang="ko-KR" sz="2000" dirty="0" err="1">
                <a:ea typeface="맑은 고딕" charset="0"/>
              </a:rPr>
              <a:t>가장</a:t>
            </a:r>
            <a:r>
              <a:rPr lang="en-US" altLang="ko-KR" sz="2000" dirty="0">
                <a:ea typeface="맑은 고딕" charset="0"/>
              </a:rPr>
              <a:t> 잘 </a:t>
            </a:r>
            <a:r>
              <a:rPr lang="en-US" altLang="ko-KR" sz="2000" dirty="0" err="1">
                <a:ea typeface="맑은 고딕" charset="0"/>
              </a:rPr>
              <a:t>보여준다</a:t>
            </a:r>
            <a:r>
              <a:rPr lang="en-US" altLang="ko-KR" sz="2000" dirty="0">
                <a:ea typeface="맑은 고딕" charset="0"/>
              </a:rPr>
              <a:t>. </a:t>
            </a:r>
            <a:r>
              <a:rPr lang="en-US" altLang="ko-KR" sz="2000" dirty="0" err="1">
                <a:ea typeface="맑은 고딕" charset="0"/>
              </a:rPr>
              <a:t>ChatGPT의</a:t>
            </a:r>
            <a:r>
              <a:rPr lang="en-US" altLang="ko-KR" sz="2000" dirty="0">
                <a:ea typeface="맑은 고딕" charset="0"/>
              </a:rPr>
              <a:t> </a:t>
            </a:r>
            <a:r>
              <a:rPr lang="en-US" altLang="ko-KR" sz="2000" dirty="0" err="1">
                <a:ea typeface="맑은 고딕" charset="0"/>
              </a:rPr>
              <a:t>등장을</a:t>
            </a:r>
            <a:r>
              <a:rPr lang="en-US" altLang="ko-KR" sz="2000" dirty="0">
                <a:ea typeface="맑은 고딕" charset="0"/>
              </a:rPr>
              <a:t> </a:t>
            </a:r>
            <a:r>
              <a:rPr lang="en-US" altLang="ko-KR" sz="2000" dirty="0" err="1">
                <a:ea typeface="맑은 고딕" charset="0"/>
              </a:rPr>
              <a:t>기점으로</a:t>
            </a:r>
            <a:r>
              <a:rPr lang="en-US" altLang="ko-KR" sz="2000" dirty="0">
                <a:ea typeface="맑은 고딕" charset="0"/>
              </a:rPr>
              <a:t> </a:t>
            </a:r>
            <a:r>
              <a:rPr lang="en-US" altLang="ko-KR" sz="2000" dirty="0" err="1">
                <a:ea typeface="맑은 고딕" charset="0"/>
              </a:rPr>
              <a:t>일반</a:t>
            </a:r>
            <a:r>
              <a:rPr lang="en-US" altLang="ko-KR" sz="2000" dirty="0">
                <a:ea typeface="맑은 고딕" charset="0"/>
              </a:rPr>
              <a:t> </a:t>
            </a:r>
            <a:r>
              <a:rPr lang="en-US" altLang="ko-KR" sz="2000" dirty="0" err="1">
                <a:ea typeface="맑은 고딕" charset="0"/>
              </a:rPr>
              <a:t>대중에게도</a:t>
            </a:r>
            <a:r>
              <a:rPr lang="en-US" altLang="ko-KR" sz="2000" dirty="0">
                <a:ea typeface="맑은 고딕" charset="0"/>
              </a:rPr>
              <a:t> </a:t>
            </a:r>
            <a:r>
              <a:rPr lang="ko-KR" altLang="en-US" sz="2000" dirty="0">
                <a:ea typeface="맑은 고딕" charset="0"/>
              </a:rPr>
              <a:t>다양한 </a:t>
            </a:r>
            <a:r>
              <a:rPr lang="en-US" altLang="ko-KR" sz="2000" dirty="0">
                <a:ea typeface="맑은 고딕" charset="0"/>
              </a:rPr>
              <a:t>generative AI</a:t>
            </a:r>
            <a:r>
              <a:rPr lang="ko-KR" altLang="en-US" sz="2000" dirty="0">
                <a:ea typeface="맑은 고딕" charset="0"/>
              </a:rPr>
              <a:t> 프로그램(e.g. DALL-E, Midjourney, Novel AI, etc.)의 활성화, 대중화가 이루어지는 중이다.</a:t>
            </a:r>
            <a:r>
              <a:rPr lang="en-US" altLang="ko-KR" sz="2000" dirty="0">
                <a:ea typeface="맑은 고딕" charset="0"/>
              </a:rPr>
              <a:t> </a:t>
            </a:r>
            <a:r>
              <a:rPr lang="ko-KR" altLang="en-US" sz="2000" dirty="0">
                <a:ea typeface="맑은 고딕" charset="0"/>
              </a:rPr>
              <a:t> </a:t>
            </a:r>
          </a:p>
          <a:p>
            <a:pPr marL="685800" lvl="1" indent="-228600" algn="just" latinLnBrk="0">
              <a:lnSpc>
                <a:spcPct val="150000"/>
              </a:lnSpc>
              <a:buFont typeface="맑은 고딕"/>
              <a:buChar char="•"/>
            </a:pPr>
            <a:r>
              <a:rPr lang="ko-KR" altLang="en-US" sz="2000" dirty="0">
                <a:ea typeface="맑은 고딕" charset="0"/>
              </a:rPr>
              <a:t>이러한 GAI는 시각적 자료에 창작, 제작에 있어 새 지평을 열었다지만, 동시에 윤리적인 문제에 대한 논쟁도 끊이지 않는다. </a:t>
            </a:r>
          </a:p>
        </p:txBody>
      </p:sp>
      <p:sp>
        <p:nvSpPr>
          <p:cNvPr id="5" name="제목 1"/>
          <p:cNvSpPr txBox="1">
            <a:spLocks/>
          </p:cNvSpPr>
          <p:nvPr/>
        </p:nvSpPr>
        <p:spPr>
          <a:xfrm>
            <a:off x="609205" y="482211"/>
            <a:ext cx="10516870" cy="944880"/>
          </a:xfrm>
          <a:prstGeom prst="rect">
            <a:avLst/>
          </a:prstGeom>
        </p:spPr>
        <p:txBody>
          <a:bodyPr vert="horz" wrap="square" lIns="91440" tIns="45720" rIns="91440" bIns="45720" numCol="1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atinLnBrk="0"/>
            <a:r>
              <a:rPr lang="en-US" altLang="ko-KR" sz="3600" b="1" dirty="0" smtClean="0"/>
              <a:t>Introduction</a:t>
            </a:r>
            <a:endParaRPr lang="ko-KR" altLang="en-US" sz="3600" b="1" dirty="0"/>
          </a:p>
        </p:txBody>
      </p:sp>
      <p:pic>
        <p:nvPicPr>
          <p:cNvPr id="6" name="Picture 4" descr="Sungkyunkwan University - York Internationa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1859" y="0"/>
            <a:ext cx="1980142" cy="48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876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1756863" y="2805546"/>
            <a:ext cx="865948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4400" b="1" dirty="0"/>
              <a:t>Brain-Based Turing </a:t>
            </a:r>
            <a:r>
              <a:rPr lang="en-US" altLang="ko-KR" sz="4400" b="1" dirty="0" smtClean="0"/>
              <a:t>Test Results</a:t>
            </a:r>
            <a:endParaRPr lang="en-US" sz="4400" dirty="0"/>
          </a:p>
        </p:txBody>
      </p:sp>
      <p:pic>
        <p:nvPicPr>
          <p:cNvPr id="4" name="Picture 4" descr="Sungkyunkwan University - York Internationa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4637" y="-58543"/>
            <a:ext cx="1980142" cy="48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217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 noGrp="1"/>
          </p:cNvSpPr>
          <p:nvPr>
            <p:ph type="title"/>
          </p:nvPr>
        </p:nvSpPr>
        <p:spPr>
          <a:xfrm>
            <a:off x="838200" y="557939"/>
            <a:ext cx="10516235" cy="870230"/>
          </a:xfrm>
          <a:prstGeom prst="rect">
            <a:avLst/>
          </a:prstGeom>
        </p:spPr>
        <p:txBody>
          <a:bodyPr vert="horz" wrap="square" lIns="91440" tIns="45720" rIns="91440" bIns="45720" numCol="1" anchor="ctr">
            <a:normAutofit/>
          </a:bodyPr>
          <a:lstStyle/>
          <a:p>
            <a:pPr marL="0" indent="0" latinLnBrk="0">
              <a:buFontTx/>
              <a:buNone/>
            </a:pPr>
            <a:r>
              <a:rPr lang="en-US" altLang="ko-KR" sz="2800" b="1" dirty="0" smtClean="0">
                <a:latin typeface="맑은 고딕" charset="0"/>
                <a:ea typeface="맑은 고딕" charset="0"/>
                <a:cs typeface="+mj-cs"/>
              </a:rPr>
              <a:t>Human-made </a:t>
            </a:r>
            <a:r>
              <a:rPr lang="en-US" altLang="ko-KR" sz="2800" b="1" dirty="0" smtClean="0">
                <a:latin typeface="맑은 고딕" charset="0"/>
                <a:ea typeface="맑은 고딕" charset="0"/>
                <a:cs typeface="+mj-cs"/>
              </a:rPr>
              <a:t>Ads activate these brain areas: Frontal, </a:t>
            </a:r>
            <a:r>
              <a:rPr lang="en-US" altLang="ko-KR" sz="2800" b="1" dirty="0" err="1" smtClean="0">
                <a:latin typeface="맑은 고딕" charset="0"/>
                <a:ea typeface="맑은 고딕" charset="0"/>
                <a:cs typeface="+mj-cs"/>
              </a:rPr>
              <a:t>Lymbic</a:t>
            </a:r>
            <a:r>
              <a:rPr lang="en-US" altLang="ko-KR" sz="2800" b="1" dirty="0" smtClean="0">
                <a:latin typeface="맑은 고딕" charset="0"/>
                <a:ea typeface="맑은 고딕" charset="0"/>
                <a:cs typeface="+mj-cs"/>
              </a:rPr>
              <a:t>, Occipital areas.</a:t>
            </a:r>
            <a:endParaRPr lang="ko-KR" altLang="en-US" sz="2800" b="1" dirty="0">
              <a:latin typeface="맑은 고딕" charset="0"/>
              <a:ea typeface="맑은 고딕" charset="0"/>
              <a:cs typeface="+mj-cs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8949" y="1758782"/>
            <a:ext cx="8494736" cy="3600000"/>
          </a:xfrm>
          <a:prstGeom prst="rect">
            <a:avLst/>
          </a:prstGeom>
        </p:spPr>
      </p:pic>
      <p:pic>
        <p:nvPicPr>
          <p:cNvPr id="4" name="Picture 4" descr="Sungkyunkwan University - York Internationa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4637" y="-58543"/>
            <a:ext cx="1980142" cy="48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 noGrp="1"/>
          </p:cNvSpPr>
          <p:nvPr>
            <p:ph type="title"/>
          </p:nvPr>
        </p:nvSpPr>
        <p:spPr>
          <a:xfrm>
            <a:off x="838200" y="351155"/>
            <a:ext cx="10516235" cy="1326515"/>
          </a:xfrm>
          <a:prstGeom prst="rect">
            <a:avLst/>
          </a:prstGeom>
        </p:spPr>
        <p:txBody>
          <a:bodyPr vert="horz" wrap="square" lIns="91440" tIns="45720" rIns="91440" bIns="45720" numCol="1" anchor="ctr">
            <a:normAutofit/>
          </a:bodyPr>
          <a:lstStyle/>
          <a:p>
            <a:pPr latinLnBrk="0"/>
            <a:r>
              <a:rPr lang="en-US" altLang="ko-KR" sz="3200" b="1" dirty="0">
                <a:latin typeface="맑은 고딕" charset="0"/>
                <a:ea typeface="맑은 고딕" charset="0"/>
              </a:rPr>
              <a:t>G</a:t>
            </a:r>
            <a:r>
              <a:rPr lang="en-US" altLang="ko-KR" sz="3200" b="1" dirty="0" smtClean="0">
                <a:latin typeface="맑은 고딕" charset="0"/>
                <a:ea typeface="맑은 고딕" charset="0"/>
              </a:rPr>
              <a:t>AI-made Ads activate these brain areas: Frontal, </a:t>
            </a:r>
            <a:r>
              <a:rPr lang="en-US" altLang="ko-KR" sz="3200" b="1" dirty="0" err="1" smtClean="0">
                <a:latin typeface="맑은 고딕" charset="0"/>
                <a:ea typeface="맑은 고딕" charset="0"/>
              </a:rPr>
              <a:t>Lymnic</a:t>
            </a:r>
            <a:r>
              <a:rPr lang="en-US" altLang="ko-KR" sz="3200" b="1" dirty="0" smtClean="0">
                <a:latin typeface="맑은 고딕" charset="0"/>
                <a:ea typeface="맑은 고딕" charset="0"/>
              </a:rPr>
              <a:t>, and Occipital areas.</a:t>
            </a:r>
            <a:endParaRPr lang="ko-KR" altLang="en-US" sz="3200" dirty="0">
              <a:latin typeface="맑은 고딕" charset="0"/>
              <a:ea typeface="맑은 고딕" charset="0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6000" y="1677670"/>
            <a:ext cx="8520633" cy="3600000"/>
          </a:xfrm>
          <a:prstGeom prst="rect">
            <a:avLst/>
          </a:prstGeom>
        </p:spPr>
      </p:pic>
      <p:pic>
        <p:nvPicPr>
          <p:cNvPr id="4" name="Picture 4" descr="Sungkyunkwan University - York Internationa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4637" y="-58543"/>
            <a:ext cx="1980142" cy="48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2"/>
          <p:cNvSpPr txBox="1">
            <a:spLocks noGrp="1"/>
          </p:cNvSpPr>
          <p:nvPr>
            <p:ph type="title" idx="1"/>
          </p:nvPr>
        </p:nvSpPr>
        <p:spPr>
          <a:xfrm>
            <a:off x="838200" y="358140"/>
            <a:ext cx="10516235" cy="1326515"/>
          </a:xfrm>
          <a:prstGeom prst="rect">
            <a:avLst/>
          </a:prstGeom>
        </p:spPr>
        <p:txBody>
          <a:bodyPr vert="horz" wrap="square" lIns="91440" tIns="45720" rIns="91440" bIns="45720" numCol="1" anchor="ctr">
            <a:normAutofit/>
          </a:bodyPr>
          <a:lstStyle/>
          <a:p>
            <a: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ko-KR" b="1" dirty="0" smtClean="0">
                <a:latin typeface="맑은 고딕" charset="0"/>
                <a:ea typeface="맑은 고딕" charset="0"/>
                <a:cs typeface="+mj-cs"/>
              </a:rPr>
              <a:t>When </a:t>
            </a:r>
            <a:r>
              <a:rPr lang="en-US" altLang="ko-KR" b="1" dirty="0" err="1" smtClean="0">
                <a:latin typeface="맑은 고딕" charset="0"/>
                <a:ea typeface="맑은 고딕" charset="0"/>
                <a:cs typeface="+mj-cs"/>
              </a:rPr>
              <a:t>overlayed</a:t>
            </a:r>
            <a:r>
              <a:rPr lang="en-US" altLang="ko-KR" b="1" dirty="0" smtClean="0">
                <a:latin typeface="맑은 고딕" charset="0"/>
                <a:ea typeface="맑은 고딕" charset="0"/>
                <a:cs typeface="+mj-cs"/>
              </a:rPr>
              <a:t>: </a:t>
            </a:r>
            <a:r>
              <a:rPr lang="en-US" altLang="ko-KR" b="1" dirty="0" smtClean="0">
                <a:latin typeface="맑은 고딕" charset="0"/>
                <a:ea typeface="맑은 고딕" charset="0"/>
                <a:cs typeface="+mj-cs"/>
              </a:rPr>
              <a:t>Human </a:t>
            </a:r>
            <a:r>
              <a:rPr lang="en-US" altLang="ko-KR" b="1" dirty="0" smtClean="0">
                <a:latin typeface="맑은 고딕" charset="0"/>
                <a:ea typeface="맑은 고딕" charset="0"/>
                <a:cs typeface="+mj-cs"/>
              </a:rPr>
              <a:t>&amp; </a:t>
            </a:r>
            <a:r>
              <a:rPr lang="en-US" altLang="ko-KR" b="1" dirty="0" smtClean="0">
                <a:latin typeface="맑은 고딕" charset="0"/>
                <a:ea typeface="맑은 고딕" charset="0"/>
                <a:cs typeface="+mj-cs"/>
              </a:rPr>
              <a:t>GAI-made ads appear to activate similar brain areas.</a:t>
            </a:r>
            <a:endParaRPr lang="ko-KR" altLang="en-US" b="1" dirty="0">
              <a:latin typeface="맑은 고딕" charset="0"/>
              <a:ea typeface="맑은 고딕" charset="0"/>
              <a:cs typeface="+mj-cs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4328" y="1767295"/>
            <a:ext cx="8443978" cy="3600000"/>
          </a:xfrm>
          <a:prstGeom prst="rect">
            <a:avLst/>
          </a:prstGeom>
        </p:spPr>
      </p:pic>
      <p:pic>
        <p:nvPicPr>
          <p:cNvPr id="4" name="Picture 4" descr="Sungkyunkwan University - York Internationa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4637" y="-58543"/>
            <a:ext cx="1980142" cy="48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789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9162" y="2349705"/>
            <a:ext cx="4232518" cy="1800000"/>
          </a:xfrm>
          <a:prstGeom prst="rect">
            <a:avLst/>
          </a:prstGeom>
        </p:spPr>
      </p:pic>
      <p:sp>
        <p:nvSpPr>
          <p:cNvPr id="7" name="제목 42"/>
          <p:cNvSpPr txBox="1">
            <a:spLocks noGrp="1"/>
          </p:cNvSpPr>
          <p:nvPr>
            <p:ph type="title" idx="1"/>
          </p:nvPr>
        </p:nvSpPr>
        <p:spPr>
          <a:xfrm>
            <a:off x="838200" y="597416"/>
            <a:ext cx="11064498" cy="1326515"/>
          </a:xfrm>
          <a:prstGeom prst="rect">
            <a:avLst/>
          </a:prstGeom>
        </p:spPr>
        <p:txBody>
          <a:bodyPr vert="horz" wrap="square" lIns="91440" tIns="45720" rIns="91440" bIns="45720" numCol="1" anchor="ctr">
            <a:normAutofit/>
          </a:bodyPr>
          <a:lstStyle/>
          <a:p>
            <a: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ko-KR" b="1" dirty="0" smtClean="0">
                <a:latin typeface="맑은 고딕" charset="0"/>
                <a:ea typeface="맑은 고딕" charset="0"/>
                <a:cs typeface="+mj-cs"/>
              </a:rPr>
              <a:t>Contrasts </a:t>
            </a:r>
            <a:r>
              <a:rPr lang="en-US" altLang="ko-KR" b="1" dirty="0" smtClean="0">
                <a:latin typeface="맑은 고딕" charset="0"/>
                <a:ea typeface="맑은 고딕" charset="0"/>
                <a:cs typeface="+mj-cs"/>
              </a:rPr>
              <a:t>Results: </a:t>
            </a:r>
            <a:r>
              <a:rPr lang="en-US" altLang="ko-KR" b="1" dirty="0" smtClean="0">
                <a:latin typeface="맑은 고딕" charset="0"/>
                <a:ea typeface="맑은 고딕" charset="0"/>
                <a:cs typeface="+mj-cs"/>
              </a:rPr>
              <a:t>Human &amp; </a:t>
            </a:r>
            <a:r>
              <a:rPr lang="en-US" altLang="ko-KR" b="1" dirty="0" smtClean="0">
                <a:latin typeface="맑은 고딕" charset="0"/>
                <a:ea typeface="맑은 고딕" charset="0"/>
                <a:cs typeface="+mj-cs"/>
              </a:rPr>
              <a:t>AI: Using Multiple Thresholds of </a:t>
            </a:r>
            <a:br>
              <a:rPr lang="en-US" altLang="ko-KR" b="1" dirty="0" smtClean="0">
                <a:latin typeface="맑은 고딕" charset="0"/>
                <a:ea typeface="맑은 고딕" charset="0"/>
                <a:cs typeface="+mj-cs"/>
              </a:rPr>
            </a:br>
            <a:r>
              <a:rPr lang="en-US" altLang="ko-KR" b="1" dirty="0" smtClean="0">
                <a:latin typeface="맑은 고딕" charset="0"/>
                <a:ea typeface="맑은 고딕" charset="0"/>
                <a:cs typeface="+mj-cs"/>
              </a:rPr>
              <a:t>z&gt;2</a:t>
            </a:r>
            <a:endParaRPr lang="ko-KR" altLang="en-US" b="1" dirty="0">
              <a:latin typeface="맑은 고딕" charset="0"/>
              <a:ea typeface="맑은 고딕" charset="0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95271" y="4390813"/>
            <a:ext cx="2400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latin typeface="맑은 고딕" charset="0"/>
                <a:ea typeface="맑은 고딕" charset="0"/>
              </a:rPr>
              <a:t>AI-Human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479030" y="4380959"/>
            <a:ext cx="2400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>
                <a:latin typeface="맑은 고딕" charset="0"/>
                <a:ea typeface="맑은 고딕" charset="0"/>
              </a:rPr>
              <a:t>Human-AI</a:t>
            </a:r>
            <a:endParaRPr 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1902" y="2349705"/>
            <a:ext cx="4234555" cy="180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43770" y="5001253"/>
            <a:ext cx="101697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There were no statistically significant differences in brain activities between exposure to AI-made ads and man-made ads. This is surprising that manmade ads were from well-known ad agencies in the US and Europe.</a:t>
            </a:r>
            <a:endParaRPr lang="ko-KR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4" descr="Sungkyunkwan University - York Internationa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4637" y="-58543"/>
            <a:ext cx="1980142" cy="48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Paper based surveys advantages and disadvantages | PaperSurvey.i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" name="AutoShape 4" descr="Paper based surveys advantages and disadvantages | PaperSurvey.i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5" name="AutoShape 6" descr="Paper-pencil survey | Guide, definition and explanation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1032" name="Picture 8" descr="Pencil and paper survey hi-res stock photography and images - Alam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6281" y="-4225925"/>
            <a:ext cx="12382500" cy="9077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2571535" y="5106708"/>
            <a:ext cx="793012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4400" b="1" dirty="0" smtClean="0"/>
              <a:t>Turing </a:t>
            </a:r>
            <a:r>
              <a:rPr lang="en-US" altLang="ko-KR" sz="4400" b="1" dirty="0" smtClean="0"/>
              <a:t>Test </a:t>
            </a:r>
            <a:r>
              <a:rPr lang="en-US" altLang="ko-KR" sz="4400" b="1" dirty="0" smtClean="0"/>
              <a:t>Results Based on</a:t>
            </a:r>
          </a:p>
          <a:p>
            <a:r>
              <a:rPr lang="en-US" sz="4400" b="1" dirty="0" smtClean="0"/>
              <a:t>Behavioral Responses</a:t>
            </a:r>
            <a:endParaRPr lang="en-US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2146852" y="3872285"/>
            <a:ext cx="10153816" cy="9791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pic>
        <p:nvPicPr>
          <p:cNvPr id="9" name="Picture 4" descr="Sungkyunkwan University - York Internationa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7833"/>
            <a:ext cx="1980142" cy="48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394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차트 6"/>
          <p:cNvGraphicFramePr/>
          <p:nvPr>
            <p:extLst>
              <p:ext uri="{D42A27DB-BD31-4B8C-83A1-F6EECF244321}">
                <p14:modId xmlns:p14="http://schemas.microsoft.com/office/powerpoint/2010/main" val="2103647973"/>
              </p:ext>
            </p:extLst>
          </p:nvPr>
        </p:nvGraphicFramePr>
        <p:xfrm>
          <a:off x="-209227" y="1541077"/>
          <a:ext cx="6090834" cy="44257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346916" y="2876799"/>
            <a:ext cx="64472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dirty="0" smtClean="0"/>
              <a:t>Subjects</a:t>
            </a:r>
            <a:r>
              <a:rPr lang="zh-CN" altLang="en-US" dirty="0" smtClean="0"/>
              <a:t>：</a:t>
            </a:r>
            <a:r>
              <a:rPr lang="en-US" altLang="zh-CN" dirty="0" smtClean="0"/>
              <a:t>n=18</a:t>
            </a:r>
            <a:endParaRPr lang="en-US" altLang="zh-CN" dirty="0" smtClean="0"/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T-test results:</a:t>
            </a:r>
          </a:p>
          <a:p>
            <a:pPr algn="just"/>
            <a:r>
              <a:rPr lang="en-US" dirty="0" smtClean="0"/>
              <a:t>t= 0.42 </a:t>
            </a:r>
          </a:p>
          <a:p>
            <a:pPr algn="just"/>
            <a:r>
              <a:rPr lang="en-US" altLang="zh-CN" dirty="0" err="1" smtClean="0"/>
              <a:t>AI</a:t>
            </a:r>
            <a:r>
              <a:rPr lang="en-US" altLang="zh-CN" sz="1400" dirty="0" err="1" smtClean="0"/>
              <a:t>mean</a:t>
            </a:r>
            <a:r>
              <a:rPr lang="en-US" altLang="zh-CN" dirty="0" smtClean="0"/>
              <a:t> =2.81, S.D. = 1.73, </a:t>
            </a:r>
            <a:r>
              <a:rPr lang="en-US" altLang="zh-CN" dirty="0" err="1" smtClean="0"/>
              <a:t>Human</a:t>
            </a:r>
            <a:r>
              <a:rPr lang="en-US" altLang="zh-CN" sz="1400" dirty="0" err="1" smtClean="0"/>
              <a:t>mean</a:t>
            </a:r>
            <a:r>
              <a:rPr lang="en-US" altLang="zh-CN" dirty="0" smtClean="0"/>
              <a:t>=2.67, S.D. = 1.43</a:t>
            </a:r>
          </a:p>
          <a:p>
            <a:pPr algn="just"/>
            <a:r>
              <a:rPr lang="en-US" dirty="0" smtClean="0"/>
              <a:t>p </a:t>
            </a:r>
            <a:r>
              <a:rPr lang="en-US" dirty="0"/>
              <a:t>=</a:t>
            </a:r>
            <a:r>
              <a:rPr lang="en-US" dirty="0" smtClean="0"/>
              <a:t>0.67 </a:t>
            </a:r>
            <a:endParaRPr lang="en-US" altLang="zh-CN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325465" y="841897"/>
            <a:ext cx="50214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Behavioral Responses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346916" y="4882101"/>
            <a:ext cx="60111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 &amp; 2 : AI</a:t>
            </a:r>
          </a:p>
          <a:p>
            <a:r>
              <a:rPr lang="en-US" altLang="ko-KR" dirty="0" smtClean="0"/>
              <a:t>3: Neutral</a:t>
            </a:r>
          </a:p>
          <a:p>
            <a:r>
              <a:rPr lang="en-US" altLang="ko-KR" dirty="0" smtClean="0"/>
              <a:t>4 &amp; 5: Human</a:t>
            </a:r>
            <a:endParaRPr lang="ko-KR" altLang="en-US" dirty="0"/>
          </a:p>
        </p:txBody>
      </p:sp>
      <p:pic>
        <p:nvPicPr>
          <p:cNvPr id="6" name="Picture 4" descr="Sungkyunkwan University - York Internationa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8700" y="372386"/>
            <a:ext cx="1980142" cy="48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56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차트 3"/>
          <p:cNvGraphicFramePr/>
          <p:nvPr>
            <p:extLst>
              <p:ext uri="{D42A27DB-BD31-4B8C-83A1-F6EECF244321}">
                <p14:modId xmlns:p14="http://schemas.microsoft.com/office/powerpoint/2010/main" val="580618497"/>
              </p:ext>
            </p:extLst>
          </p:nvPr>
        </p:nvGraphicFramePr>
        <p:xfrm>
          <a:off x="993614" y="1193369"/>
          <a:ext cx="6755538" cy="43715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066263" y="2592309"/>
            <a:ext cx="601118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 &amp; 2 : AI</a:t>
            </a:r>
          </a:p>
          <a:p>
            <a:r>
              <a:rPr lang="en-US" altLang="ko-KR" dirty="0" smtClean="0"/>
              <a:t>3: Neutral</a:t>
            </a:r>
          </a:p>
          <a:p>
            <a:r>
              <a:rPr lang="en-US" altLang="ko-KR" dirty="0" smtClean="0"/>
              <a:t>4 &amp; 5: Human</a:t>
            </a:r>
          </a:p>
          <a:p>
            <a:endParaRPr lang="en-US" altLang="ko-KR" dirty="0"/>
          </a:p>
          <a:p>
            <a:r>
              <a:rPr lang="ko-KR" altLang="en-US" dirty="0" smtClean="0"/>
              <a:t>첫 </a:t>
            </a:r>
            <a:r>
              <a:rPr lang="en-US" altLang="ko-KR" dirty="0" smtClean="0"/>
              <a:t>2</a:t>
            </a:r>
            <a:r>
              <a:rPr lang="ko-KR" altLang="en-US" dirty="0" smtClean="0"/>
              <a:t>개의 광고에서는</a:t>
            </a:r>
            <a:endParaRPr lang="en-US" altLang="ko-KR" dirty="0" smtClean="0"/>
          </a:p>
          <a:p>
            <a:r>
              <a:rPr lang="en-US" altLang="ko-KR" dirty="0" smtClean="0"/>
              <a:t>Manmade </a:t>
            </a:r>
            <a:r>
              <a:rPr lang="ko-KR" altLang="en-US" dirty="0" smtClean="0"/>
              <a:t>광고조건에서 오히려</a:t>
            </a:r>
            <a:endParaRPr lang="en-US" altLang="ko-KR" dirty="0" smtClean="0"/>
          </a:p>
          <a:p>
            <a:r>
              <a:rPr lang="ko-KR" altLang="en-US" dirty="0" smtClean="0"/>
              <a:t>더 </a:t>
            </a:r>
            <a:r>
              <a:rPr lang="en-US" altLang="ko-KR" dirty="0" smtClean="0"/>
              <a:t>AI</a:t>
            </a:r>
            <a:r>
              <a:rPr lang="ko-KR" altLang="en-US" dirty="0" smtClean="0"/>
              <a:t>광고 같다고 생각하는 </a:t>
            </a:r>
            <a:r>
              <a:rPr lang="ko-KR" altLang="en-US" dirty="0" err="1" smtClean="0"/>
              <a:t>역전현상</a:t>
            </a:r>
            <a:endParaRPr lang="ko-KR" altLang="en-US" dirty="0"/>
          </a:p>
        </p:txBody>
      </p:sp>
      <p:pic>
        <p:nvPicPr>
          <p:cNvPr id="5" name="Picture 4" descr="Sungkyunkwan University - York Internationa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1785" y="300233"/>
            <a:ext cx="1980142" cy="48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227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>
          <a:xfrm>
            <a:off x="838200" y="2488393"/>
            <a:ext cx="10516235" cy="1326515"/>
          </a:xfrm>
        </p:spPr>
        <p:txBody>
          <a:bodyPr/>
          <a:lstStyle/>
          <a:p>
            <a:pPr algn="ctr"/>
            <a:r>
              <a:rPr lang="en-US" b="1" dirty="0" smtClean="0"/>
              <a:t>Conclusions and Discussions</a:t>
            </a:r>
            <a:endParaRPr lang="en-US" b="1" dirty="0"/>
          </a:p>
        </p:txBody>
      </p:sp>
      <p:pic>
        <p:nvPicPr>
          <p:cNvPr id="4" name="Picture 4" descr="Sungkyunkwan University - York Internationa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1785" y="287533"/>
            <a:ext cx="1980142" cy="48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693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1CB8DDE-FEF6-6392-64A6-00CEE25D94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3557" y="1867386"/>
            <a:ext cx="10677040" cy="3775613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en-US" altLang="ko-KR" sz="3200" dirty="0" smtClean="0"/>
          </a:p>
          <a:p>
            <a:pPr marL="0" indent="0">
              <a:lnSpc>
                <a:spcPct val="150000"/>
              </a:lnSpc>
              <a:buNone/>
            </a:pPr>
            <a:endParaRPr lang="en-US" altLang="ko-KR" sz="3200" dirty="0"/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Based </a:t>
            </a:r>
            <a:r>
              <a:rPr lang="en-US" altLang="ko-K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on the Results of Brain-based Turing </a:t>
            </a:r>
            <a:r>
              <a:rPr lang="en-US" altLang="ko-K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test of</a:t>
            </a:r>
            <a:r>
              <a:rPr lang="ko-KR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3 brands</a:t>
            </a:r>
            <a:r>
              <a:rPr lang="en-US" altLang="ko-K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ko-K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it appears that most of our subje</a:t>
            </a:r>
            <a:r>
              <a:rPr lang="en-US" altLang="ko-K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cts were not able to </a:t>
            </a:r>
            <a:r>
              <a:rPr lang="en-US" altLang="ko-K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discern the </a:t>
            </a:r>
            <a:r>
              <a:rPr lang="en-US" altLang="ko-K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information </a:t>
            </a:r>
            <a:r>
              <a:rPr lang="en-US" altLang="ko-K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that is made by </a:t>
            </a:r>
            <a:r>
              <a:rPr lang="en-US" altLang="ko-K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GAI from manmade ads.</a:t>
            </a:r>
            <a:endParaRPr lang="en-US" altLang="ko-KR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62,426 Verdict Stock Photos - Free &amp; Royalty-Free Stock Photos from  Dreamsti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060" y="-1730733"/>
            <a:ext cx="7620000" cy="508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Sungkyunkwan University - York Internationa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1785" y="287533"/>
            <a:ext cx="1980142" cy="48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845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 txBox="1">
            <a:spLocks noGrp="1"/>
          </p:cNvSpPr>
          <p:nvPr>
            <p:ph idx="1"/>
          </p:nvPr>
        </p:nvSpPr>
        <p:spPr>
          <a:xfrm>
            <a:off x="970006" y="799311"/>
            <a:ext cx="10941908" cy="4710430"/>
          </a:xfrm>
          <a:prstGeom prst="rect">
            <a:avLst/>
          </a:prstGeom>
        </p:spPr>
        <p:txBody>
          <a:bodyPr vert="horz" wrap="square" lIns="91440" tIns="45720" rIns="91440" bIns="45720" numCol="1" anchor="t">
            <a:normAutofit/>
          </a:bodyPr>
          <a:lstStyle/>
          <a:p>
            <a:pPr marL="228600" indent="-228600" latinLnBrk="0">
              <a:lnSpc>
                <a:spcPct val="150000"/>
              </a:lnSpc>
              <a:buFontTx/>
              <a:buNone/>
            </a:pPr>
            <a:r>
              <a:rPr lang="ko-KR" altLang="en-US" sz="3200" b="1" dirty="0">
                <a:latin typeface="맑은 고딕" charset="0"/>
                <a:ea typeface="맑은 고딕" charset="0"/>
                <a:cs typeface="+mn-cs"/>
              </a:rPr>
              <a:t>GAI의 경영 </a:t>
            </a:r>
            <a:r>
              <a:rPr lang="en-US" altLang="ko-KR" sz="3200" b="1" dirty="0" smtClean="0">
                <a:latin typeface="맑은 고딕" charset="0"/>
                <a:ea typeface="맑은 고딕" charset="0"/>
                <a:cs typeface="+mn-cs"/>
              </a:rPr>
              <a:t>Use </a:t>
            </a:r>
            <a:r>
              <a:rPr lang="en-US" altLang="ko-KR" sz="3200" b="1" dirty="0">
                <a:latin typeface="맑은 고딕" charset="0"/>
                <a:ea typeface="맑은 고딕" charset="0"/>
                <a:cs typeface="+mn-cs"/>
              </a:rPr>
              <a:t>Case: </a:t>
            </a:r>
            <a:endParaRPr lang="ko-KR" altLang="en-US" sz="3200" b="1" dirty="0">
              <a:latin typeface="맑은 고딕" charset="0"/>
              <a:ea typeface="맑은 고딕" charset="0"/>
              <a:cs typeface="+mn-cs"/>
            </a:endParaRPr>
          </a:p>
          <a:p>
            <a:pPr marL="685800" lvl="1" indent="-228600" latinLnBrk="0">
              <a:lnSpc>
                <a:spcPct val="150000"/>
              </a:lnSpc>
              <a:buFont typeface="맑은 고딕"/>
              <a:buChar char="•"/>
            </a:pPr>
            <a:r>
              <a:rPr lang="ko-KR" altLang="en-US" sz="2200" dirty="0">
                <a:latin typeface="맑은 고딕" charset="0"/>
                <a:ea typeface="맑은 고딕" charset="0"/>
                <a:cs typeface="+mn-cs"/>
              </a:rPr>
              <a:t>생성</a:t>
            </a:r>
            <a:r>
              <a:rPr lang="en-US" altLang="ko-KR" sz="2200" dirty="0">
                <a:latin typeface="+mn-lt"/>
                <a:ea typeface="+mn-ea"/>
                <a:cs typeface="+mn-cs"/>
              </a:rPr>
              <a:t> AI: </a:t>
            </a:r>
            <a:r>
              <a:rPr lang="en-US" altLang="ko-KR" sz="2200" dirty="0">
                <a:latin typeface="맑은 고딕" charset="0"/>
                <a:ea typeface="맑은 고딕" charset="0"/>
                <a:cs typeface="+mn-cs"/>
              </a:rPr>
              <a:t>human </a:t>
            </a:r>
            <a:r>
              <a:rPr lang="en-US" altLang="ko-KR" sz="2200" dirty="0">
                <a:latin typeface="+mn-lt"/>
                <a:ea typeface="+mn-ea"/>
                <a:cs typeface="+mn-cs"/>
              </a:rPr>
              <a:t>interface</a:t>
            </a:r>
            <a:r>
              <a:rPr lang="en-US" altLang="ko-KR" sz="2200" dirty="0">
                <a:latin typeface="맑은 고딕" charset="0"/>
                <a:ea typeface="맑은 고딕" charset="0"/>
                <a:cs typeface="+mn-cs"/>
              </a:rPr>
              <a:t> </a:t>
            </a:r>
            <a:r>
              <a:rPr lang="ko-KR" altLang="en-US" sz="2200" dirty="0">
                <a:latin typeface="+mn-lt"/>
                <a:ea typeface="+mn-ea"/>
                <a:cs typeface="+mn-cs"/>
              </a:rPr>
              <a:t>요하는</a:t>
            </a:r>
            <a:r>
              <a:rPr lang="ko-KR" altLang="en-US" sz="2200" dirty="0">
                <a:latin typeface="맑은 고딕" charset="0"/>
                <a:ea typeface="맑은 고딕" charset="0"/>
                <a:cs typeface="+mn-cs"/>
              </a:rPr>
              <a:t> 교육</a:t>
            </a:r>
            <a:r>
              <a:rPr lang="en-US" altLang="ko-KR" sz="2200" dirty="0">
                <a:latin typeface="맑은 고딕" charset="0"/>
                <a:ea typeface="맑은 고딕" charset="0"/>
                <a:cs typeface="+mn-cs"/>
              </a:rPr>
              <a:t>, </a:t>
            </a:r>
            <a:r>
              <a:rPr lang="ko-KR" altLang="en-US" sz="2200" dirty="0">
                <a:latin typeface="+mn-lt"/>
                <a:ea typeface="+mn-ea"/>
                <a:cs typeface="+mn-cs"/>
              </a:rPr>
              <a:t>광고</a:t>
            </a:r>
            <a:r>
              <a:rPr lang="en-US" altLang="ko-KR" sz="2200" dirty="0">
                <a:latin typeface="+mn-lt"/>
                <a:ea typeface="+mn-ea"/>
                <a:cs typeface="+mn-cs"/>
              </a:rPr>
              <a:t>,</a:t>
            </a:r>
            <a:r>
              <a:rPr lang="en-US" altLang="ko-KR" sz="2200" dirty="0">
                <a:latin typeface="맑은 고딕" charset="0"/>
                <a:ea typeface="맑은 고딕" charset="0"/>
                <a:cs typeface="+mn-cs"/>
              </a:rPr>
              <a:t> </a:t>
            </a:r>
            <a:r>
              <a:rPr lang="ko-KR" altLang="en-US" sz="2200" dirty="0">
                <a:latin typeface="+mn-lt"/>
                <a:ea typeface="+mn-ea"/>
                <a:cs typeface="+mn-cs"/>
              </a:rPr>
              <a:t>영업</a:t>
            </a:r>
            <a:r>
              <a:rPr lang="en-US" altLang="ko-KR" sz="2200" dirty="0">
                <a:latin typeface="+mn-lt"/>
                <a:ea typeface="+mn-ea"/>
                <a:cs typeface="+mn-cs"/>
              </a:rPr>
              <a:t>,</a:t>
            </a:r>
            <a:r>
              <a:rPr lang="en-US" altLang="ko-KR" sz="2200" dirty="0">
                <a:latin typeface="맑은 고딕" charset="0"/>
                <a:ea typeface="맑은 고딕" charset="0"/>
                <a:cs typeface="+mn-cs"/>
              </a:rPr>
              <a:t> </a:t>
            </a:r>
            <a:r>
              <a:rPr lang="ko-KR" altLang="en-US" sz="2200" dirty="0">
                <a:latin typeface="맑은 고딕" charset="0"/>
                <a:ea typeface="맑은 고딕" charset="0"/>
                <a:cs typeface="+mn-cs"/>
              </a:rPr>
              <a:t>고객관리</a:t>
            </a:r>
            <a:r>
              <a:rPr lang="en-US" altLang="ko-KR" sz="2200" dirty="0">
                <a:latin typeface="맑은 고딕" charset="0"/>
                <a:ea typeface="맑은 고딕" charset="0"/>
                <a:cs typeface="+mn-cs"/>
              </a:rPr>
              <a:t>, </a:t>
            </a:r>
            <a:r>
              <a:rPr lang="ko-KR" altLang="en-US" sz="2200" dirty="0">
                <a:latin typeface="맑은 고딕" charset="0"/>
                <a:ea typeface="맑은 고딕" charset="0"/>
                <a:cs typeface="+mn-cs"/>
              </a:rPr>
              <a:t>직원관리</a:t>
            </a:r>
            <a:r>
              <a:rPr lang="en-US" altLang="ko-KR" sz="2200" dirty="0">
                <a:latin typeface="맑은 고딕" charset="0"/>
                <a:ea typeface="맑은 고딕" charset="0"/>
                <a:cs typeface="+mn-cs"/>
              </a:rPr>
              <a:t> </a:t>
            </a:r>
            <a:r>
              <a:rPr lang="ko-KR" altLang="en-US" sz="2200" dirty="0">
                <a:latin typeface="맑은 고딕" charset="0"/>
                <a:ea typeface="맑은 고딕" charset="0"/>
                <a:cs typeface="+mn-cs"/>
              </a:rPr>
              <a:t>등에 적용</a:t>
            </a:r>
            <a:endParaRPr lang="ko-KR" altLang="en-US" sz="2200" dirty="0">
              <a:latin typeface="+mn-lt"/>
              <a:ea typeface="+mn-ea"/>
              <a:cs typeface="+mn-cs"/>
            </a:endParaRPr>
          </a:p>
          <a:p>
            <a:pPr marL="685800" lvl="1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/>
              <a:buChar char="•"/>
            </a:pPr>
            <a:r>
              <a:rPr lang="ko-KR" altLang="en-US" sz="2200" dirty="0">
                <a:latin typeface="+mn-lt"/>
                <a:ea typeface="+mn-ea"/>
                <a:cs typeface="+mn-cs"/>
              </a:rPr>
              <a:t>일반 </a:t>
            </a:r>
            <a:r>
              <a:rPr lang="en-US" altLang="ko-KR" sz="2200" dirty="0" smtClean="0">
                <a:latin typeface="+mn-lt"/>
                <a:ea typeface="+mn-ea"/>
                <a:cs typeface="+mn-cs"/>
              </a:rPr>
              <a:t>A</a:t>
            </a:r>
            <a:r>
              <a:rPr lang="ko-KR" altLang="en-US" sz="2200" dirty="0" smtClean="0">
                <a:latin typeface="+mn-lt"/>
                <a:ea typeface="+mn-ea"/>
                <a:cs typeface="+mn-cs"/>
              </a:rPr>
              <a:t>가 제조 </a:t>
            </a:r>
            <a:r>
              <a:rPr lang="ko-KR" altLang="en-US" sz="2200" dirty="0">
                <a:latin typeface="+mn-lt"/>
                <a:ea typeface="+mn-ea"/>
                <a:cs typeface="+mn-cs"/>
              </a:rPr>
              <a:t>회계 관리 </a:t>
            </a:r>
            <a:r>
              <a:rPr lang="ko-KR" altLang="en-US" sz="2200" dirty="0" smtClean="0">
                <a:latin typeface="+mn-lt"/>
                <a:ea typeface="+mn-ea"/>
                <a:cs typeface="+mn-cs"/>
              </a:rPr>
              <a:t>운영 등</a:t>
            </a:r>
            <a:r>
              <a:rPr lang="ko-KR" altLang="en-US" sz="2200" dirty="0" smtClean="0"/>
              <a:t>에 적합하다면 </a:t>
            </a:r>
            <a:r>
              <a:rPr lang="en-US" altLang="ko-KR" sz="2200" dirty="0" smtClean="0"/>
              <a:t>GAI</a:t>
            </a:r>
            <a:r>
              <a:rPr lang="ko-KR" altLang="en-US" sz="2200" dirty="0" smtClean="0"/>
              <a:t>는 창조적인 응대가 필요한 </a:t>
            </a:r>
            <a:r>
              <a:rPr lang="en-US" altLang="ko-KR" sz="2200" dirty="0" smtClean="0"/>
              <a:t>Human Interaction</a:t>
            </a:r>
            <a:r>
              <a:rPr lang="ko-KR" altLang="en-US" sz="2200" dirty="0" smtClean="0"/>
              <a:t>에</a:t>
            </a:r>
            <a:r>
              <a:rPr lang="en-US" altLang="ko-KR" sz="2200" dirty="0"/>
              <a:t> </a:t>
            </a:r>
            <a:r>
              <a:rPr lang="ko-KR" altLang="en-US" sz="2200" dirty="0" smtClean="0"/>
              <a:t>특화되게 사용할 수 있다</a:t>
            </a:r>
            <a:r>
              <a:rPr lang="en-US" altLang="ko-KR" sz="2200" dirty="0" smtClean="0"/>
              <a:t> </a:t>
            </a:r>
            <a:r>
              <a:rPr lang="en-US" sz="2200" dirty="0" smtClean="0">
                <a:latin typeface="맑은 고딕" charset="0"/>
                <a:ea typeface="맑은 고딕" charset="0"/>
              </a:rPr>
              <a:t>(</a:t>
            </a:r>
            <a:r>
              <a:rPr lang="en-US" sz="2200" dirty="0" smtClean="0">
                <a:latin typeface="맑은 고딕" charset="0"/>
                <a:ea typeface="맑은 고딕" charset="0"/>
              </a:rPr>
              <a:t>Parikh &amp; Jun, </a:t>
            </a:r>
            <a:r>
              <a:rPr lang="en-US" sz="2200" dirty="0">
                <a:latin typeface="맑은 고딕" charset="0"/>
                <a:ea typeface="맑은 고딕" charset="0"/>
              </a:rPr>
              <a:t>2023</a:t>
            </a:r>
            <a:r>
              <a:rPr lang="en-US" sz="2200" dirty="0" smtClean="0">
                <a:latin typeface="맑은 고딕" charset="0"/>
                <a:ea typeface="맑은 고딕" charset="0"/>
              </a:rPr>
              <a:t>)</a:t>
            </a:r>
            <a:r>
              <a:rPr sz="2200" i="0" dirty="0" smtClean="0">
                <a:latin typeface="맑은 고딕" charset="0"/>
                <a:ea typeface="맑은 고딕" charset="0"/>
              </a:rPr>
              <a:t>.</a:t>
            </a:r>
            <a:endParaRPr lang="ko-KR" altLang="en-US" sz="2200" i="0" dirty="0">
              <a:latin typeface="맑은 고딕" charset="0"/>
              <a:ea typeface="맑은 고딕" charset="0"/>
            </a:endParaRPr>
          </a:p>
          <a:p>
            <a:pPr lvl="2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Wingdings" panose="05000000000000000000" pitchFamily="2" charset="2"/>
              <a:buChar char="q"/>
            </a:pPr>
            <a:r>
              <a:rPr lang="en-US" sz="2200" i="0" dirty="0" smtClean="0">
                <a:latin typeface="맑은 고딕" charset="0"/>
                <a:ea typeface="맑은 고딕" charset="0"/>
              </a:rPr>
              <a:t> </a:t>
            </a:r>
            <a:r>
              <a:rPr sz="2200" i="0" dirty="0" err="1" smtClean="0">
                <a:latin typeface="맑은 고딕" charset="0"/>
                <a:ea typeface="맑은 고딕" charset="0"/>
              </a:rPr>
              <a:t>시장</a:t>
            </a:r>
            <a:r>
              <a:rPr sz="2200" i="0" dirty="0" smtClean="0">
                <a:latin typeface="맑은 고딕" charset="0"/>
                <a:ea typeface="맑은 고딕" charset="0"/>
              </a:rPr>
              <a:t> </a:t>
            </a:r>
            <a:r>
              <a:rPr sz="2200" i="0" dirty="0" err="1">
                <a:latin typeface="맑은 고딕" charset="0"/>
                <a:ea typeface="맑은 고딕" charset="0"/>
              </a:rPr>
              <a:t>분석</a:t>
            </a:r>
            <a:r>
              <a:rPr sz="2200" i="0" dirty="0">
                <a:latin typeface="맑은 고딕" charset="0"/>
                <a:ea typeface="맑은 고딕" charset="0"/>
              </a:rPr>
              <a:t> market analysis </a:t>
            </a:r>
            <a:endParaRPr lang="ko-KR" altLang="en-US" sz="2200" i="0" dirty="0">
              <a:latin typeface="맑은 고딕" charset="0"/>
              <a:ea typeface="맑은 고딕" charset="0"/>
            </a:endParaRPr>
          </a:p>
          <a:p>
            <a:pPr lvl="2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Wingdings" panose="05000000000000000000" pitchFamily="2" charset="2"/>
              <a:buChar char="q"/>
            </a:pPr>
            <a:r>
              <a:rPr lang="en-US" sz="2200" i="0" dirty="0" smtClean="0">
                <a:latin typeface="맑은 고딕" charset="0"/>
                <a:ea typeface="맑은 고딕" charset="0"/>
              </a:rPr>
              <a:t> </a:t>
            </a:r>
            <a:r>
              <a:rPr sz="2200" i="0" dirty="0" err="1" smtClean="0">
                <a:latin typeface="맑은 고딕" charset="0"/>
                <a:ea typeface="맑은 고딕" charset="0"/>
              </a:rPr>
              <a:t>고객</a:t>
            </a:r>
            <a:r>
              <a:rPr sz="2200" i="0" dirty="0" smtClean="0">
                <a:latin typeface="맑은 고딕" charset="0"/>
                <a:ea typeface="맑은 고딕" charset="0"/>
              </a:rPr>
              <a:t> </a:t>
            </a:r>
            <a:r>
              <a:rPr sz="2200" i="0" dirty="0" err="1">
                <a:latin typeface="맑은 고딕" charset="0"/>
                <a:ea typeface="맑은 고딕" charset="0"/>
              </a:rPr>
              <a:t>인사이트</a:t>
            </a:r>
            <a:r>
              <a:rPr sz="2200" i="0" dirty="0">
                <a:latin typeface="맑은 고딕" charset="0"/>
                <a:ea typeface="맑은 고딕" charset="0"/>
              </a:rPr>
              <a:t> customer insight and support</a:t>
            </a:r>
            <a:endParaRPr lang="ko-KR" altLang="en-US" sz="2200" i="0" dirty="0">
              <a:latin typeface="맑은 고딕" charset="0"/>
              <a:ea typeface="맑은 고딕" charset="0"/>
            </a:endParaRPr>
          </a:p>
          <a:p>
            <a:pPr lvl="2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Wingdings" panose="05000000000000000000" pitchFamily="2" charset="2"/>
              <a:buChar char="q"/>
            </a:pPr>
            <a:r>
              <a:rPr lang="en-US" sz="2200" i="0" dirty="0" smtClean="0">
                <a:latin typeface="맑은 고딕" charset="0"/>
                <a:ea typeface="맑은 고딕" charset="0"/>
              </a:rPr>
              <a:t> </a:t>
            </a:r>
            <a:r>
              <a:rPr sz="2200" i="0" dirty="0" err="1" smtClean="0">
                <a:latin typeface="맑은 고딕" charset="0"/>
                <a:ea typeface="맑은 고딕" charset="0"/>
              </a:rPr>
              <a:t>사용자</a:t>
            </a:r>
            <a:r>
              <a:rPr sz="2200" i="0" dirty="0" smtClean="0">
                <a:latin typeface="맑은 고딕" charset="0"/>
                <a:ea typeface="맑은 고딕" charset="0"/>
              </a:rPr>
              <a:t> </a:t>
            </a:r>
            <a:r>
              <a:rPr sz="2200" i="0" dirty="0" err="1">
                <a:latin typeface="맑은 고딕" charset="0"/>
                <a:ea typeface="맑은 고딕" charset="0"/>
              </a:rPr>
              <a:t>경험</a:t>
            </a:r>
            <a:r>
              <a:rPr sz="2200" i="0" dirty="0">
                <a:latin typeface="맑은 고딕" charset="0"/>
                <a:ea typeface="맑은 고딕" charset="0"/>
              </a:rPr>
              <a:t> </a:t>
            </a:r>
            <a:r>
              <a:rPr sz="2200" i="0" dirty="0" err="1">
                <a:latin typeface="맑은 고딕" charset="0"/>
                <a:ea typeface="맑은 고딕" charset="0"/>
              </a:rPr>
              <a:t>디자인</a:t>
            </a:r>
            <a:r>
              <a:rPr sz="2200" i="0" dirty="0">
                <a:latin typeface="맑은 고딕" charset="0"/>
                <a:ea typeface="맑은 고딕" charset="0"/>
              </a:rPr>
              <a:t> </a:t>
            </a:r>
            <a:r>
              <a:rPr lang="en-US" sz="2200" i="0" dirty="0" smtClean="0">
                <a:latin typeface="맑은 고딕" charset="0"/>
                <a:ea typeface="맑은 고딕" charset="0"/>
              </a:rPr>
              <a:t>UX</a:t>
            </a:r>
            <a:r>
              <a:rPr sz="2200" i="0" dirty="0" smtClean="0">
                <a:latin typeface="맑은 고딕" charset="0"/>
                <a:ea typeface="맑은 고딕" charset="0"/>
              </a:rPr>
              <a:t>(user </a:t>
            </a:r>
            <a:r>
              <a:rPr sz="2200" i="0" dirty="0">
                <a:latin typeface="맑은 고딕" charset="0"/>
                <a:ea typeface="맑은 고딕" charset="0"/>
              </a:rPr>
              <a:t>experience) </a:t>
            </a:r>
            <a:r>
              <a:rPr sz="2200" i="0" dirty="0" smtClean="0">
                <a:latin typeface="맑은 고딕" charset="0"/>
                <a:ea typeface="맑은 고딕" charset="0"/>
              </a:rPr>
              <a:t>design</a:t>
            </a:r>
            <a:endParaRPr lang="ko-KR" altLang="en-US" sz="2200" i="0" dirty="0">
              <a:latin typeface="맑은 고딕" charset="0"/>
              <a:ea typeface="맑은 고딕" charset="0"/>
            </a:endParaRPr>
          </a:p>
          <a:p>
            <a:pPr marL="685800" lvl="1" indent="-228600" latinLnBrk="0">
              <a:lnSpc>
                <a:spcPct val="150000"/>
              </a:lnSpc>
              <a:buFontTx/>
              <a:buNone/>
            </a:pPr>
            <a:endParaRPr lang="ko-KR" altLang="en-US" sz="2200" dirty="0">
              <a:latin typeface="+mn-lt"/>
              <a:ea typeface="+mn-ea"/>
              <a:cs typeface="+mn-cs"/>
            </a:endParaRPr>
          </a:p>
        </p:txBody>
      </p:sp>
      <p:pic>
        <p:nvPicPr>
          <p:cNvPr id="4" name="Picture 4" descr="Sungkyunkwan University - York Internationa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1859" y="0"/>
            <a:ext cx="1980142" cy="48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A9C09C8-48CE-877B-8F9D-00AA48D7AA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3600" b="1" dirty="0"/>
              <a:t>AI </a:t>
            </a:r>
            <a:r>
              <a:rPr lang="ko-KR" altLang="en-US" sz="3600" b="1" dirty="0"/>
              <a:t>윤리 </a:t>
            </a:r>
            <a:r>
              <a:rPr lang="ko-KR" altLang="en-US" sz="3600" b="1" dirty="0" smtClean="0"/>
              <a:t>함의의 시점은</a:t>
            </a:r>
            <a:r>
              <a:rPr lang="en-US" altLang="ko-KR" sz="3600" b="1" dirty="0" smtClean="0"/>
              <a:t>?</a:t>
            </a:r>
            <a:endParaRPr lang="ko-KR" altLang="en-US" sz="3600" b="1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7ACCCEA-652B-EE48-B93B-75AABF8AEA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2154" y="1765106"/>
            <a:ext cx="5112744" cy="3534464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ko-KR" altLang="en-US" sz="2400" dirty="0" smtClean="0"/>
              <a:t>만일 일반 평균이상의 지능을 </a:t>
            </a:r>
            <a:r>
              <a:rPr lang="ko-KR" altLang="en-US" sz="2400" dirty="0" smtClean="0"/>
              <a:t>가진 시민이 </a:t>
            </a:r>
            <a:r>
              <a:rPr lang="ko-KR" altLang="en-US" sz="2400" dirty="0" smtClean="0"/>
              <a:t>인공지능이 만들어낸 </a:t>
            </a:r>
            <a:r>
              <a:rPr lang="ko-KR" altLang="en-US" sz="2400" dirty="0" smtClean="0"/>
              <a:t>광고와 인간전문가가 </a:t>
            </a:r>
            <a:r>
              <a:rPr lang="ko-KR" altLang="en-US" sz="2400" dirty="0" smtClean="0"/>
              <a:t>만들어낸 광고를 </a:t>
            </a:r>
            <a:r>
              <a:rPr lang="ko-KR" altLang="en-US" sz="2400" dirty="0" smtClean="0"/>
              <a:t>구분할 </a:t>
            </a:r>
            <a:r>
              <a:rPr lang="ko-KR" altLang="en-US" sz="2400" dirty="0" smtClean="0"/>
              <a:t>수 </a:t>
            </a:r>
            <a:r>
              <a:rPr lang="ko-KR" altLang="en-US" sz="2400" dirty="0" smtClean="0"/>
              <a:t>없다면 윤리적인 </a:t>
            </a:r>
            <a:r>
              <a:rPr lang="ko-KR" altLang="en-US" sz="2400" dirty="0" smtClean="0"/>
              <a:t>문제가 </a:t>
            </a:r>
            <a:r>
              <a:rPr lang="ko-KR" altLang="en-US" sz="2400" dirty="0" smtClean="0"/>
              <a:t>발</a:t>
            </a:r>
            <a:r>
              <a:rPr lang="ko-KR" altLang="en-US" sz="2400" dirty="0" smtClean="0"/>
              <a:t>생할 수 있으므로 이에 대한 윤리적 논의가 필요합니다</a:t>
            </a:r>
            <a:endParaRPr lang="en-US" altLang="ko-KR" sz="24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ko-KR" altLang="en-US" sz="2400" dirty="0" smtClean="0"/>
              <a:t>   그리고 그 시점은 바로 지금입니다</a:t>
            </a:r>
            <a:r>
              <a:rPr lang="en-US" altLang="ko-KR" sz="2400" dirty="0" smtClean="0"/>
              <a:t>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ko-KR" altLang="en-US" sz="2400" dirty="0" smtClean="0"/>
              <a:t> </a:t>
            </a:r>
            <a:r>
              <a:rPr lang="en-US" altLang="ko-KR" sz="2400" dirty="0" smtClean="0"/>
              <a:t> </a:t>
            </a:r>
            <a:endParaRPr lang="ko-KR" altLang="en-US" sz="2400" dirty="0"/>
          </a:p>
        </p:txBody>
      </p:sp>
      <p:pic>
        <p:nvPicPr>
          <p:cNvPr id="8194" name="Picture 2" descr="The Time is Now | Creative | Rock City Church | Free Church Resources from  Life.Chur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5308" y="404247"/>
            <a:ext cx="5715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Sungkyunkwan University - York Internationa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1858" y="0"/>
            <a:ext cx="1980142" cy="48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747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988" y="179691"/>
            <a:ext cx="11334750" cy="8677275"/>
          </a:xfrm>
          <a:prstGeom prst="rect">
            <a:avLst/>
          </a:prstGeom>
        </p:spPr>
      </p:pic>
      <p:pic>
        <p:nvPicPr>
          <p:cNvPr id="5" name="Picture 4" descr="Sungkyunkwan University - York Internationa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1785" y="287533"/>
            <a:ext cx="1980142" cy="48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827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870BC88-2C5B-46D6-D634-4FC180008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>
                <a:solidFill>
                  <a:srgbClr val="FF0000"/>
                </a:solidFill>
              </a:rPr>
              <a:t>Why</a:t>
            </a:r>
            <a:r>
              <a:rPr lang="en-US" altLang="ko-KR" dirty="0"/>
              <a:t> does it matter? 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A4A011C-1B4C-FD17-EE1B-268923CC6A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04218"/>
            <a:ext cx="10516235" cy="435229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en-US" altLang="ko-KR" dirty="0"/>
              <a:t>Every information when it is published it has two components:</a:t>
            </a:r>
          </a:p>
          <a:p>
            <a:pPr lvl="1">
              <a:lnSpc>
                <a:spcPct val="150000"/>
              </a:lnSpc>
            </a:pPr>
            <a:r>
              <a:rPr lang="en-US" altLang="ko-KR" dirty="0"/>
              <a:t>Message - Contents</a:t>
            </a:r>
          </a:p>
          <a:p>
            <a:pPr lvl="1">
              <a:lnSpc>
                <a:spcPct val="150000"/>
              </a:lnSpc>
            </a:pPr>
            <a:r>
              <a:rPr lang="en-US" altLang="ko-KR" dirty="0"/>
              <a:t>Source - </a:t>
            </a:r>
            <a:r>
              <a:rPr lang="en-US" altLang="ko-KR" dirty="0" smtClean="0"/>
              <a:t>Speaker</a:t>
            </a:r>
            <a:endParaRPr lang="en-US" altLang="ko-KR" dirty="0"/>
          </a:p>
          <a:p>
            <a:pPr>
              <a:lnSpc>
                <a:spcPct val="150000"/>
              </a:lnSpc>
            </a:pPr>
            <a:r>
              <a:rPr lang="en-US" altLang="ko-KR" dirty="0"/>
              <a:t>The value of information is and should be determined by the validity (truthfulness) of information presented</a:t>
            </a:r>
            <a:r>
              <a:rPr lang="en-US" altLang="ko-KR" dirty="0" smtClean="0"/>
              <a:t>.</a:t>
            </a:r>
            <a:endParaRPr lang="en-US" altLang="ko-KR" dirty="0"/>
          </a:p>
          <a:p>
            <a:pPr>
              <a:lnSpc>
                <a:spcPct val="150000"/>
              </a:lnSpc>
            </a:pPr>
            <a:r>
              <a:rPr lang="en-US" altLang="ko-KR" dirty="0"/>
              <a:t>Often, receivers of information have hard time discerning the truth value of contents, so they often rely on the source (speaker) to judge whether to believe or disregard information</a:t>
            </a:r>
            <a:r>
              <a:rPr lang="en-US" altLang="ko-KR" dirty="0" smtClean="0"/>
              <a:t>.</a:t>
            </a:r>
            <a:endParaRPr lang="en-US" altLang="ko-KR" dirty="0"/>
          </a:p>
        </p:txBody>
      </p:sp>
      <p:sp>
        <p:nvSpPr>
          <p:cNvPr id="4" name="AutoShape 2" descr="What are credible sources? - Paperpile"/>
          <p:cNvSpPr>
            <a:spLocks noChangeAspect="1" noChangeArrowheads="1"/>
          </p:cNvSpPr>
          <p:nvPr/>
        </p:nvSpPr>
        <p:spPr bwMode="auto">
          <a:xfrm>
            <a:off x="8504026" y="1684337"/>
            <a:ext cx="182774" cy="18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3076" name="Picture 4" descr="What are credible sources? - Paperpi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7325" y="1"/>
            <a:ext cx="2284674" cy="2284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Sungkyunkwan University - York Internationa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1785" y="287533"/>
            <a:ext cx="1980142" cy="48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662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19CE9782-0FD1-493B-9C50-C51AB7C5E01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id="{F6619023-691E-4F1C-A10A-0EA3D044EE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bg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35" name="Rectangle 1034">
            <a:extLst>
              <a:ext uri="{FF2B5EF4-FFF2-40B4-BE49-F238E27FC236}">
                <a16:creationId xmlns:a16="http://schemas.microsoft.com/office/drawing/2014/main" id="{36F31C88-3DEF-4EA8-AE3A-49441413FC5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685800"/>
            <a:ext cx="422144" cy="5486400"/>
          </a:xfrm>
          <a:prstGeom prst="rect">
            <a:avLst/>
          </a:prstGeom>
          <a:solidFill>
            <a:srgbClr val="D43B00">
              <a:alpha val="25000"/>
            </a:srgb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37" name="Rectangle 1036">
            <a:extLst>
              <a:ext uri="{FF2B5EF4-FFF2-40B4-BE49-F238E27FC236}">
                <a16:creationId xmlns:a16="http://schemas.microsoft.com/office/drawing/2014/main" id="{147EAFFD-2BD1-4600-B034-EEF700787DE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6276" y="685800"/>
            <a:ext cx="10744200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10 Commandments Crafts">
            <a:extLst>
              <a:ext uri="{FF2B5EF4-FFF2-40B4-BE49-F238E27FC236}">
                <a16:creationId xmlns:a16="http://schemas.microsoft.com/office/drawing/2014/main" id="{161C0CE9-B4E4-0600-523A-E0DDB99C8D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82" b="-1"/>
          <a:stretch/>
        </p:blipFill>
        <p:spPr bwMode="auto">
          <a:xfrm>
            <a:off x="413003" y="685800"/>
            <a:ext cx="4073933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71A6CF0-C89F-AFE5-C416-E4E40ACEBF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5743" y="803679"/>
            <a:ext cx="5828376" cy="5368521"/>
          </a:xfrm>
        </p:spPr>
        <p:txBody>
          <a:bodyPr anchor="t"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ko-KR" sz="2400" dirty="0"/>
              <a:t>Should we give </a:t>
            </a:r>
            <a:r>
              <a:rPr lang="en-US" altLang="ko-KR" sz="2400" dirty="0" smtClean="0"/>
              <a:t>“</a:t>
            </a:r>
            <a:r>
              <a:rPr lang="en-US" altLang="ko-KR" sz="2400" dirty="0" smtClean="0"/>
              <a:t>credit”</a:t>
            </a:r>
            <a:r>
              <a:rPr lang="en-US" altLang="ko-KR" sz="2400" dirty="0" smtClean="0"/>
              <a:t> </a:t>
            </a:r>
            <a:r>
              <a:rPr lang="en-US" altLang="ko-KR" sz="2400" dirty="0"/>
              <a:t>for</a:t>
            </a:r>
            <a:r>
              <a:rPr lang="ko-KR" altLang="en-US" sz="2400" dirty="0"/>
              <a:t> </a:t>
            </a:r>
            <a:r>
              <a:rPr lang="en-US" altLang="ko-KR" sz="2400" dirty="0" smtClean="0"/>
              <a:t>manmade</a:t>
            </a:r>
            <a:r>
              <a:rPr lang="en-US" altLang="ko-KR" sz="2400" dirty="0" smtClean="0"/>
              <a:t> contents over AI generated comments?</a:t>
            </a:r>
            <a:endParaRPr lang="en-US" altLang="ko-KR" sz="2400" dirty="0" smtClean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 smtClean="0">
                <a:solidFill>
                  <a:schemeClr val="tx1"/>
                </a:solidFill>
                <a:cs typeface="Arial" panose="020B0604020202020204" pitchFamily="34" charset="0"/>
              </a:rPr>
              <a:t>Yes</a:t>
            </a:r>
            <a:r>
              <a:rPr lang="en-US" altLang="ko-KR" sz="2400" dirty="0">
                <a:solidFill>
                  <a:schemeClr val="tx1"/>
                </a:solidFill>
                <a:cs typeface="Arial" panose="020B0604020202020204" pitchFamily="34" charset="0"/>
              </a:rPr>
              <a:t>. </a:t>
            </a:r>
            <a:r>
              <a:rPr lang="en-US" altLang="ko-KR" sz="2400" b="1" dirty="0">
                <a:cs typeface="Arial" panose="020B0604020202020204" pitchFamily="34" charset="0"/>
              </a:rPr>
              <a:t>Moral</a:t>
            </a:r>
            <a:r>
              <a:rPr lang="ko-KR" altLang="en-US" sz="2400" b="1" dirty="0">
                <a:cs typeface="Arial" panose="020B0604020202020204" pitchFamily="34" charset="0"/>
              </a:rPr>
              <a:t> </a:t>
            </a:r>
            <a:r>
              <a:rPr lang="en-US" altLang="ko-KR" sz="2400" b="1" dirty="0">
                <a:cs typeface="Arial" panose="020B0604020202020204" pitchFamily="34" charset="0"/>
              </a:rPr>
              <a:t>law</a:t>
            </a:r>
            <a:r>
              <a:rPr lang="en-US" altLang="ko-KR" sz="2400" dirty="0">
                <a:solidFill>
                  <a:schemeClr val="tx1"/>
                </a:solidFill>
                <a:cs typeface="Arial" panose="020B0604020202020204" pitchFamily="34" charset="0"/>
              </a:rPr>
              <a:t> governs </a:t>
            </a:r>
            <a:r>
              <a:rPr lang="en-US" altLang="ko-KR" sz="2400" dirty="0" smtClean="0">
                <a:solidFill>
                  <a:schemeClr val="tx1"/>
                </a:solidFill>
                <a:cs typeface="Arial" panose="020B0604020202020204" pitchFamily="34" charset="0"/>
              </a:rPr>
              <a:t>humans should speak truth to each other.</a:t>
            </a:r>
            <a:endParaRPr lang="en-US" altLang="ko-KR" sz="240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>
                <a:solidFill>
                  <a:schemeClr val="tx1"/>
                </a:solidFill>
                <a:cs typeface="Arial" panose="020B0604020202020204" pitchFamily="34" charset="0"/>
              </a:rPr>
              <a:t>H</a:t>
            </a:r>
            <a:r>
              <a:rPr lang="en-US" altLang="ko-KR" sz="2400" dirty="0" smtClean="0">
                <a:solidFill>
                  <a:schemeClr val="tx1"/>
                </a:solidFill>
                <a:cs typeface="Arial" panose="020B0604020202020204" pitchFamily="34" charset="0"/>
              </a:rPr>
              <a:t>uman </a:t>
            </a:r>
            <a:r>
              <a:rPr lang="en-US" altLang="ko-KR" sz="2400" dirty="0">
                <a:solidFill>
                  <a:schemeClr val="tx1"/>
                </a:solidFill>
                <a:cs typeface="Arial" panose="020B0604020202020204" pitchFamily="34" charset="0"/>
              </a:rPr>
              <a:t>is </a:t>
            </a:r>
            <a:r>
              <a:rPr lang="en-US" altLang="ko-KR" sz="2400" dirty="0" smtClean="0">
                <a:solidFill>
                  <a:schemeClr val="tx1"/>
                </a:solidFill>
                <a:cs typeface="Arial" panose="020B0604020202020204" pitchFamily="34" charset="0"/>
              </a:rPr>
              <a:t>made accountable </a:t>
            </a:r>
            <a:r>
              <a:rPr lang="en-US" altLang="ko-KR" sz="2400" dirty="0">
                <a:solidFill>
                  <a:schemeClr val="tx1"/>
                </a:solidFill>
                <a:cs typeface="Arial" panose="020B0604020202020204" pitchFamily="34" charset="0"/>
              </a:rPr>
              <a:t>for the validity of information s/he put forth.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solidFill>
                  <a:schemeClr val="tx1"/>
                </a:solidFill>
                <a:cs typeface="Arial" panose="020B0604020202020204" pitchFamily="34" charset="0"/>
              </a:rPr>
              <a:t>When s/he said not </a:t>
            </a:r>
            <a:r>
              <a:rPr lang="en-US" altLang="ko-KR" sz="2400" dirty="0" smtClean="0">
                <a:solidFill>
                  <a:schemeClr val="tx1"/>
                </a:solidFill>
                <a:cs typeface="Arial" panose="020B0604020202020204" pitchFamily="34" charset="0"/>
              </a:rPr>
              <a:t>true and it harms others, s/he can </a:t>
            </a:r>
            <a:r>
              <a:rPr lang="en-US" altLang="ko-KR" sz="2400" dirty="0">
                <a:solidFill>
                  <a:schemeClr val="tx1"/>
                </a:solidFill>
                <a:cs typeface="Arial" panose="020B0604020202020204" pitchFamily="34" charset="0"/>
              </a:rPr>
              <a:t>even be found guilty of the crime of perjury.</a:t>
            </a:r>
          </a:p>
        </p:txBody>
      </p:sp>
      <p:cxnSp>
        <p:nvCxnSpPr>
          <p:cNvPr id="1039" name="Straight Connector 1038">
            <a:extLst>
              <a:ext uri="{FF2B5EF4-FFF2-40B4-BE49-F238E27FC236}">
                <a16:creationId xmlns:a16="http://schemas.microsoft.com/office/drawing/2014/main" id="{8D4B5F26-8713-4267-9186-183BB809C0E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11496184" y="5610"/>
            <a:ext cx="0" cy="6858000"/>
          </a:xfrm>
          <a:prstGeom prst="line">
            <a:avLst/>
          </a:prstGeom>
          <a:ln w="9525" cap="rnd">
            <a:solidFill>
              <a:srgbClr val="D43B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1" name="Straight Connector 1040">
            <a:extLst>
              <a:ext uri="{FF2B5EF4-FFF2-40B4-BE49-F238E27FC236}">
                <a16:creationId xmlns:a16="http://schemas.microsoft.com/office/drawing/2014/main" id="{372C66DF-2004-4C24-8C07-554E41490DC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524" y="6172200"/>
            <a:ext cx="12192000" cy="0"/>
          </a:xfrm>
          <a:prstGeom prst="line">
            <a:avLst/>
          </a:prstGeom>
          <a:ln w="9525" cap="rnd">
            <a:solidFill>
              <a:srgbClr val="D43B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4" descr="Sungkyunkwan University - York Internationa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1785" y="287533"/>
            <a:ext cx="1980142" cy="48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926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0171" y="1294342"/>
            <a:ext cx="5252397" cy="4279523"/>
          </a:xfrm>
          <a:prstGeom prst="rect">
            <a:avLst/>
          </a:prstGeom>
        </p:spPr>
      </p:pic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7756666D-C086-69E7-529F-E86CB9DC8E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326" y="2126305"/>
            <a:ext cx="5328922" cy="3018859"/>
          </a:xfrm>
        </p:spPr>
        <p:txBody>
          <a:bodyPr anchor="t"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ko-KR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are currently no safeguards against potentially nonfactual AI contents.</a:t>
            </a:r>
          </a:p>
          <a:p>
            <a:pPr>
              <a:lnSpc>
                <a:spcPct val="100000"/>
              </a:lnSpc>
            </a:pPr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Categorical prejudice against AI contents can also lead to inaccurate judgment.</a:t>
            </a:r>
            <a:r>
              <a:rPr lang="en-US" altLang="ko-KR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ko-KR" alt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lang="ko-KR" alt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04" name="Picture 8" descr="Tackling bias in artificial intelligence (and in humans) | McKinse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1836738"/>
            <a:ext cx="6448425" cy="3838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Sungkyunkwan University - York Internationa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1785" y="287533"/>
            <a:ext cx="1980142" cy="48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2375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D493A8E8-88A3-4C21-8DD5-382FD24075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057" name="Rectangle 2056">
            <a:extLst>
              <a:ext uri="{FF2B5EF4-FFF2-40B4-BE49-F238E27FC236}">
                <a16:creationId xmlns:a16="http://schemas.microsoft.com/office/drawing/2014/main" id="{74369055-AD2B-4E6F-8B6F-FD8A6CA3705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bg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059" name="Rectangle 2058">
            <a:extLst>
              <a:ext uri="{FF2B5EF4-FFF2-40B4-BE49-F238E27FC236}">
                <a16:creationId xmlns:a16="http://schemas.microsoft.com/office/drawing/2014/main" id="{99B60357-232D-4489-8786-BF4E4F74BA7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" y="2572690"/>
            <a:ext cx="471566" cy="3599021"/>
          </a:xfrm>
          <a:prstGeom prst="rect">
            <a:avLst/>
          </a:prstGeom>
          <a:solidFill>
            <a:schemeClr val="accent1">
              <a:alpha val="25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61" name="Rectangle 2060">
            <a:extLst>
              <a:ext uri="{FF2B5EF4-FFF2-40B4-BE49-F238E27FC236}">
                <a16:creationId xmlns:a16="http://schemas.microsoft.com/office/drawing/2014/main" id="{C6BC4F02-1D09-4B7C-BF2A-18C1A2A70D4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6276" y="685800"/>
            <a:ext cx="10744200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AE66AB9F-F5F8-18E0-CB36-79FAAC26D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814" y="89214"/>
            <a:ext cx="10819894" cy="1895315"/>
          </a:xfrm>
        </p:spPr>
        <p:txBody>
          <a:bodyPr anchor="t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ko-KR" sz="3600" dirty="0" smtClean="0">
                <a:solidFill>
                  <a:schemeClr val="tx1"/>
                </a:solidFill>
              </a:rPr>
              <a:t>So, what needs to be done when AI can lie and we have no </a:t>
            </a:r>
            <a:r>
              <a:rPr lang="en-US" altLang="ko-KR" sz="3600" dirty="0" smtClean="0">
                <a:solidFill>
                  <a:schemeClr val="tx1"/>
                </a:solidFill>
              </a:rPr>
              <a:t>safeguards against that?</a:t>
            </a:r>
            <a:endParaRPr lang="ko-KR" altLang="en-US" sz="3600" dirty="0">
              <a:solidFill>
                <a:schemeClr val="tx1"/>
              </a:solidFill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756666D-C086-69E7-529F-E86CB9DC8E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5091" y="2022736"/>
            <a:ext cx="9888717" cy="3018859"/>
          </a:xfrm>
        </p:spPr>
        <p:txBody>
          <a:bodyPr anchor="t"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ko-KR" dirty="0">
                <a:solidFill>
                  <a:schemeClr val="tx1"/>
                </a:solidFill>
              </a:rPr>
              <a:t>If Machines put out fake information, how are they going to be made accountable</a:t>
            </a:r>
            <a:r>
              <a:rPr lang="en-US" altLang="ko-KR" dirty="0" smtClean="0">
                <a:solidFill>
                  <a:schemeClr val="tx1"/>
                </a:solidFill>
              </a:rPr>
              <a:t>?</a:t>
            </a:r>
            <a:endParaRPr lang="en-US" altLang="ko-KR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r>
              <a:rPr lang="en-US" altLang="ko-KR" dirty="0">
                <a:solidFill>
                  <a:schemeClr val="tx1"/>
                </a:solidFill>
              </a:rPr>
              <a:t>There should be a policy to expose machines that are repeatedly untruthful and the frequency of fake or dark </a:t>
            </a:r>
            <a:r>
              <a:rPr lang="en-US" altLang="ko-KR" dirty="0" smtClean="0">
                <a:solidFill>
                  <a:schemeClr val="tx1"/>
                </a:solidFill>
              </a:rPr>
              <a:t>patterns </a:t>
            </a:r>
            <a:r>
              <a:rPr lang="en-US" altLang="ko-KR" dirty="0">
                <a:solidFill>
                  <a:schemeClr val="tx1"/>
                </a:solidFill>
              </a:rPr>
              <a:t>should be reported.</a:t>
            </a:r>
            <a:endParaRPr lang="ko-KR" altLang="en-US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endParaRPr lang="ko-KR" altLang="en-US" dirty="0">
              <a:solidFill>
                <a:schemeClr val="tx1"/>
              </a:solidFill>
            </a:endParaRPr>
          </a:p>
        </p:txBody>
      </p:sp>
      <p:pic>
        <p:nvPicPr>
          <p:cNvPr id="2050" name="Picture 2" descr="Binary Classification Metrics for Machine Learning | MyDataModels">
            <a:extLst>
              <a:ext uri="{FF2B5EF4-FFF2-40B4-BE49-F238E27FC236}">
                <a16:creationId xmlns:a16="http://schemas.microsoft.com/office/drawing/2014/main" id="{41A0E25C-EDDE-3F4A-14C9-D60F00BDEA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2" r="1147"/>
          <a:stretch/>
        </p:blipFill>
        <p:spPr bwMode="auto">
          <a:xfrm>
            <a:off x="6984432" y="4643553"/>
            <a:ext cx="4374375" cy="1261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63" name="Straight Connector 2062">
            <a:extLst>
              <a:ext uri="{FF2B5EF4-FFF2-40B4-BE49-F238E27FC236}">
                <a16:creationId xmlns:a16="http://schemas.microsoft.com/office/drawing/2014/main" id="{675AD8F0-E74F-4E7D-ADD3-E7F806CAF8F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11496184" y="5610"/>
            <a:ext cx="0" cy="685800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5" name="Straight Connector 2064">
            <a:extLst>
              <a:ext uri="{FF2B5EF4-FFF2-40B4-BE49-F238E27FC236}">
                <a16:creationId xmlns:a16="http://schemas.microsoft.com/office/drawing/2014/main" id="{FF803BC2-F676-49D8-AA7E-58C89757719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524" y="6172200"/>
            <a:ext cx="12192000" cy="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4" descr="Sungkyunkwan University - York Internationa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9188" y="-40321"/>
            <a:ext cx="1980142" cy="48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13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BAF5432-DD42-599D-AB0B-67031EE925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58291"/>
            <a:ext cx="10516235" cy="1326515"/>
          </a:xfrm>
        </p:spPr>
        <p:txBody>
          <a:bodyPr>
            <a:normAutofit/>
          </a:bodyPr>
          <a:lstStyle/>
          <a:p>
            <a:r>
              <a:rPr lang="en-US" altLang="ko-KR" sz="2800" b="1" dirty="0" smtClean="0"/>
              <a:t>Consider an Information </a:t>
            </a:r>
            <a:r>
              <a:rPr lang="en-US" altLang="ko-KR" sz="2800" b="1" dirty="0" smtClean="0"/>
              <a:t>Disclosure </a:t>
            </a:r>
            <a:r>
              <a:rPr lang="en-US" altLang="ko-KR" sz="2800" b="1" dirty="0" smtClean="0"/>
              <a:t>Act Like </a:t>
            </a:r>
            <a:r>
              <a:rPr lang="en-US" altLang="ko-KR" sz="2800" b="1" dirty="0" smtClean="0"/>
              <a:t>the case of </a:t>
            </a:r>
            <a:r>
              <a:rPr lang="en-US" altLang="ko-KR" sz="2800" b="1" dirty="0" smtClean="0"/>
              <a:t>Food nutrients or Fabric hazardous contents in US</a:t>
            </a:r>
            <a:endParaRPr lang="ko-KR" altLang="en-US" sz="2800" b="1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A598AC5-D468-16C1-F9D1-18491A8A65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927169" cy="283936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It mandates that potentially risky and harmful nature of products that are distributed and sold in market, it has to disclose that information. </a:t>
            </a:r>
            <a:endParaRPr lang="en-US" altLang="ko-K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Whether the contents have been created by AI or manmade should be </a:t>
            </a:r>
            <a:r>
              <a:rPr lang="en-US" altLang="ko-KR" sz="20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isclosed when it is necessary.</a:t>
            </a:r>
            <a:endParaRPr lang="ko-KR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307" y="1684806"/>
            <a:ext cx="5004127" cy="4733203"/>
          </a:xfrm>
          <a:prstGeom prst="rect">
            <a:avLst/>
          </a:prstGeom>
        </p:spPr>
      </p:pic>
      <p:pic>
        <p:nvPicPr>
          <p:cNvPr id="5" name="Picture 4" descr="Sungkyunkwan University - York Internationa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1858" y="0"/>
            <a:ext cx="1980142" cy="48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568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8197" y="1085983"/>
            <a:ext cx="10516235" cy="880239"/>
          </a:xfrm>
        </p:spPr>
        <p:txBody>
          <a:bodyPr>
            <a:normAutofit/>
          </a:bodyPr>
          <a:lstStyle/>
          <a:p>
            <a:r>
              <a:rPr lang="en-US" altLang="ko-KR" sz="4000" dirty="0" smtClean="0"/>
              <a:t>“Made by </a:t>
            </a:r>
            <a:r>
              <a:rPr lang="en-US" altLang="ko-KR" sz="4000" dirty="0" smtClean="0"/>
              <a:t>Who or by What AI?” </a:t>
            </a:r>
            <a:endParaRPr lang="ko-KR" altLang="en-US" sz="40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198" y="4028135"/>
            <a:ext cx="10516235" cy="435229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ko-K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For example, Country </a:t>
            </a:r>
            <a:r>
              <a:rPr lang="en-US" altLang="ko-K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of Origin information should be revealed to consumers and it is mandated by law. </a:t>
            </a:r>
            <a:r>
              <a:rPr lang="en-US" altLang="ko-K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Likewise</a:t>
            </a:r>
            <a:r>
              <a:rPr lang="en-US" altLang="ko-K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AI can, when requested, reveal the references or the sources of information which is uses to conjure up an answer</a:t>
            </a:r>
            <a:r>
              <a:rPr lang="en-US" altLang="ko-K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AI </a:t>
            </a:r>
            <a:r>
              <a:rPr lang="en-US" altLang="ko-K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prompter </a:t>
            </a:r>
            <a:r>
              <a:rPr lang="en-US" altLang="ko-K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appears to be</a:t>
            </a:r>
            <a:r>
              <a:rPr lang="en-US" altLang="ko-K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 promising future career. </a:t>
            </a:r>
            <a:endParaRPr lang="en-US" altLang="ko-K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AutoShape 2" descr="Country of Origin Requirements in the United States: An Overvie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5" name="AutoShape 4" descr="Country of Origin Requirements in the United States: An Overview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13314" name="Picture 2" descr="WHO Begets WHAT - Connecting the Dot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579" y="2052638"/>
            <a:ext cx="5070925" cy="1769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4" descr="CFS Country of Origin Labelli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" name="AutoShape 6" descr="CFS Country of Origin Labelli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375" y="-144463"/>
            <a:ext cx="10772071" cy="1046359"/>
          </a:xfrm>
          <a:prstGeom prst="rect">
            <a:avLst/>
          </a:prstGeom>
        </p:spPr>
      </p:pic>
      <p:pic>
        <p:nvPicPr>
          <p:cNvPr id="11" name="Picture 4" descr="Sungkyunkwan University - York Internationa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4058" y="901896"/>
            <a:ext cx="1980142" cy="48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490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Picture 6" descr="What is AI? Everything to know about artificial intelligence | ZDN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64" y="-3077156"/>
            <a:ext cx="13230335" cy="1143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614901" y="5577750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dirty="0">
                <a:solidFill>
                  <a:schemeClr val="bg1"/>
                </a:solidFill>
              </a:rPr>
              <a:t>If you have questions, feel free to </a:t>
            </a:r>
            <a:r>
              <a:rPr lang="en-US" altLang="ko-KR" dirty="0" smtClean="0">
                <a:solidFill>
                  <a:schemeClr val="bg1"/>
                </a:solidFill>
              </a:rPr>
              <a:t>ask </a:t>
            </a:r>
            <a:r>
              <a:rPr lang="en-US" altLang="ko-KR" dirty="0">
                <a:solidFill>
                  <a:schemeClr val="bg1"/>
                </a:solidFill>
              </a:rPr>
              <a:t>us now </a:t>
            </a:r>
            <a:endParaRPr lang="en-US" altLang="ko-KR" dirty="0" smtClean="0">
              <a:solidFill>
                <a:schemeClr val="bg1"/>
              </a:solidFill>
            </a:endParaRPr>
          </a:p>
          <a:p>
            <a:r>
              <a:rPr lang="en-US" altLang="ko-KR" dirty="0" smtClean="0">
                <a:solidFill>
                  <a:schemeClr val="bg1"/>
                </a:solidFill>
              </a:rPr>
              <a:t>or </a:t>
            </a:r>
            <a:r>
              <a:rPr lang="en-US" altLang="ko-KR" dirty="0">
                <a:solidFill>
                  <a:schemeClr val="bg1"/>
                </a:solidFill>
              </a:rPr>
              <a:t>email our professor. </a:t>
            </a:r>
          </a:p>
          <a:p>
            <a:endParaRPr lang="en-US" altLang="ko-KR" dirty="0">
              <a:solidFill>
                <a:schemeClr val="bg1"/>
              </a:solidFill>
            </a:endParaRPr>
          </a:p>
          <a:p>
            <a:r>
              <a:rPr lang="en-US" altLang="ko-KR" dirty="0">
                <a:solidFill>
                  <a:schemeClr val="bg1"/>
                </a:solidFill>
              </a:rPr>
              <a:t>elee9@skku.edu</a:t>
            </a:r>
            <a:endParaRPr lang="ko-KR" altLang="en-US" dirty="0">
              <a:solidFill>
                <a:schemeClr val="bg1"/>
              </a:solidFill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3417" y="1422400"/>
            <a:ext cx="3225800" cy="806450"/>
          </a:xfrm>
          <a:prstGeom prst="rect">
            <a:avLst/>
          </a:prstGeom>
        </p:spPr>
      </p:pic>
      <p:pic>
        <p:nvPicPr>
          <p:cNvPr id="7" name="Picture 4" descr="Sungkyunkwan University - York Internationa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1858" y="0"/>
            <a:ext cx="1980142" cy="48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421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8200" y="766119"/>
            <a:ext cx="10515600" cy="816490"/>
          </a:xfrm>
        </p:spPr>
        <p:txBody>
          <a:bodyPr>
            <a:normAutofit/>
          </a:bodyPr>
          <a:lstStyle/>
          <a:p>
            <a:r>
              <a:rPr lang="en-US" altLang="ko-KR" sz="3600" b="1" dirty="0" smtClean="0"/>
              <a:t>What</a:t>
            </a:r>
            <a:r>
              <a:rPr lang="ko-KR" altLang="en-US" sz="3600" b="1" dirty="0" smtClean="0"/>
              <a:t> </a:t>
            </a:r>
            <a:r>
              <a:rPr lang="en-US" altLang="ko-KR" sz="3600" b="1" dirty="0" smtClean="0"/>
              <a:t>is Brain-Based </a:t>
            </a:r>
            <a:r>
              <a:rPr lang="en-US" altLang="ko-KR" sz="3600" b="1" dirty="0"/>
              <a:t>Turing </a:t>
            </a:r>
            <a:r>
              <a:rPr lang="en-US" altLang="ko-KR" sz="3600" b="1" dirty="0" smtClean="0"/>
              <a:t>Test?</a:t>
            </a:r>
            <a:endParaRPr lang="ko-KR" altLang="en-US" sz="3600" b="1" dirty="0"/>
          </a:p>
        </p:txBody>
      </p:sp>
      <p:sp>
        <p:nvSpPr>
          <p:cNvPr id="3" name="내용 개체 틀 2"/>
          <p:cNvSpPr txBox="1">
            <a:spLocks noGrp="1"/>
          </p:cNvSpPr>
          <p:nvPr>
            <p:ph idx="1"/>
          </p:nvPr>
        </p:nvSpPr>
        <p:spPr>
          <a:xfrm>
            <a:off x="945292" y="1582609"/>
            <a:ext cx="10516235" cy="4491990"/>
          </a:xfrm>
          <a:prstGeom prst="rect">
            <a:avLst/>
          </a:prstGeom>
        </p:spPr>
        <p:txBody>
          <a:bodyPr vert="horz" wrap="square" lIns="91440" tIns="45720" rIns="91440" bIns="45720" numCol="1" anchor="t">
            <a:normAutofit fontScale="92500" lnSpcReduction="20000"/>
          </a:bodyPr>
          <a:lstStyle/>
          <a:p>
            <a:pPr marL="228600" indent="-228600" latinLnBrk="0">
              <a:lnSpc>
                <a:spcPct val="150000"/>
              </a:lnSpc>
              <a:buFont typeface="맑은 고딕"/>
              <a:buChar char="•"/>
            </a:pPr>
            <a:r>
              <a:rPr lang="en-US" altLang="ko-KR" sz="2400" b="1" dirty="0"/>
              <a:t>Turing Test</a:t>
            </a:r>
            <a:r>
              <a:rPr lang="ko-KR" altLang="en-US" sz="2400" b="1" dirty="0"/>
              <a:t>의</a:t>
            </a:r>
            <a:r>
              <a:rPr lang="en-US" altLang="ko-KR" sz="2400" b="1" dirty="0"/>
              <a:t> </a:t>
            </a:r>
            <a:r>
              <a:rPr lang="ko-KR" altLang="en-US" sz="2400" b="1" dirty="0"/>
              <a:t>유래</a:t>
            </a:r>
          </a:p>
          <a:p>
            <a:pPr marL="685800" lvl="1" indent="-228600" latinLnBrk="0">
              <a:lnSpc>
                <a:spcPct val="150000"/>
              </a:lnSpc>
              <a:buFont typeface="맑은 고딕"/>
              <a:buChar char="•"/>
            </a:pPr>
            <a:r>
              <a:rPr lang="en-US" altLang="ko-KR" sz="2000" dirty="0" smtClean="0"/>
              <a:t>Alan Turing</a:t>
            </a:r>
            <a:r>
              <a:rPr lang="ko-KR" altLang="en-US" sz="2000" dirty="0" smtClean="0"/>
              <a:t>이 </a:t>
            </a:r>
            <a:r>
              <a:rPr lang="ko-KR" altLang="en-US" sz="2000" dirty="0"/>
              <a:t>고안한 테스트로 대화 상대가 기계인지 사람인지 </a:t>
            </a:r>
            <a:r>
              <a:rPr lang="ko-KR" altLang="en-US" sz="2000" dirty="0" err="1">
                <a:ea typeface="맑은 고딕" charset="0"/>
              </a:rPr>
              <a:t>구별할때</a:t>
            </a:r>
            <a:r>
              <a:rPr lang="ko-KR" altLang="en-US" sz="2000" dirty="0"/>
              <a:t> </a:t>
            </a:r>
            <a:r>
              <a:rPr lang="ko-KR" altLang="en-US" sz="2000" dirty="0">
                <a:ea typeface="맑은 고딕" charset="0"/>
              </a:rPr>
              <a:t>사용한다.</a:t>
            </a:r>
            <a:r>
              <a:rPr lang="ko-KR" altLang="en-US" sz="2000" dirty="0"/>
              <a:t> </a:t>
            </a:r>
          </a:p>
          <a:p>
            <a:pPr marL="685800" lvl="1" indent="-228600" latinLnBrk="0">
              <a:lnSpc>
                <a:spcPct val="150000"/>
              </a:lnSpc>
              <a:buFont typeface="맑은 고딕"/>
              <a:buChar char="•"/>
            </a:pPr>
            <a:r>
              <a:rPr lang="ko-KR" altLang="en-US" sz="2000" dirty="0"/>
              <a:t>정해진 </a:t>
            </a:r>
            <a:r>
              <a:rPr lang="ko-KR" altLang="en-US" sz="2000" dirty="0" err="1"/>
              <a:t>시간동안</a:t>
            </a:r>
            <a:r>
              <a:rPr lang="ko-KR" altLang="en-US" sz="2000" dirty="0"/>
              <a:t> 인간과 기계와 대화를 한 뒤 </a:t>
            </a:r>
            <a:r>
              <a:rPr lang="ko-KR" altLang="en-US" sz="2000" dirty="0" smtClean="0"/>
              <a:t>상대방이</a:t>
            </a:r>
            <a:r>
              <a:rPr lang="en-US" altLang="ko-KR" sz="2000" dirty="0" smtClean="0"/>
              <a:t> </a:t>
            </a:r>
            <a:r>
              <a:rPr lang="ko-KR" altLang="en-US" sz="2000" dirty="0" smtClean="0"/>
              <a:t>사람인지 기계인지 </a:t>
            </a:r>
            <a:r>
              <a:rPr lang="ko-KR" altLang="en-US" sz="2000" dirty="0" smtClean="0"/>
              <a:t>구별할 </a:t>
            </a:r>
            <a:r>
              <a:rPr lang="ko-KR" altLang="en-US" sz="2000" dirty="0"/>
              <a:t>수 있는지 여부를 </a:t>
            </a:r>
            <a:r>
              <a:rPr lang="ko-KR" altLang="en-US" sz="2000" dirty="0">
                <a:ea typeface="맑은 고딕" charset="0"/>
              </a:rPr>
              <a:t>판단한다</a:t>
            </a:r>
            <a:r>
              <a:rPr lang="ko-KR" altLang="en-US" sz="2000" dirty="0" smtClean="0">
                <a:ea typeface="맑은 고딕" charset="0"/>
              </a:rPr>
              <a:t>.</a:t>
            </a:r>
            <a:endParaRPr lang="ko-KR" altLang="en-US" sz="2000" dirty="0"/>
          </a:p>
          <a:p>
            <a:pPr marL="228600" indent="-228600" latinLnBrk="0">
              <a:lnSpc>
                <a:spcPct val="150000"/>
              </a:lnSpc>
              <a:buFont typeface="맑은 고딕"/>
              <a:buChar char="•"/>
            </a:pPr>
            <a:r>
              <a:rPr lang="en-US" altLang="ko-KR" sz="2400" b="1" dirty="0"/>
              <a:t>Brain-based Turing </a:t>
            </a:r>
            <a:r>
              <a:rPr lang="en-US" altLang="ko-KR" sz="2400" b="1" dirty="0" smtClean="0"/>
              <a:t>Test</a:t>
            </a:r>
            <a:endParaRPr lang="ko-KR" altLang="en-US" sz="2400" b="1" dirty="0"/>
          </a:p>
          <a:p>
            <a:pPr marL="685800" lvl="1" indent="-228600" latinLnBrk="0">
              <a:lnSpc>
                <a:spcPct val="150000"/>
              </a:lnSpc>
              <a:buFont typeface="맑은 고딕"/>
              <a:buChar char="•"/>
            </a:pPr>
            <a:r>
              <a:rPr lang="en-US" altLang="ko-KR" sz="2000" dirty="0"/>
              <a:t>fMRI</a:t>
            </a:r>
            <a:r>
              <a:rPr lang="ko-KR" altLang="en-US" sz="2000" dirty="0"/>
              <a:t>를 활용한 뇌 기반 </a:t>
            </a:r>
            <a:r>
              <a:rPr lang="ko-KR" altLang="en-US" sz="2000" dirty="0" err="1"/>
              <a:t>튜링</a:t>
            </a:r>
            <a:r>
              <a:rPr lang="ko-KR" altLang="en-US" sz="2000" dirty="0"/>
              <a:t> </a:t>
            </a:r>
            <a:r>
              <a:rPr lang="ko-KR" altLang="en-US" sz="2000" dirty="0" smtClean="0"/>
              <a:t>테스트</a:t>
            </a:r>
            <a:r>
              <a:rPr lang="en-US" altLang="ko-KR" sz="2000" dirty="0" smtClean="0"/>
              <a:t>.</a:t>
            </a:r>
            <a:endParaRPr lang="ko-KR" altLang="en-US" sz="2000" dirty="0"/>
          </a:p>
          <a:p>
            <a:pPr marL="685800" lvl="1" indent="-228600" latinLnBrk="0">
              <a:lnSpc>
                <a:spcPct val="150000"/>
              </a:lnSpc>
              <a:buFont typeface="맑은 고딕"/>
              <a:buChar char="•"/>
            </a:pPr>
            <a:r>
              <a:rPr lang="en-US" altLang="ko-KR" sz="2000" dirty="0"/>
              <a:t>AI</a:t>
            </a:r>
            <a:r>
              <a:rPr lang="ko-KR" altLang="en-US" sz="2000" dirty="0"/>
              <a:t>와</a:t>
            </a:r>
            <a:r>
              <a:rPr lang="en-US" altLang="ko-KR" sz="2000" dirty="0"/>
              <a:t> </a:t>
            </a:r>
            <a:r>
              <a:rPr lang="ko-KR" altLang="en-US" sz="2000" dirty="0"/>
              <a:t>인간이 디자인한 실험 자극물을 피실험자들에게 보여준 뒤, 총 6개의 </a:t>
            </a:r>
            <a:r>
              <a:rPr lang="ko-KR" altLang="en-US" sz="2000" dirty="0">
                <a:ea typeface="맑은 고딕" charset="0"/>
              </a:rPr>
              <a:t>광고</a:t>
            </a:r>
            <a:r>
              <a:rPr lang="ko-KR" altLang="en-US" sz="2000" dirty="0"/>
              <a:t> 중 </a:t>
            </a:r>
            <a:r>
              <a:rPr lang="ko-KR" altLang="en-US" sz="2000" dirty="0">
                <a:ea typeface="맑은 고딕" charset="0"/>
              </a:rPr>
              <a:t>어떠한</a:t>
            </a:r>
            <a:r>
              <a:rPr lang="ko-KR" altLang="en-US" sz="2000" dirty="0"/>
              <a:t> </a:t>
            </a:r>
            <a:r>
              <a:rPr lang="ko-KR" altLang="en-US" sz="2000" dirty="0">
                <a:ea typeface="맑은 고딕" charset="0"/>
              </a:rPr>
              <a:t>3개가</a:t>
            </a:r>
            <a:r>
              <a:rPr lang="ko-KR" altLang="en-US" sz="2000" dirty="0"/>
              <a:t> AI가 만든 것인지 결정하게 한다. </a:t>
            </a:r>
          </a:p>
          <a:p>
            <a:pPr marL="685800" lvl="1" indent="-228600" latinLnBrk="0">
              <a:lnSpc>
                <a:spcPct val="150000"/>
              </a:lnSpc>
              <a:buFont typeface="맑은 고딕"/>
              <a:buChar char="•"/>
            </a:pPr>
            <a:r>
              <a:rPr lang="ko-KR" altLang="en-US" sz="2000" dirty="0"/>
              <a:t>fMRI를 통해 측정된 데이터와 피실험자들이 답한 결과를 </a:t>
            </a:r>
            <a:r>
              <a:rPr lang="ko-KR" altLang="en-US" sz="2000" dirty="0">
                <a:ea typeface="맑은 고딕" charset="0"/>
              </a:rPr>
              <a:t>바탕으로</a:t>
            </a:r>
            <a:r>
              <a:rPr lang="ko-KR" altLang="en-US" sz="2000" dirty="0"/>
              <a:t> </a:t>
            </a:r>
            <a:r>
              <a:rPr lang="ko-KR" altLang="en-US" sz="2000" dirty="0">
                <a:ea typeface="맑은 고딕" charset="0"/>
              </a:rPr>
              <a:t>인간과</a:t>
            </a:r>
            <a:r>
              <a:rPr lang="ko-KR" altLang="en-US" sz="2000" dirty="0"/>
              <a:t> </a:t>
            </a:r>
            <a:r>
              <a:rPr lang="ko-KR" altLang="en-US" sz="2000" dirty="0">
                <a:ea typeface="맑은 고딕" charset="0"/>
              </a:rPr>
              <a:t>AI의</a:t>
            </a:r>
            <a:r>
              <a:rPr lang="ko-KR" altLang="en-US" sz="2000" dirty="0"/>
              <a:t> </a:t>
            </a:r>
            <a:r>
              <a:rPr lang="ko-KR" altLang="en-US" sz="2000" dirty="0">
                <a:ea typeface="맑은 고딕" charset="0"/>
              </a:rPr>
              <a:t>창작물을</a:t>
            </a:r>
            <a:r>
              <a:rPr lang="ko-KR" altLang="en-US" sz="2000" dirty="0"/>
              <a:t> </a:t>
            </a:r>
            <a:r>
              <a:rPr lang="ko-KR" altLang="en-US" sz="2000" dirty="0" err="1"/>
              <a:t>구분지을</a:t>
            </a:r>
            <a:r>
              <a:rPr lang="ko-KR" altLang="en-US" sz="2000" dirty="0"/>
              <a:t> 수 있는지, 그리고 </a:t>
            </a:r>
            <a:r>
              <a:rPr lang="ko-KR" altLang="en-US" sz="2000" dirty="0">
                <a:ea typeface="맑은 고딕" charset="0"/>
              </a:rPr>
              <a:t>선택할</a:t>
            </a:r>
            <a:r>
              <a:rPr lang="ko-KR" altLang="en-US" sz="2000" dirty="0"/>
              <a:t> 때의  </a:t>
            </a:r>
            <a:r>
              <a:rPr lang="ko-KR" altLang="en-US" sz="2000" dirty="0">
                <a:ea typeface="맑은 고딕" charset="0"/>
              </a:rPr>
              <a:t>차이를</a:t>
            </a:r>
            <a:r>
              <a:rPr lang="ko-KR" altLang="en-US" sz="2000" dirty="0"/>
              <a:t> </a:t>
            </a:r>
            <a:r>
              <a:rPr lang="ko-KR" altLang="en-US" sz="2000" dirty="0">
                <a:ea typeface="맑은 고딕" charset="0"/>
              </a:rPr>
              <a:t>비교하고자</a:t>
            </a:r>
            <a:r>
              <a:rPr lang="ko-KR" altLang="en-US" sz="2000" dirty="0"/>
              <a:t> </a:t>
            </a:r>
            <a:r>
              <a:rPr lang="ko-KR" altLang="en-US" sz="2000" dirty="0">
                <a:ea typeface="맑은 고딕" charset="0"/>
              </a:rPr>
              <a:t>했다.</a:t>
            </a:r>
            <a:r>
              <a:rPr lang="ko-KR" altLang="en-US" sz="2000" dirty="0"/>
              <a:t> </a:t>
            </a:r>
          </a:p>
        </p:txBody>
      </p:sp>
      <p:pic>
        <p:nvPicPr>
          <p:cNvPr id="12290" name="Picture 2" descr="443 Turing Test Images, Stock Photos &amp; Vectors | Shuttersto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1280" y="-94964"/>
            <a:ext cx="3072654" cy="2206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758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8200" y="554595"/>
            <a:ext cx="10516235" cy="837599"/>
          </a:xfrm>
        </p:spPr>
        <p:txBody>
          <a:bodyPr vert="horz" wrap="square" lIns="91440" tIns="45720" rIns="91440" bIns="45720" numCol="1" anchor="ctr">
            <a:normAutofit/>
          </a:bodyPr>
          <a:lstStyle/>
          <a:p>
            <a:pPr marL="0" indent="0" latinLnBrk="0"/>
            <a:r>
              <a:rPr lang="en-US" altLang="ko-KR" sz="3600" b="1" dirty="0" smtClean="0"/>
              <a:t>fMRI Experiment </a:t>
            </a:r>
            <a:r>
              <a:rPr lang="en-US" altLang="ko-KR" sz="3600" b="1" dirty="0"/>
              <a:t>Design</a:t>
            </a:r>
            <a:endParaRPr lang="ko-KR" altLang="en-US" sz="3600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735009"/>
            <a:ext cx="10711249" cy="4352290"/>
          </a:xfrm>
        </p:spPr>
        <p:txBody>
          <a:bodyPr vert="horz" wrap="square" lIns="91440" tIns="45720" rIns="91440" bIns="45720" numCol="1" anchor="t">
            <a:normAutofit fontScale="92500" lnSpcReduction="10000"/>
          </a:bodyPr>
          <a:lstStyle/>
          <a:p>
            <a:pPr marL="0" indent="0" latinLnBrk="0">
              <a:lnSpc>
                <a:spcPct val="150000"/>
              </a:lnSpc>
              <a:buNone/>
            </a:pPr>
            <a:r>
              <a:rPr lang="en-US" altLang="ko-KR" sz="2400" dirty="0">
                <a:ea typeface="맑은 고딕" charset="0"/>
              </a:rPr>
              <a:t>2</a:t>
            </a:r>
            <a:r>
              <a:rPr lang="en-US" altLang="ko-KR" sz="2400" dirty="0"/>
              <a:t> (</a:t>
            </a:r>
            <a:r>
              <a:rPr lang="ko-KR" altLang="en-US" sz="2400" dirty="0"/>
              <a:t>Human or AI</a:t>
            </a:r>
            <a:r>
              <a:rPr lang="en-US" altLang="ko-KR" sz="2400" dirty="0"/>
              <a:t>) X 2 (Discern: Yes or No) </a:t>
            </a:r>
            <a:r>
              <a:rPr lang="en-US" altLang="ko-KR" sz="2400" dirty="0" smtClean="0"/>
              <a:t>within-</a:t>
            </a:r>
            <a:r>
              <a:rPr lang="en-US" altLang="ko-KR" sz="2400" dirty="0" smtClean="0">
                <a:ea typeface="맑은 고딕" charset="0"/>
              </a:rPr>
              <a:t>subject</a:t>
            </a:r>
            <a:r>
              <a:rPr lang="en-US" altLang="ko-KR" sz="2400" dirty="0" smtClean="0"/>
              <a:t> </a:t>
            </a:r>
            <a:r>
              <a:rPr lang="en-US" altLang="ko-KR" sz="2400" dirty="0">
                <a:ea typeface="맑은 고딕" charset="0"/>
              </a:rPr>
              <a:t>design </a:t>
            </a:r>
            <a:endParaRPr lang="ko-KR" altLang="en-US" sz="2400" dirty="0"/>
          </a:p>
          <a:p>
            <a:pPr marL="228600" indent="-228600" latinLnBrk="0">
              <a:lnSpc>
                <a:spcPct val="150000"/>
              </a:lnSpc>
              <a:buFont typeface="맑은 고딕"/>
              <a:buChar char="•"/>
            </a:pPr>
            <a:r>
              <a:rPr lang="en-US" altLang="ko-KR" sz="2400" dirty="0" err="1" smtClean="0"/>
              <a:t>인간과</a:t>
            </a:r>
            <a:r>
              <a:rPr lang="en-US" altLang="ko-KR" sz="2400" dirty="0" smtClean="0"/>
              <a:t> </a:t>
            </a:r>
            <a:r>
              <a:rPr lang="en-US" altLang="ko-KR" sz="2400" dirty="0" err="1"/>
              <a:t>AI가</a:t>
            </a:r>
            <a:r>
              <a:rPr lang="en-US" altLang="ko-KR" sz="2400" dirty="0"/>
              <a:t> </a:t>
            </a:r>
            <a:r>
              <a:rPr lang="en-US" altLang="ko-KR" sz="2400" dirty="0" err="1"/>
              <a:t>만든</a:t>
            </a:r>
            <a:r>
              <a:rPr lang="en-US" altLang="ko-KR" sz="2400" dirty="0"/>
              <a:t> </a:t>
            </a:r>
            <a:r>
              <a:rPr lang="en-US" altLang="ko-KR" sz="2400" dirty="0" err="1" smtClean="0"/>
              <a:t>자극물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광고</a:t>
            </a:r>
            <a:r>
              <a:rPr lang="en-US" altLang="ko-KR" sz="2400" dirty="0" smtClean="0"/>
              <a:t>)</a:t>
            </a:r>
            <a:r>
              <a:rPr lang="ko-KR" altLang="en-US" sz="2400" dirty="0" smtClean="0"/>
              <a:t>를</a:t>
            </a:r>
            <a:r>
              <a:rPr lang="en-US" altLang="ko-KR" sz="2400" dirty="0" smtClean="0"/>
              <a:t> </a:t>
            </a:r>
            <a:r>
              <a:rPr lang="en-US" altLang="ko-KR" sz="2400" dirty="0" err="1"/>
              <a:t>볼때</a:t>
            </a:r>
            <a:r>
              <a:rPr lang="en-US" altLang="ko-KR" sz="2400" dirty="0"/>
              <a:t> 뇌 </a:t>
            </a:r>
            <a:r>
              <a:rPr lang="en-US" altLang="ko-KR" sz="2400" dirty="0" err="1"/>
              <a:t>반응의</a:t>
            </a:r>
            <a:r>
              <a:rPr lang="en-US" altLang="ko-KR" sz="2400" dirty="0"/>
              <a:t> </a:t>
            </a:r>
            <a:r>
              <a:rPr lang="en-US" altLang="ko-KR" sz="2400" dirty="0" err="1"/>
              <a:t>차이를</a:t>
            </a:r>
            <a:r>
              <a:rPr lang="en-US" altLang="ko-KR" sz="2400" dirty="0"/>
              <a:t> </a:t>
            </a:r>
            <a:r>
              <a:rPr lang="en-US" altLang="ko-KR" sz="2400" dirty="0" err="1">
                <a:ea typeface="맑은 고딕" charset="0"/>
              </a:rPr>
              <a:t>시각적으로</a:t>
            </a:r>
            <a:r>
              <a:rPr lang="en-US" altLang="ko-KR" sz="2400" dirty="0"/>
              <a:t> </a:t>
            </a:r>
            <a:r>
              <a:rPr lang="en-US" altLang="ko-KR" sz="2400" dirty="0" err="1">
                <a:ea typeface="맑은 고딕" charset="0"/>
              </a:rPr>
              <a:t>나타내</a:t>
            </a:r>
            <a:r>
              <a:rPr lang="en-US" altLang="ko-KR" sz="2400" dirty="0"/>
              <a:t> </a:t>
            </a:r>
            <a:r>
              <a:rPr lang="en-US" altLang="ko-KR" sz="2400" dirty="0" err="1">
                <a:ea typeface="맑은 고딕" charset="0"/>
              </a:rPr>
              <a:t>anatomy를</a:t>
            </a:r>
            <a:r>
              <a:rPr lang="en-US" altLang="ko-KR" sz="2400" dirty="0"/>
              <a:t> </a:t>
            </a:r>
            <a:r>
              <a:rPr lang="en-US" altLang="ko-KR" sz="2400" dirty="0" err="1" smtClean="0"/>
              <a:t>해석</a:t>
            </a:r>
            <a:r>
              <a:rPr lang="ko-KR" altLang="en-US" sz="2400" dirty="0" smtClean="0"/>
              <a:t>함</a:t>
            </a:r>
            <a:r>
              <a:rPr lang="en-US" altLang="ko-KR" sz="2400" dirty="0" smtClean="0"/>
              <a:t>; </a:t>
            </a:r>
            <a:endParaRPr lang="ko-KR" altLang="en-US" sz="2400" dirty="0"/>
          </a:p>
          <a:p>
            <a:pPr marL="228600" indent="-228600" latinLnBrk="0">
              <a:lnSpc>
                <a:spcPct val="150000"/>
              </a:lnSpc>
              <a:buFont typeface="맑은 고딕"/>
              <a:buChar char="•"/>
            </a:pPr>
            <a:r>
              <a:rPr lang="en-US" altLang="ko-KR" sz="2400" dirty="0" smtClean="0"/>
              <a:t>Discern-</a:t>
            </a:r>
            <a:r>
              <a:rPr lang="en-US" altLang="ko-KR" sz="2400" dirty="0" err="1" smtClean="0"/>
              <a:t>Yes</a:t>
            </a:r>
            <a:r>
              <a:rPr lang="en-US" altLang="ko-KR" sz="2400" dirty="0" err="1"/>
              <a:t>는</a:t>
            </a:r>
            <a:r>
              <a:rPr lang="en-US" altLang="ko-KR" sz="2400" dirty="0"/>
              <a:t> 1, 2, 4, 5를 </a:t>
            </a:r>
            <a:r>
              <a:rPr lang="en-US" altLang="ko-KR" sz="2400" dirty="0" err="1"/>
              <a:t>선택한</a:t>
            </a:r>
            <a:r>
              <a:rPr lang="en-US" altLang="ko-KR" sz="2400" dirty="0"/>
              <a:t> </a:t>
            </a:r>
            <a:r>
              <a:rPr lang="en-US" altLang="ko-KR" sz="2400" dirty="0" err="1"/>
              <a:t>경우</a:t>
            </a:r>
            <a:r>
              <a:rPr lang="en-US" altLang="ko-KR" sz="2400" dirty="0"/>
              <a:t>, Discern-</a:t>
            </a:r>
            <a:r>
              <a:rPr lang="en-US" altLang="ko-KR" sz="2400" dirty="0" err="1"/>
              <a:t>No는</a:t>
            </a:r>
            <a:r>
              <a:rPr lang="en-US" altLang="ko-KR" sz="2400" dirty="0"/>
              <a:t> 3을 </a:t>
            </a:r>
            <a:r>
              <a:rPr lang="en-US" altLang="ko-KR" sz="2400" dirty="0" err="1">
                <a:ea typeface="맑은 고딕" charset="0"/>
              </a:rPr>
              <a:t>선택한</a:t>
            </a:r>
            <a:r>
              <a:rPr lang="en-US" altLang="ko-KR" sz="2400" dirty="0"/>
              <a:t> </a:t>
            </a:r>
            <a:r>
              <a:rPr lang="en-US" altLang="ko-KR" sz="2400" dirty="0" err="1">
                <a:ea typeface="맑은 고딕" charset="0"/>
              </a:rPr>
              <a:t>경우로</a:t>
            </a:r>
            <a:r>
              <a:rPr lang="en-US" altLang="ko-KR" sz="2400" dirty="0"/>
              <a:t> </a:t>
            </a:r>
            <a:r>
              <a:rPr lang="en-US" altLang="ko-KR" sz="2400" dirty="0" err="1"/>
              <a:t>분류</a:t>
            </a:r>
            <a:r>
              <a:rPr lang="en-US" altLang="ko-KR" sz="2400" dirty="0"/>
              <a:t>, 그 </a:t>
            </a:r>
            <a:r>
              <a:rPr lang="en-US" altLang="ko-KR" sz="2400" dirty="0" err="1"/>
              <a:t>다음</a:t>
            </a:r>
            <a:r>
              <a:rPr lang="en-US" altLang="ko-KR" sz="2400" dirty="0"/>
              <a:t> Discern-Yes </a:t>
            </a:r>
            <a:r>
              <a:rPr lang="en-US" altLang="ko-KR" sz="2400" dirty="0" err="1"/>
              <a:t>중에서</a:t>
            </a:r>
            <a:r>
              <a:rPr lang="en-US" altLang="ko-KR" sz="2400" dirty="0"/>
              <a:t> </a:t>
            </a:r>
            <a:r>
              <a:rPr lang="en-US" altLang="ko-KR" sz="2400" dirty="0" err="1"/>
              <a:t>정확하게</a:t>
            </a:r>
            <a:r>
              <a:rPr lang="en-US" altLang="ko-KR" sz="2400" dirty="0"/>
              <a:t> </a:t>
            </a:r>
            <a:r>
              <a:rPr lang="en-US" altLang="ko-KR" sz="2400" dirty="0" err="1">
                <a:ea typeface="맑은 고딕" charset="0"/>
              </a:rPr>
              <a:t>구별한</a:t>
            </a:r>
            <a:r>
              <a:rPr lang="en-US" altLang="ko-KR" sz="2400" dirty="0"/>
              <a:t> </a:t>
            </a:r>
            <a:r>
              <a:rPr lang="en-US" altLang="ko-KR" sz="2400" dirty="0" err="1">
                <a:ea typeface="맑은 고딕" charset="0"/>
              </a:rPr>
              <a:t>것과</a:t>
            </a:r>
            <a:r>
              <a:rPr lang="en-US" altLang="ko-KR" sz="2400" dirty="0"/>
              <a:t> </a:t>
            </a:r>
            <a:r>
              <a:rPr lang="en-US" altLang="ko-KR" sz="2400" dirty="0" err="1">
                <a:ea typeface="맑은 고딕" charset="0"/>
              </a:rPr>
              <a:t>구분하지</a:t>
            </a:r>
            <a:r>
              <a:rPr lang="en-US" altLang="ko-KR" sz="2400" dirty="0"/>
              <a:t> </a:t>
            </a:r>
            <a:r>
              <a:rPr lang="en-US" altLang="ko-KR" sz="2400" dirty="0" err="1">
                <a:ea typeface="맑은 고딕" charset="0"/>
              </a:rPr>
              <a:t>못한</a:t>
            </a:r>
            <a:r>
              <a:rPr lang="en-US" altLang="ko-KR" sz="2400" dirty="0"/>
              <a:t> </a:t>
            </a:r>
            <a:r>
              <a:rPr lang="en-US" altLang="ko-KR" sz="2400" dirty="0" err="1"/>
              <a:t>경우를</a:t>
            </a:r>
            <a:r>
              <a:rPr lang="en-US" altLang="ko-KR" sz="2400" dirty="0"/>
              <a:t> </a:t>
            </a:r>
            <a:r>
              <a:rPr lang="en-US" altLang="ko-KR" sz="2400" dirty="0" err="1"/>
              <a:t>다시</a:t>
            </a:r>
            <a:r>
              <a:rPr lang="en-US" altLang="ko-KR" sz="2400" dirty="0"/>
              <a:t> </a:t>
            </a:r>
            <a:r>
              <a:rPr lang="en-US" altLang="ko-KR" sz="2400" dirty="0" err="1"/>
              <a:t>한번</a:t>
            </a:r>
            <a:r>
              <a:rPr lang="en-US" altLang="ko-KR" sz="2400" dirty="0"/>
              <a:t> </a:t>
            </a:r>
            <a:r>
              <a:rPr lang="en-US" altLang="ko-KR" sz="2400" dirty="0" err="1"/>
              <a:t>구분한다</a:t>
            </a:r>
            <a:r>
              <a:rPr lang="en-US" altLang="ko-KR" sz="2400" dirty="0"/>
              <a:t>. </a:t>
            </a:r>
            <a:endParaRPr lang="ko-KR" altLang="en-US" sz="2400" dirty="0"/>
          </a:p>
          <a:p>
            <a:pPr marL="0" indent="0" latinLnBrk="0">
              <a:lnSpc>
                <a:spcPct val="150000"/>
              </a:lnSpc>
              <a:buNone/>
            </a:pPr>
            <a:r>
              <a:rPr lang="ko-KR" altLang="en-US" sz="2400" dirty="0">
                <a:solidFill>
                  <a:srgbClr val="FF0000"/>
                </a:solidFill>
              </a:rPr>
              <a:t>각각의 </a:t>
            </a:r>
            <a:r>
              <a:rPr lang="ko-KR" altLang="en-US" sz="2400" dirty="0" err="1">
                <a:solidFill>
                  <a:srgbClr val="FF0000"/>
                </a:solidFill>
              </a:rPr>
              <a:t>블록별로</a:t>
            </a:r>
            <a:r>
              <a:rPr lang="ko-KR" altLang="en-US" sz="2400" dirty="0">
                <a:solidFill>
                  <a:srgbClr val="FF0000"/>
                </a:solidFill>
              </a:rPr>
              <a:t> 정확히 인지 (Yes-C) / 구분 x (No) / 부정확한 </a:t>
            </a:r>
            <a:r>
              <a:rPr lang="ko-KR" altLang="en-US" sz="2400" dirty="0">
                <a:solidFill>
                  <a:srgbClr val="FF0000"/>
                </a:solidFill>
                <a:ea typeface="맑은 고딕" charset="0"/>
              </a:rPr>
              <a:t>인지</a:t>
            </a:r>
            <a:r>
              <a:rPr lang="ko-KR" altLang="en-US" sz="2400" dirty="0">
                <a:solidFill>
                  <a:srgbClr val="FF0000"/>
                </a:solidFill>
              </a:rPr>
              <a:t> (Yes-I)의 경우를 나누어 다시 한번 </a:t>
            </a:r>
            <a:r>
              <a:rPr lang="ko-KR" altLang="en-US" sz="2400" dirty="0" smtClean="0">
                <a:solidFill>
                  <a:srgbClr val="FF0000"/>
                </a:solidFill>
              </a:rPr>
              <a:t>F</a:t>
            </a:r>
            <a:r>
              <a:rPr lang="en-US" altLang="ko-KR" sz="2400" dirty="0" smtClean="0">
                <a:solidFill>
                  <a:srgbClr val="FF0000"/>
                </a:solidFill>
              </a:rPr>
              <a:t>SL(Version 6)</a:t>
            </a:r>
            <a:r>
              <a:rPr lang="ko-KR" altLang="en-US" sz="2400" dirty="0" smtClean="0">
                <a:solidFill>
                  <a:srgbClr val="FF0000"/>
                </a:solidFill>
              </a:rPr>
              <a:t>을 </a:t>
            </a:r>
            <a:r>
              <a:rPr lang="ko-KR" altLang="en-US" sz="2400" dirty="0">
                <a:solidFill>
                  <a:srgbClr val="FF0000"/>
                </a:solidFill>
              </a:rPr>
              <a:t>통한 분석 </a:t>
            </a:r>
            <a:r>
              <a:rPr lang="ko-KR" altLang="en-US" sz="2400" dirty="0" smtClean="0">
                <a:solidFill>
                  <a:srgbClr val="FF0000"/>
                </a:solidFill>
              </a:rPr>
              <a:t>진행</a:t>
            </a:r>
            <a:r>
              <a:rPr lang="en-US" altLang="ko-KR" sz="2400" dirty="0">
                <a:solidFill>
                  <a:srgbClr val="FF0000"/>
                </a:solidFill>
              </a:rPr>
              <a:t>.</a:t>
            </a:r>
            <a:endParaRPr lang="ko-KR" altLang="en-US" sz="2400" dirty="0">
              <a:solidFill>
                <a:srgbClr val="FF0000"/>
              </a:solidFill>
            </a:endParaRPr>
          </a:p>
        </p:txBody>
      </p:sp>
      <p:pic>
        <p:nvPicPr>
          <p:cNvPr id="4" name="Picture 4" descr="Sungkyunkwan University - York Internationa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1859" y="0"/>
            <a:ext cx="1980142" cy="48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027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14338" name="Picture 2" descr="https://cnir.ibs.re.kr/Upl/cnir/equipments/equipments_0_14576818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56971" y="0"/>
            <a:ext cx="13514071" cy="9013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Sungkyunkwan University - York Internationa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4637" y="-58543"/>
            <a:ext cx="1980142" cy="48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Center for Neuroscience Imaging Resarch&gt; ib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3275" y="3520210"/>
            <a:ext cx="4022725" cy="3332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280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6235" cy="952929"/>
          </a:xfrm>
        </p:spPr>
        <p:txBody>
          <a:bodyPr>
            <a:normAutofit/>
          </a:bodyPr>
          <a:lstStyle/>
          <a:p>
            <a:pPr latinLnBrk="0"/>
            <a:r>
              <a:rPr lang="en-US" altLang="ko-KR" sz="3600" b="1" dirty="0" smtClean="0"/>
              <a:t>Experiment Device and Participants </a:t>
            </a:r>
            <a:endParaRPr lang="ko-KR" altLang="en-US" sz="3600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199" y="1314878"/>
            <a:ext cx="10884244" cy="4805835"/>
          </a:xfrm>
        </p:spPr>
        <p:txBody>
          <a:bodyPr vert="horz" wrap="square" lIns="91440" tIns="45720" rIns="91440" bIns="45720" numCol="1" anchor="t">
            <a:noAutofit/>
          </a:bodyPr>
          <a:lstStyle/>
          <a:p>
            <a:pPr marL="228600" indent="-228600" latinLnBrk="0">
              <a:lnSpc>
                <a:spcPct val="150000"/>
              </a:lnSpc>
              <a:buFont typeface="맑은 고딕"/>
              <a:buChar char="•"/>
            </a:pPr>
            <a:r>
              <a:rPr lang="en-US" altLang="ko-KR" sz="2000" b="1" dirty="0" smtClean="0">
                <a:solidFill>
                  <a:schemeClr val="tx1"/>
                </a:solidFill>
              </a:rPr>
              <a:t>Device: fMRI</a:t>
            </a:r>
            <a:r>
              <a:rPr lang="en-US" altLang="ko-KR" sz="2000" b="1" dirty="0" smtClean="0"/>
              <a:t>(functional</a:t>
            </a:r>
            <a:r>
              <a:rPr lang="ko-KR" altLang="en-US" sz="2000" b="1" dirty="0" smtClean="0"/>
              <a:t> </a:t>
            </a:r>
            <a:r>
              <a:rPr lang="en-US" altLang="ko-KR" sz="2000" b="1" dirty="0"/>
              <a:t>Magnetic Resonance Imaging, </a:t>
            </a:r>
            <a:r>
              <a:rPr lang="en-US" altLang="ko-KR" sz="2000" b="1" dirty="0" err="1"/>
              <a:t>기능적</a:t>
            </a:r>
            <a:r>
              <a:rPr lang="en-US" altLang="ko-KR" sz="2000" b="1" dirty="0"/>
              <a:t> </a:t>
            </a:r>
            <a:r>
              <a:rPr lang="en-US" altLang="ko-KR" sz="2000" b="1" dirty="0" err="1"/>
              <a:t>자기공명</a:t>
            </a:r>
            <a:r>
              <a:rPr lang="en-US" altLang="ko-KR" sz="2000" b="1" dirty="0"/>
              <a:t> </a:t>
            </a:r>
            <a:r>
              <a:rPr lang="en-US" altLang="ko-KR" sz="2000" b="1" dirty="0" err="1"/>
              <a:t>영상</a:t>
            </a:r>
            <a:r>
              <a:rPr lang="en-US" altLang="ko-KR" sz="2000" b="1" dirty="0"/>
              <a:t>)</a:t>
            </a:r>
            <a:endParaRPr lang="ko-KR" altLang="en-US" sz="2000" b="1" dirty="0"/>
          </a:p>
          <a:p>
            <a:pPr marL="685800" lvl="1" indent="-228600" latinLnBrk="0">
              <a:lnSpc>
                <a:spcPct val="150000"/>
              </a:lnSpc>
              <a:buFont typeface="맑은 고딕"/>
              <a:buChar char="•"/>
            </a:pPr>
            <a:r>
              <a:rPr lang="en-US" altLang="ko-KR" sz="1800" dirty="0" err="1"/>
              <a:t>특정한</a:t>
            </a:r>
            <a:r>
              <a:rPr lang="en-US" altLang="ko-KR" sz="1800" dirty="0"/>
              <a:t> </a:t>
            </a:r>
            <a:r>
              <a:rPr lang="en-US" altLang="ko-KR" sz="1800" dirty="0" err="1"/>
              <a:t>영역이</a:t>
            </a:r>
            <a:r>
              <a:rPr lang="en-US" altLang="ko-KR" sz="1800" dirty="0"/>
              <a:t> </a:t>
            </a:r>
            <a:r>
              <a:rPr lang="en-US" altLang="ko-KR" sz="1800" dirty="0" err="1"/>
              <a:t>자극을</a:t>
            </a:r>
            <a:r>
              <a:rPr lang="en-US" altLang="ko-KR" sz="1800" dirty="0"/>
              <a:t> </a:t>
            </a:r>
            <a:r>
              <a:rPr lang="en-US" altLang="ko-KR" sz="1800" dirty="0" err="1"/>
              <a:t>받거나</a:t>
            </a:r>
            <a:r>
              <a:rPr lang="en-US" altLang="ko-KR" sz="1800" dirty="0"/>
              <a:t> </a:t>
            </a:r>
            <a:r>
              <a:rPr lang="en-US" altLang="ko-KR" sz="1800" dirty="0" err="1"/>
              <a:t>과제를</a:t>
            </a:r>
            <a:r>
              <a:rPr lang="en-US" altLang="ko-KR" sz="1800" dirty="0"/>
              <a:t> </a:t>
            </a:r>
            <a:r>
              <a:rPr lang="en-US" altLang="ko-KR" sz="1800" dirty="0" err="1"/>
              <a:t>수행할</a:t>
            </a:r>
            <a:r>
              <a:rPr lang="en-US" altLang="ko-KR" sz="1800" dirty="0"/>
              <a:t> 때 </a:t>
            </a:r>
            <a:r>
              <a:rPr lang="en-US" altLang="ko-KR" sz="1800" dirty="0" err="1"/>
              <a:t>활성화되는</a:t>
            </a:r>
            <a:r>
              <a:rPr lang="en-US" altLang="ko-KR" sz="1800" dirty="0"/>
              <a:t> </a:t>
            </a:r>
            <a:r>
              <a:rPr lang="en-US" altLang="ko-KR" sz="1800" dirty="0" err="1"/>
              <a:t>뇌기능을</a:t>
            </a:r>
            <a:r>
              <a:rPr lang="en-US" altLang="ko-KR" sz="1800" dirty="0"/>
              <a:t> </a:t>
            </a:r>
            <a:r>
              <a:rPr lang="en-US" altLang="ko-KR" sz="1800" dirty="0" err="1">
                <a:ea typeface="맑은 고딕" charset="0"/>
              </a:rPr>
              <a:t>영상화한다</a:t>
            </a:r>
            <a:r>
              <a:rPr lang="en-US" altLang="ko-KR" sz="1800" dirty="0">
                <a:ea typeface="맑은 고딕" charset="0"/>
              </a:rPr>
              <a:t>.</a:t>
            </a:r>
            <a:r>
              <a:rPr lang="en-US" altLang="ko-KR" sz="1800" dirty="0"/>
              <a:t> </a:t>
            </a:r>
            <a:endParaRPr lang="ko-KR" altLang="en-US" sz="1800" dirty="0"/>
          </a:p>
          <a:p>
            <a:pPr marL="685800" lvl="1" indent="-228600" latinLnBrk="0">
              <a:lnSpc>
                <a:spcPct val="150000"/>
              </a:lnSpc>
              <a:buFont typeface="맑은 고딕"/>
              <a:buChar char="•"/>
            </a:pPr>
            <a:r>
              <a:rPr lang="en-US" altLang="ko-KR" sz="1800" dirty="0"/>
              <a:t>BOLD(Blood Oxygen Level Dependent) </a:t>
            </a:r>
            <a:r>
              <a:rPr lang="en-US" altLang="ko-KR" sz="1800" dirty="0" err="1"/>
              <a:t>기법은</a:t>
            </a:r>
            <a:r>
              <a:rPr lang="en-US" altLang="ko-KR" sz="1800" dirty="0"/>
              <a:t> </a:t>
            </a:r>
            <a:r>
              <a:rPr lang="en-US" altLang="ko-KR" sz="1800" dirty="0" err="1"/>
              <a:t>탈산소헤모글로빈</a:t>
            </a:r>
            <a:r>
              <a:rPr lang="en-US" altLang="ko-KR" sz="1800" dirty="0"/>
              <a:t> </a:t>
            </a:r>
            <a:r>
              <a:rPr lang="en-US" altLang="ko-KR" sz="1800" dirty="0" err="1"/>
              <a:t>수치의</a:t>
            </a:r>
            <a:r>
              <a:rPr lang="en-US" altLang="ko-KR" sz="1800" dirty="0"/>
              <a:t> </a:t>
            </a:r>
            <a:r>
              <a:rPr lang="en-US" altLang="ko-KR" sz="1800" dirty="0" err="1">
                <a:ea typeface="맑은 고딕" charset="0"/>
              </a:rPr>
              <a:t>변화를</a:t>
            </a:r>
            <a:r>
              <a:rPr lang="en-US" altLang="ko-KR" sz="1800" dirty="0"/>
              <a:t> </a:t>
            </a:r>
            <a:r>
              <a:rPr lang="en-US" altLang="ko-KR" sz="1800" dirty="0" err="1">
                <a:ea typeface="맑은 고딕" charset="0"/>
              </a:rPr>
              <a:t>통해</a:t>
            </a:r>
            <a:r>
              <a:rPr lang="en-US" altLang="ko-KR" sz="1800" dirty="0"/>
              <a:t> </a:t>
            </a:r>
            <a:r>
              <a:rPr lang="en-US" altLang="ko-KR" sz="1800" dirty="0">
                <a:ea typeface="맑은 고딕" charset="0"/>
              </a:rPr>
              <a:t>CBF(Cerebral</a:t>
            </a:r>
            <a:r>
              <a:rPr lang="en-US" altLang="ko-KR" sz="1800" dirty="0"/>
              <a:t> </a:t>
            </a:r>
            <a:r>
              <a:rPr lang="en-US" altLang="ko-KR" sz="1800" dirty="0">
                <a:ea typeface="맑은 고딕" charset="0"/>
              </a:rPr>
              <a:t>Blood</a:t>
            </a:r>
            <a:r>
              <a:rPr lang="en-US" altLang="ko-KR" sz="1800" dirty="0"/>
              <a:t> flow, 뇌 </a:t>
            </a:r>
            <a:r>
              <a:rPr lang="en-US" altLang="ko-KR" sz="1800" dirty="0" err="1"/>
              <a:t>혈류</a:t>
            </a:r>
            <a:r>
              <a:rPr lang="en-US" altLang="ko-KR" sz="1800" dirty="0"/>
              <a:t>)의 </a:t>
            </a:r>
            <a:r>
              <a:rPr lang="en-US" altLang="ko-KR" sz="1800" dirty="0" err="1"/>
              <a:t>변화를</a:t>
            </a:r>
            <a:r>
              <a:rPr lang="en-US" altLang="ko-KR" sz="1800" dirty="0"/>
              <a:t> </a:t>
            </a:r>
            <a:r>
              <a:rPr lang="en-US" altLang="ko-KR" sz="1800" dirty="0" err="1"/>
              <a:t>영상화</a:t>
            </a:r>
            <a:r>
              <a:rPr lang="en-US" altLang="ko-KR" sz="1800" dirty="0"/>
              <a:t> 할 수 </a:t>
            </a:r>
            <a:r>
              <a:rPr lang="en-US" altLang="ko-KR" sz="1800" dirty="0" err="1">
                <a:ea typeface="맑은 고딕" charset="0"/>
              </a:rPr>
              <a:t>있도록</a:t>
            </a:r>
            <a:r>
              <a:rPr lang="en-US" altLang="ko-KR" sz="1800" dirty="0"/>
              <a:t> </a:t>
            </a:r>
            <a:r>
              <a:rPr lang="en-US" altLang="ko-KR" sz="1800" dirty="0" err="1"/>
              <a:t>한다</a:t>
            </a:r>
            <a:r>
              <a:rPr lang="en-US" altLang="ko-KR" sz="1800" dirty="0"/>
              <a:t>. </a:t>
            </a:r>
            <a:r>
              <a:rPr lang="en-US" altLang="ko-KR" sz="1800" dirty="0" err="1"/>
              <a:t>fMRI는</a:t>
            </a:r>
            <a:r>
              <a:rPr lang="en-US" altLang="ko-KR" sz="1800" dirty="0"/>
              <a:t> </a:t>
            </a:r>
            <a:r>
              <a:rPr lang="en-US" altLang="ko-KR" sz="1800" dirty="0" err="1">
                <a:ea typeface="맑은 고딕" charset="0"/>
              </a:rPr>
              <a:t>이러한</a:t>
            </a:r>
            <a:r>
              <a:rPr lang="en-US" altLang="ko-KR" sz="1800" dirty="0"/>
              <a:t> </a:t>
            </a:r>
            <a:r>
              <a:rPr lang="en-US" altLang="ko-KR" sz="1800" dirty="0" err="1"/>
              <a:t>뇌의</a:t>
            </a:r>
            <a:r>
              <a:rPr lang="en-US" altLang="ko-KR" sz="1800" dirty="0"/>
              <a:t> </a:t>
            </a:r>
            <a:r>
              <a:rPr lang="en-US" altLang="ko-KR" sz="1800" dirty="0" err="1">
                <a:ea typeface="맑은 고딕" charset="0"/>
              </a:rPr>
              <a:t>혈류</a:t>
            </a:r>
            <a:r>
              <a:rPr lang="en-US" altLang="ko-KR" sz="1800" dirty="0"/>
              <a:t> </a:t>
            </a:r>
            <a:r>
              <a:rPr lang="en-US" altLang="ko-KR" sz="1800" dirty="0" err="1"/>
              <a:t>변화</a:t>
            </a:r>
            <a:r>
              <a:rPr lang="en-US" altLang="ko-KR" sz="1800" dirty="0"/>
              <a:t> </a:t>
            </a:r>
            <a:r>
              <a:rPr lang="en-US" altLang="ko-KR" sz="1800" dirty="0" err="1"/>
              <a:t>측정을</a:t>
            </a:r>
            <a:r>
              <a:rPr lang="en-US" altLang="ko-KR" sz="1800" dirty="0"/>
              <a:t> </a:t>
            </a:r>
            <a:r>
              <a:rPr lang="en-US" altLang="ko-KR" sz="1800" dirty="0" err="1"/>
              <a:t>시각화</a:t>
            </a:r>
            <a:r>
              <a:rPr lang="en-US" altLang="ko-KR" sz="1800" dirty="0"/>
              <a:t> </a:t>
            </a:r>
            <a:r>
              <a:rPr lang="en-US" altLang="ko-KR" sz="1800" dirty="0" err="1"/>
              <a:t>함으로써</a:t>
            </a:r>
            <a:r>
              <a:rPr lang="en-US" altLang="ko-KR" sz="1800" dirty="0"/>
              <a:t> </a:t>
            </a:r>
            <a:r>
              <a:rPr lang="en-US" altLang="ko-KR" sz="1800" dirty="0" err="1"/>
              <a:t>해당</a:t>
            </a:r>
            <a:r>
              <a:rPr lang="en-US" altLang="ko-KR" sz="1800" dirty="0"/>
              <a:t> 뇌 </a:t>
            </a:r>
            <a:r>
              <a:rPr lang="en-US" altLang="ko-KR" sz="1800" dirty="0" err="1"/>
              <a:t>영역</a:t>
            </a:r>
            <a:r>
              <a:rPr lang="en-US" altLang="ko-KR" sz="1800" dirty="0" err="1">
                <a:ea typeface="맑은 고딕" charset="0"/>
              </a:rPr>
              <a:t>이</a:t>
            </a:r>
            <a:r>
              <a:rPr lang="en-US" altLang="ko-KR" sz="1800" dirty="0"/>
              <a:t> </a:t>
            </a:r>
            <a:r>
              <a:rPr lang="en-US" altLang="ko-KR" sz="1800" dirty="0" err="1"/>
              <a:t>활성화</a:t>
            </a:r>
            <a:r>
              <a:rPr lang="en-US" altLang="ko-KR" sz="1800" dirty="0"/>
              <a:t> </a:t>
            </a:r>
            <a:r>
              <a:rPr lang="en-US" altLang="ko-KR" sz="1800" dirty="0" err="1"/>
              <a:t>됐음을</a:t>
            </a:r>
            <a:r>
              <a:rPr lang="en-US" altLang="ko-KR" sz="1800" dirty="0"/>
              <a:t> </a:t>
            </a:r>
            <a:r>
              <a:rPr lang="en-US" altLang="ko-KR" sz="1800" dirty="0" err="1">
                <a:ea typeface="맑은 고딕" charset="0"/>
              </a:rPr>
              <a:t>보여준다</a:t>
            </a:r>
            <a:r>
              <a:rPr lang="en-US" altLang="ko-KR" sz="1800" dirty="0">
                <a:ea typeface="맑은 고딕" charset="0"/>
              </a:rPr>
              <a:t>.</a:t>
            </a:r>
            <a:r>
              <a:rPr lang="en-US" altLang="ko-KR" sz="1800" dirty="0"/>
              <a:t>  </a:t>
            </a:r>
            <a:endParaRPr lang="ko-KR" altLang="en-US" sz="1800" dirty="0"/>
          </a:p>
          <a:p>
            <a:pPr marL="228600" indent="-228600" latinLnBrk="0">
              <a:lnSpc>
                <a:spcPct val="150000"/>
              </a:lnSpc>
              <a:buFont typeface="맑은 고딕"/>
              <a:buChar char="•"/>
            </a:pPr>
            <a:r>
              <a:rPr lang="ko-KR" altLang="en-US" sz="2000" b="1" dirty="0" smtClean="0"/>
              <a:t>피험자</a:t>
            </a:r>
            <a:endParaRPr lang="ko-KR" altLang="en-US" sz="2000" b="1" dirty="0"/>
          </a:p>
          <a:p>
            <a:pPr marL="685800" lvl="1" indent="-228600" latinLnBrk="0">
              <a:lnSpc>
                <a:spcPct val="150000"/>
              </a:lnSpc>
              <a:buFont typeface="맑은 고딕"/>
              <a:buChar char="•"/>
            </a:pPr>
            <a:r>
              <a:rPr lang="en-US" altLang="ko-KR" sz="1800" dirty="0"/>
              <a:t>24</a:t>
            </a:r>
            <a:r>
              <a:rPr lang="ko-KR" altLang="en-US" sz="1800" dirty="0"/>
              <a:t>명의 피실험자들을 대상으로 </a:t>
            </a:r>
            <a:r>
              <a:rPr lang="en-US" altLang="ko-KR" sz="1800" dirty="0"/>
              <a:t>1</a:t>
            </a:r>
            <a:r>
              <a:rPr lang="ko-KR" altLang="en-US" sz="1800" dirty="0"/>
              <a:t>차</a:t>
            </a:r>
            <a:r>
              <a:rPr lang="en-US" altLang="ko-KR" sz="1800" dirty="0"/>
              <a:t>,</a:t>
            </a:r>
            <a:r>
              <a:rPr lang="ko-KR" altLang="en-US" sz="1800" dirty="0"/>
              <a:t> </a:t>
            </a:r>
            <a:r>
              <a:rPr lang="en-US" altLang="ko-KR" sz="1800" dirty="0"/>
              <a:t>2</a:t>
            </a:r>
            <a:r>
              <a:rPr lang="ko-KR" altLang="en-US" sz="1800" dirty="0"/>
              <a:t>차로 나누어 </a:t>
            </a:r>
            <a:r>
              <a:rPr lang="en-US" altLang="ko-KR" sz="1800" dirty="0"/>
              <a:t>task </a:t>
            </a:r>
            <a:r>
              <a:rPr lang="ko-KR" altLang="en-US" sz="1800" dirty="0"/>
              <a:t>진행</a:t>
            </a:r>
          </a:p>
          <a:p>
            <a:pPr marL="1143000" lvl="2" indent="-228600" latinLnBrk="0">
              <a:lnSpc>
                <a:spcPct val="150000"/>
              </a:lnSpc>
              <a:buFont typeface="맑은 고딕"/>
              <a:buChar char="•"/>
            </a:pPr>
            <a:r>
              <a:rPr lang="en-US" altLang="ko-KR" sz="1600" dirty="0"/>
              <a:t>1</a:t>
            </a:r>
            <a:r>
              <a:rPr lang="ko-KR" altLang="en-US" sz="1600" dirty="0"/>
              <a:t>차</a:t>
            </a:r>
            <a:r>
              <a:rPr lang="en-US" altLang="ko-KR" sz="1600" dirty="0"/>
              <a:t>: </a:t>
            </a:r>
            <a:r>
              <a:rPr lang="en-US" altLang="ko-KR" sz="1600" dirty="0" smtClean="0"/>
              <a:t>response</a:t>
            </a:r>
            <a:r>
              <a:rPr lang="ko-KR" altLang="en-US" sz="1600" dirty="0" smtClean="0"/>
              <a:t>없이 </a:t>
            </a:r>
            <a:r>
              <a:rPr lang="ko-KR" altLang="en-US" sz="1600" dirty="0"/>
              <a:t>사진만 보여줌</a:t>
            </a:r>
          </a:p>
          <a:p>
            <a:pPr marL="1143000" lvl="2" indent="-228600" latinLnBrk="0">
              <a:lnSpc>
                <a:spcPct val="150000"/>
              </a:lnSpc>
              <a:buFont typeface="맑은 고딕"/>
              <a:buChar char="•"/>
            </a:pPr>
            <a:r>
              <a:rPr lang="en-US" altLang="ko-KR" sz="1600" dirty="0"/>
              <a:t>2</a:t>
            </a:r>
            <a:r>
              <a:rPr lang="ko-KR" altLang="en-US" sz="1600" dirty="0"/>
              <a:t>차</a:t>
            </a:r>
            <a:r>
              <a:rPr lang="en-US" altLang="ko-KR" sz="1600" dirty="0"/>
              <a:t>: </a:t>
            </a:r>
            <a:r>
              <a:rPr lang="en-US" altLang="ko-KR" sz="1600" dirty="0" err="1"/>
              <a:t>하나의</a:t>
            </a:r>
            <a:r>
              <a:rPr lang="en-US" altLang="ko-KR" sz="1600" dirty="0"/>
              <a:t> </a:t>
            </a:r>
            <a:r>
              <a:rPr lang="en-US" altLang="ko-KR" sz="1600" dirty="0" err="1"/>
              <a:t>블록</a:t>
            </a:r>
            <a:r>
              <a:rPr lang="en-US" altLang="ko-KR" sz="1600" dirty="0"/>
              <a:t> </a:t>
            </a:r>
            <a:r>
              <a:rPr lang="en-US" altLang="ko-KR" sz="1600" dirty="0" err="1"/>
              <a:t>단위로</a:t>
            </a:r>
            <a:r>
              <a:rPr lang="en-US" altLang="ko-KR" sz="1600" dirty="0"/>
              <a:t> </a:t>
            </a:r>
            <a:r>
              <a:rPr lang="en-US" altLang="ko-KR" sz="1600" dirty="0" err="1"/>
              <a:t>사진을</a:t>
            </a:r>
            <a:r>
              <a:rPr lang="en-US" altLang="ko-KR" sz="1600" dirty="0"/>
              <a:t> </a:t>
            </a:r>
            <a:r>
              <a:rPr lang="en-US" altLang="ko-KR" sz="1600" dirty="0" err="1"/>
              <a:t>보여준</a:t>
            </a:r>
            <a:r>
              <a:rPr lang="en-US" altLang="ko-KR" sz="1600" dirty="0"/>
              <a:t> 뒤, </a:t>
            </a:r>
            <a:r>
              <a:rPr lang="ko-KR" altLang="en-US" sz="1600" dirty="0"/>
              <a:t>생성한 주체가 </a:t>
            </a:r>
            <a:r>
              <a:rPr lang="en-US" altLang="ko-KR" sz="1600" dirty="0"/>
              <a:t>AI</a:t>
            </a:r>
            <a:r>
              <a:rPr lang="ko-KR" altLang="en-US" sz="1600" dirty="0"/>
              <a:t>인지 인간인지 </a:t>
            </a:r>
            <a:r>
              <a:rPr lang="en-US" altLang="ko-KR" sz="1600" dirty="0"/>
              <a:t>5</a:t>
            </a:r>
            <a:r>
              <a:rPr lang="ko-KR" altLang="en-US" sz="1600" dirty="0"/>
              <a:t>점 </a:t>
            </a:r>
            <a:r>
              <a:rPr lang="ko-KR" altLang="en-US" sz="1600" dirty="0">
                <a:ea typeface="맑은 고딕" charset="0"/>
              </a:rPr>
              <a:t>척도로</a:t>
            </a:r>
            <a:r>
              <a:rPr lang="ko-KR" altLang="en-US" sz="1600" dirty="0"/>
              <a:t> </a:t>
            </a:r>
            <a:r>
              <a:rPr lang="ko-KR" altLang="en-US" sz="1600" dirty="0">
                <a:ea typeface="맑은 고딕" charset="0"/>
              </a:rPr>
              <a:t>답하게</a:t>
            </a:r>
            <a:r>
              <a:rPr lang="ko-KR" altLang="en-US" sz="1600" dirty="0"/>
              <a:t> </a:t>
            </a:r>
            <a:r>
              <a:rPr lang="ko-KR" altLang="en-US" sz="1600" dirty="0">
                <a:ea typeface="맑은 고딕" charset="0"/>
              </a:rPr>
              <a:t>함 </a:t>
            </a:r>
            <a:endParaRPr lang="en-US" altLang="ko-KR" sz="1600" dirty="0" smtClean="0">
              <a:ea typeface="맑은 고딕" charset="0"/>
            </a:endParaRPr>
          </a:p>
          <a:p>
            <a:pPr marL="914400" lvl="2" indent="0" latinLnBrk="0">
              <a:lnSpc>
                <a:spcPct val="150000"/>
              </a:lnSpc>
              <a:buNone/>
            </a:pPr>
            <a:r>
              <a:rPr lang="ko-KR" altLang="en-US" sz="1600" dirty="0" smtClean="0">
                <a:ea typeface="맑은 고딕" charset="0"/>
              </a:rPr>
              <a:t>(</a:t>
            </a:r>
            <a:r>
              <a:rPr lang="ko-KR" altLang="en-US" sz="1600" dirty="0">
                <a:ea typeface="맑은 고딕" charset="0"/>
              </a:rPr>
              <a:t>1점: AI, 5점: 인간, 3점은 중립으로 이는 추후 Discern에서 no 데이터로 들어간다)</a:t>
            </a:r>
            <a:endParaRPr lang="ko-KR" altLang="en-US" sz="1600" dirty="0"/>
          </a:p>
        </p:txBody>
      </p:sp>
      <p:pic>
        <p:nvPicPr>
          <p:cNvPr id="4" name="Picture 4" descr="Sungkyunkwan University - York Internationa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4637" y="-58543"/>
            <a:ext cx="1980142" cy="48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997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8200" y="533400"/>
            <a:ext cx="10516870" cy="702276"/>
          </a:xfrm>
        </p:spPr>
        <p:txBody>
          <a:bodyPr vert="horz" wrap="square" lIns="91440" tIns="45720" rIns="91440" bIns="45720" numCol="1" anchor="ctr">
            <a:normAutofit/>
          </a:bodyPr>
          <a:lstStyle/>
          <a:p>
            <a:pPr marL="0" indent="0" latinLnBrk="0">
              <a:buFontTx/>
              <a:buNone/>
            </a:pPr>
            <a:r>
              <a:rPr lang="en-US" altLang="ko-KR" sz="3600" b="1" dirty="0"/>
              <a:t>Experiment Stimuli</a:t>
            </a:r>
            <a:r>
              <a:rPr lang="ko-KR" altLang="en-US" sz="3600" b="1" dirty="0"/>
              <a:t>- </a:t>
            </a:r>
            <a:r>
              <a:rPr lang="en-US" altLang="ko-KR" sz="3600" b="1" dirty="0" smtClean="0"/>
              <a:t>GAI-made</a:t>
            </a:r>
            <a:r>
              <a:rPr lang="ko-KR" altLang="en-US" sz="3600" b="1" dirty="0" smtClean="0"/>
              <a:t> </a:t>
            </a:r>
            <a:r>
              <a:rPr lang="en-US" altLang="ko-KR" sz="3600" b="1" dirty="0" smtClean="0"/>
              <a:t>vs</a:t>
            </a:r>
            <a:r>
              <a:rPr lang="ko-KR" altLang="en-US" sz="3600" b="1" dirty="0" smtClean="0"/>
              <a:t> </a:t>
            </a:r>
            <a:r>
              <a:rPr lang="en-US" altLang="ko-KR" sz="3600" b="1" dirty="0" smtClean="0"/>
              <a:t>Man-</a:t>
            </a:r>
            <a:r>
              <a:rPr lang="ko-KR" altLang="en-US" sz="3600" b="1" dirty="0" err="1" smtClean="0"/>
              <a:t>made</a:t>
            </a:r>
            <a:endParaRPr lang="ko-KR" altLang="en-US" sz="3600" b="1" dirty="0"/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838200" y="1316389"/>
            <a:ext cx="10516870" cy="4697095"/>
          </a:xfrm>
          <a:prstGeom prst="rect">
            <a:avLst/>
          </a:prstGeom>
        </p:spPr>
        <p:txBody>
          <a:bodyPr vert="horz" wrap="square" lIns="91440" tIns="45720" rIns="91440" bIns="45720" numCol="1" anchor="t">
            <a:normAutofit fontScale="92500" lnSpcReduction="10000"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lang="en-GB" altLang="en-US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lvl="1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en-GB" altLang="en-US"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en-GB" altLang="en-US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en-GB" alt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en-GB" alt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en-GB" alt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en-GB" alt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en-GB" alt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Tx/>
              <a:buNone/>
              <a:defRPr lang="en-GB" alt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latinLnBrk="0">
              <a:lnSpc>
                <a:spcPct val="150000"/>
              </a:lnSpc>
              <a:buFont typeface="맑은 고딕"/>
              <a:buChar char="•"/>
            </a:pPr>
            <a:r>
              <a:rPr lang="ko-KR" altLang="en-US" sz="2400" dirty="0"/>
              <a:t>인간과 </a:t>
            </a:r>
            <a:r>
              <a:rPr lang="en-US" altLang="ko-KR" sz="2400" dirty="0"/>
              <a:t>AI</a:t>
            </a:r>
            <a:r>
              <a:rPr lang="ko-KR" altLang="en-US" sz="2400" dirty="0"/>
              <a:t>가 만든 시각자료를 실험 자극물로 사용</a:t>
            </a:r>
            <a:r>
              <a:rPr lang="ko-KR" altLang="en-US" sz="2400" dirty="0">
                <a:solidFill>
                  <a:schemeClr val="tx1"/>
                </a:solidFill>
                <a:latin typeface="맑은 고딕" charset="0"/>
                <a:ea typeface="맑은 고딕" charset="0"/>
                <a:cs typeface="+mn-cs"/>
              </a:rPr>
              <a:t>했다. </a:t>
            </a:r>
            <a:r>
              <a:rPr lang="ko-KR" altLang="en-US" sz="2400" dirty="0"/>
              <a:t> </a:t>
            </a:r>
          </a:p>
          <a:p>
            <a:pPr marL="685800" lvl="1" indent="-228600" latinLnBrk="0">
              <a:lnSpc>
                <a:spcPct val="150000"/>
              </a:lnSpc>
              <a:buFont typeface="맑은 고딕"/>
              <a:buChar char="•"/>
            </a:pPr>
            <a:r>
              <a:rPr lang="ko-KR" altLang="en-US" sz="2000" dirty="0"/>
              <a:t>한 블록에는 5장의 </a:t>
            </a:r>
            <a:r>
              <a:rPr lang="ko-KR" altLang="en-US" sz="2000" dirty="0" err="1"/>
              <a:t>스틸</a:t>
            </a:r>
            <a:r>
              <a:rPr lang="ko-KR" altLang="en-US" sz="2000" dirty="0"/>
              <a:t> 컷이 들어가 있으며, 모두 인간의 </a:t>
            </a:r>
            <a:r>
              <a:rPr lang="ko-KR" altLang="en-US" sz="2000" dirty="0">
                <a:solidFill>
                  <a:schemeClr val="tx1"/>
                </a:solidFill>
                <a:latin typeface="맑은 고딕" charset="0"/>
                <a:ea typeface="맑은 고딕" charset="0"/>
                <a:cs typeface="+mn-cs"/>
              </a:rPr>
              <a:t>창작물이거나</a:t>
            </a:r>
            <a:r>
              <a:rPr lang="ko-KR" altLang="en-US" sz="2000" dirty="0"/>
              <a:t> 모두 </a:t>
            </a:r>
            <a:r>
              <a:rPr lang="ko-KR" altLang="en-US" sz="2000" dirty="0">
                <a:solidFill>
                  <a:schemeClr val="tx1"/>
                </a:solidFill>
                <a:latin typeface="맑은 고딕" charset="0"/>
                <a:ea typeface="맑은 고딕" charset="0"/>
                <a:cs typeface="+mn-cs"/>
              </a:rPr>
              <a:t>AI로</a:t>
            </a:r>
            <a:r>
              <a:rPr lang="ko-KR" altLang="en-US" sz="2000" dirty="0"/>
              <a:t> </a:t>
            </a:r>
            <a:r>
              <a:rPr lang="ko-KR" altLang="en-US" sz="2000" dirty="0">
                <a:solidFill>
                  <a:schemeClr val="tx1"/>
                </a:solidFill>
                <a:latin typeface="맑은 고딕" charset="0"/>
                <a:ea typeface="맑은 고딕" charset="0"/>
                <a:cs typeface="+mn-cs"/>
              </a:rPr>
              <a:t>만들어낸</a:t>
            </a:r>
            <a:r>
              <a:rPr lang="ko-KR" altLang="en-US" sz="2000" dirty="0"/>
              <a:t> </a:t>
            </a:r>
            <a:r>
              <a:rPr lang="ko-KR" altLang="en-US" sz="2000" dirty="0">
                <a:solidFill>
                  <a:schemeClr val="tx1"/>
                </a:solidFill>
                <a:latin typeface="맑은 고딕" charset="0"/>
                <a:ea typeface="맑은 고딕" charset="0"/>
                <a:cs typeface="+mn-cs"/>
              </a:rPr>
              <a:t>것이다.</a:t>
            </a:r>
            <a:r>
              <a:rPr lang="ko-KR" altLang="en-US" sz="2000" dirty="0"/>
              <a:t>  </a:t>
            </a:r>
          </a:p>
          <a:p>
            <a:pPr marL="685800" lvl="1" indent="-228600" latinLnBrk="0">
              <a:lnSpc>
                <a:spcPct val="150000"/>
              </a:lnSpc>
              <a:buFont typeface="맑은 고딕"/>
              <a:buChar char="•"/>
            </a:pPr>
            <a:r>
              <a:rPr lang="ko-KR" altLang="en-US" sz="2000" dirty="0"/>
              <a:t>총 6개의 블록으로 이루어져 있다. </a:t>
            </a:r>
          </a:p>
          <a:p>
            <a:pPr marL="685800" lvl="1" indent="-228600" latinLnBrk="0">
              <a:lnSpc>
                <a:spcPct val="150000"/>
              </a:lnSpc>
              <a:buFont typeface="맑은 고딕"/>
              <a:buChar char="•"/>
            </a:pPr>
            <a:r>
              <a:rPr lang="ko-KR" altLang="en-US" sz="2000" dirty="0"/>
              <a:t>인간 생성 이미지와 </a:t>
            </a:r>
            <a:r>
              <a:rPr lang="ko-KR" altLang="en-US" sz="2000" dirty="0">
                <a:solidFill>
                  <a:schemeClr val="tx1"/>
                </a:solidFill>
                <a:latin typeface="맑은 고딕" charset="0"/>
                <a:ea typeface="맑은 고딕" charset="0"/>
                <a:cs typeface="+mn-cs"/>
              </a:rPr>
              <a:t>AI</a:t>
            </a:r>
            <a:r>
              <a:rPr lang="ko-KR" altLang="en-US" sz="2000" dirty="0"/>
              <a:t> </a:t>
            </a:r>
            <a:r>
              <a:rPr lang="ko-KR" altLang="en-US" sz="2000" dirty="0">
                <a:solidFill>
                  <a:schemeClr val="tx1"/>
                </a:solidFill>
                <a:latin typeface="맑은 고딕" charset="0"/>
                <a:ea typeface="맑은 고딕" charset="0"/>
                <a:cs typeface="+mn-cs"/>
              </a:rPr>
              <a:t>생성</a:t>
            </a:r>
            <a:r>
              <a:rPr lang="ko-KR" altLang="en-US" sz="2000" dirty="0"/>
              <a:t> </a:t>
            </a:r>
            <a:r>
              <a:rPr lang="ko-KR" altLang="en-US" sz="2000" dirty="0">
                <a:solidFill>
                  <a:schemeClr val="tx1"/>
                </a:solidFill>
                <a:latin typeface="맑은 고딕" charset="0"/>
                <a:ea typeface="맑은 고딕" charset="0"/>
                <a:cs typeface="+mn-cs"/>
              </a:rPr>
              <a:t>이미지 각각 3 블록을</a:t>
            </a:r>
            <a:r>
              <a:rPr lang="ko-KR" altLang="en-US" sz="2000" dirty="0"/>
              <a:t> </a:t>
            </a:r>
            <a:r>
              <a:rPr lang="ko-KR" altLang="en-US" sz="2000" dirty="0">
                <a:solidFill>
                  <a:schemeClr val="tx1"/>
                </a:solidFill>
                <a:latin typeface="맑은 고딕" charset="0"/>
                <a:ea typeface="맑은 고딕" charset="0"/>
                <a:cs typeface="+mn-cs"/>
              </a:rPr>
              <a:t>피험자들은</a:t>
            </a:r>
            <a:r>
              <a:rPr lang="ko-KR" altLang="en-US" sz="2000" dirty="0"/>
              <a:t> </a:t>
            </a:r>
            <a:r>
              <a:rPr lang="ko-KR" altLang="en-US" sz="2000" dirty="0">
                <a:solidFill>
                  <a:schemeClr val="tx1"/>
                </a:solidFill>
                <a:latin typeface="맑은 고딕" charset="0"/>
                <a:ea typeface="맑은 고딕" charset="0"/>
                <a:cs typeface="+mn-cs"/>
              </a:rPr>
              <a:t>판별해야</a:t>
            </a:r>
            <a:r>
              <a:rPr lang="ko-KR" altLang="en-US" sz="2000" dirty="0"/>
              <a:t> 한다. </a:t>
            </a:r>
          </a:p>
          <a:p>
            <a:pPr marL="228600" indent="-228600" latinLnBrk="0">
              <a:lnSpc>
                <a:spcPct val="150000"/>
              </a:lnSpc>
              <a:buFont typeface="맑은 고딕"/>
              <a:buChar char="•"/>
            </a:pPr>
            <a:r>
              <a:rPr lang="en-US" altLang="ko-KR" sz="2400" dirty="0"/>
              <a:t>AI </a:t>
            </a:r>
            <a:r>
              <a:rPr lang="ko-KR" altLang="en-US" sz="2400" dirty="0"/>
              <a:t>실험 자극물 생성을 위해 </a:t>
            </a:r>
            <a:r>
              <a:rPr lang="en-US" altLang="ko-KR" sz="2400" dirty="0" err="1"/>
              <a:t>ChatGPT</a:t>
            </a:r>
            <a:r>
              <a:rPr lang="ko-KR" altLang="en-US" sz="2400" dirty="0"/>
              <a:t>와 </a:t>
            </a:r>
            <a:r>
              <a:rPr lang="en-US" altLang="ko-KR" sz="2400" dirty="0" err="1"/>
              <a:t>Midjourney</a:t>
            </a:r>
            <a:r>
              <a:rPr lang="en-US" altLang="ko-KR" sz="2400" dirty="0"/>
              <a:t> </a:t>
            </a:r>
            <a:r>
              <a:rPr lang="ko-KR" altLang="en-US" sz="2400" dirty="0"/>
              <a:t>사용</a:t>
            </a:r>
          </a:p>
          <a:p>
            <a:pPr marL="228600" indent="-228600" latinLnBrk="0">
              <a:lnSpc>
                <a:spcPct val="150000"/>
              </a:lnSpc>
              <a:buFont typeface="맑은 고딕"/>
              <a:buChar char="•"/>
            </a:pPr>
            <a:r>
              <a:rPr lang="en-US" altLang="ko-KR" sz="2400" dirty="0">
                <a:solidFill>
                  <a:schemeClr val="tx1"/>
                </a:solidFill>
                <a:latin typeface="맑은 고딕" charset="0"/>
                <a:ea typeface="맑은 고딕" charset="0"/>
                <a:cs typeface="+mn-cs"/>
              </a:rPr>
              <a:t>Balenciaga,</a:t>
            </a:r>
            <a:r>
              <a:rPr lang="en-US" altLang="ko-KR" sz="2400" dirty="0"/>
              <a:t> Johnny Depp, Apple Watch</a:t>
            </a:r>
            <a:r>
              <a:rPr lang="ko-KR" altLang="en-US" sz="2400" dirty="0"/>
              <a:t>에 대해 인간이 만든 것 </a:t>
            </a:r>
            <a:r>
              <a:rPr lang="ko-KR" altLang="en-US" sz="2400" dirty="0">
                <a:solidFill>
                  <a:schemeClr val="tx1"/>
                </a:solidFill>
                <a:latin typeface="맑은 고딕" charset="0"/>
                <a:ea typeface="맑은 고딕" charset="0"/>
                <a:cs typeface="+mn-cs"/>
              </a:rPr>
              <a:t>한 블록, AI가 만든 것 한 블록을 준비했다. </a:t>
            </a:r>
            <a:endParaRPr lang="ko-KR" altLang="en-US" sz="2400" dirty="0"/>
          </a:p>
          <a:p>
            <a:pPr marL="685800" lvl="1" indent="-228600" latinLnBrk="0">
              <a:lnSpc>
                <a:spcPct val="150000"/>
              </a:lnSpc>
              <a:buFont typeface="맑은 고딕"/>
              <a:buChar char="•"/>
            </a:pPr>
            <a:r>
              <a:rPr lang="ko-KR" altLang="en-US" sz="2000" dirty="0">
                <a:solidFill>
                  <a:schemeClr val="tx1"/>
                </a:solidFill>
                <a:latin typeface="맑은 고딕" charset="0"/>
                <a:ea typeface="맑은 고딕" charset="0"/>
                <a:cs typeface="+mn-cs"/>
              </a:rPr>
              <a:t>Human made : 실제 광고(영상 또는 사진, 영상의 경우 </a:t>
            </a:r>
            <a:r>
              <a:rPr lang="ko-KR" altLang="en-US" sz="2000" dirty="0" err="1">
                <a:solidFill>
                  <a:schemeClr val="tx1"/>
                </a:solidFill>
                <a:latin typeface="맑은 고딕" charset="0"/>
                <a:ea typeface="맑은 고딕" charset="0"/>
                <a:cs typeface="+mn-cs"/>
              </a:rPr>
              <a:t>스크린샷을</a:t>
            </a:r>
            <a:r>
              <a:rPr lang="ko-KR" altLang="en-US" sz="2000" dirty="0">
                <a:solidFill>
                  <a:schemeClr val="tx1"/>
                </a:solidFill>
                <a:latin typeface="맑은 고딕" charset="0"/>
                <a:ea typeface="맑은 고딕" charset="0"/>
                <a:cs typeface="+mn-cs"/>
              </a:rPr>
              <a:t> 활용)</a:t>
            </a:r>
            <a:r>
              <a:rPr lang="ko-KR" altLang="en-US" sz="2000" dirty="0" err="1">
                <a:solidFill>
                  <a:schemeClr val="tx1"/>
                </a:solidFill>
                <a:latin typeface="맑은 고딕" charset="0"/>
                <a:ea typeface="맑은 고딕" charset="0"/>
                <a:cs typeface="+mn-cs"/>
              </a:rPr>
              <a:t>를</a:t>
            </a:r>
            <a:r>
              <a:rPr lang="ko-KR" altLang="en-US" sz="2000" dirty="0">
                <a:solidFill>
                  <a:schemeClr val="tx1"/>
                </a:solidFill>
                <a:latin typeface="맑은 고딕" charset="0"/>
                <a:ea typeface="맑은 고딕" charset="0"/>
                <a:cs typeface="+mn-cs"/>
              </a:rPr>
              <a:t> 사용</a:t>
            </a:r>
          </a:p>
        </p:txBody>
      </p:sp>
      <p:pic>
        <p:nvPicPr>
          <p:cNvPr id="5" name="Picture 4" descr="Sungkyunkwan University - York Internationa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4637" y="-58543"/>
            <a:ext cx="1980142" cy="48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822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Picture 2" descr="ChatGPT Has Accelerated the Flywhe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54" y="365125"/>
            <a:ext cx="9763125" cy="5939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562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Pages>28</Pages>
  <Words>1536</Words>
  <Characters>0</Characters>
  <Application>Microsoft Office PowerPoint</Application>
  <DocSecurity>0</DocSecurity>
  <PresentationFormat>와이드스크린</PresentationFormat>
  <Lines>0</Lines>
  <Paragraphs>137</Paragraphs>
  <Slides>38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38</vt:i4>
      </vt:variant>
    </vt:vector>
  </HeadingPairs>
  <TitlesOfParts>
    <vt:vector size="47" baseType="lpstr">
      <vt:lpstr>等线</vt:lpstr>
      <vt:lpstr>Helvetica Neue Medium</vt:lpstr>
      <vt:lpstr>맑은 고딕</vt:lpstr>
      <vt:lpstr>Arial</vt:lpstr>
      <vt:lpstr>Arial Narrow</vt:lpstr>
      <vt:lpstr>Bahnschrift Condensed</vt:lpstr>
      <vt:lpstr>Times New Roman</vt:lpstr>
      <vt:lpstr>Wingdings</vt:lpstr>
      <vt:lpstr>Office 테마</vt:lpstr>
      <vt:lpstr>PowerPoint 프레젠테이션</vt:lpstr>
      <vt:lpstr>PowerPoint 프레젠테이션</vt:lpstr>
      <vt:lpstr>PowerPoint 프레젠테이션</vt:lpstr>
      <vt:lpstr>What is Brain-Based Turing Test?</vt:lpstr>
      <vt:lpstr>fMRI Experiment Design</vt:lpstr>
      <vt:lpstr>PowerPoint 프레젠테이션</vt:lpstr>
      <vt:lpstr>Experiment Device and Participants </vt:lpstr>
      <vt:lpstr>Experiment Stimuli- GAI-made vs Man-made</vt:lpstr>
      <vt:lpstr>PowerPoint 프레젠테이션</vt:lpstr>
      <vt:lpstr>Experiment Stimuli - GAI-made vs Man-made</vt:lpstr>
      <vt:lpstr>PowerPoint 프레젠테이션</vt:lpstr>
      <vt:lpstr>PowerPoint 프레젠테이션</vt:lpstr>
      <vt:lpstr>PowerPoint 프레젠테이션</vt:lpstr>
      <vt:lpstr>Experiment Stimuli - Plan 및 AI made</vt:lpstr>
      <vt:lpstr>PowerPoint 프레젠테이션</vt:lpstr>
      <vt:lpstr>PowerPoint 프레젠테이션</vt:lpstr>
      <vt:lpstr>Experiment Stimuli – GAI- vs Man-made</vt:lpstr>
      <vt:lpstr>PowerPoint 프레젠테이션</vt:lpstr>
      <vt:lpstr>Data Analysis using FSL(v6)</vt:lpstr>
      <vt:lpstr>PowerPoint 프레젠테이션</vt:lpstr>
      <vt:lpstr>Human-made Ads activate these brain areas: Frontal, Lymbic, Occipital areas.</vt:lpstr>
      <vt:lpstr>GAI-made Ads activate these brain areas: Frontal, Lymnic, and Occipital areas.</vt:lpstr>
      <vt:lpstr>When overlayed: Human &amp; GAI-made ads appear to activate similar brain areas.</vt:lpstr>
      <vt:lpstr>Contrasts Results: Human &amp; AI: Using Multiple Thresholds of  z&gt;2</vt:lpstr>
      <vt:lpstr>PowerPoint 프레젠테이션</vt:lpstr>
      <vt:lpstr>PowerPoint 프레젠테이션</vt:lpstr>
      <vt:lpstr>PowerPoint 프레젠테이션</vt:lpstr>
      <vt:lpstr>Conclusions and Discussions</vt:lpstr>
      <vt:lpstr>PowerPoint 프레젠테이션</vt:lpstr>
      <vt:lpstr>AI 윤리 함의의 시점은?</vt:lpstr>
      <vt:lpstr>PowerPoint 프레젠테이션</vt:lpstr>
      <vt:lpstr>Why does it matter? </vt:lpstr>
      <vt:lpstr>PowerPoint 프레젠테이션</vt:lpstr>
      <vt:lpstr>PowerPoint 프레젠테이션</vt:lpstr>
      <vt:lpstr>So, what needs to be done when AI can lie and we have no safeguards against that?</vt:lpstr>
      <vt:lpstr>Consider an Information Disclosure Act Like the case of Food nutrients or Fabric hazardous contents in US</vt:lpstr>
      <vt:lpstr>“Made by Who or by What AI?” </vt:lpstr>
      <vt:lpstr>PowerPoint 프레젠테이션</vt:lpstr>
    </vt:vector>
  </TitlesOfParts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제목</dc:title>
  <dc:creator>은주 이</dc:creator>
  <cp:lastModifiedBy>은주 이</cp:lastModifiedBy>
  <cp:revision>112</cp:revision>
  <dcterms:modified xsi:type="dcterms:W3CDTF">2023-06-22T13:51:12Z</dcterms:modified>
</cp:coreProperties>
</file>