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1"/>
  </p:notesMasterIdLst>
  <p:sldIdLst>
    <p:sldId id="256" r:id="rId3"/>
    <p:sldId id="258" r:id="rId4"/>
    <p:sldId id="1139" r:id="rId5"/>
    <p:sldId id="1140" r:id="rId6"/>
    <p:sldId id="1141" r:id="rId7"/>
    <p:sldId id="1088" r:id="rId8"/>
    <p:sldId id="1089" r:id="rId9"/>
    <p:sldId id="1090" r:id="rId10"/>
    <p:sldId id="1110" r:id="rId11"/>
    <p:sldId id="1023" r:id="rId12"/>
    <p:sldId id="1097" r:id="rId13"/>
    <p:sldId id="1116" r:id="rId14"/>
    <p:sldId id="1117" r:id="rId15"/>
    <p:sldId id="1118" r:id="rId16"/>
    <p:sldId id="1126" r:id="rId17"/>
    <p:sldId id="1127" r:id="rId18"/>
    <p:sldId id="1130" r:id="rId19"/>
    <p:sldId id="1131" r:id="rId20"/>
    <p:sldId id="1132" r:id="rId21"/>
    <p:sldId id="1133" r:id="rId22"/>
    <p:sldId id="1134" r:id="rId23"/>
    <p:sldId id="1135" r:id="rId24"/>
    <p:sldId id="1136" r:id="rId25"/>
    <p:sldId id="1148" r:id="rId26"/>
    <p:sldId id="1149" r:id="rId27"/>
    <p:sldId id="1159" r:id="rId28"/>
    <p:sldId id="1163" r:id="rId29"/>
    <p:sldId id="989" r:id="rId30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5247F64-37B1-A156-C963-F84EF9C2569E}" name=" " initials="" userId=" " providerId="None"/>
  <p188:author id="{101B4286-B086-D085-4C53-94F9F9D40B4C}" name="김 경남" initials="김경" userId="김 경남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3333FF"/>
    <a:srgbClr val="CC00FF"/>
    <a:srgbClr val="F0E2FE"/>
    <a:srgbClr val="FFE5FD"/>
    <a:srgbClr val="FF66FF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5493" autoAdjust="0"/>
  </p:normalViewPr>
  <p:slideViewPr>
    <p:cSldViewPr snapToGrid="0">
      <p:cViewPr varScale="1">
        <p:scale>
          <a:sx n="108" d="100"/>
          <a:sy n="108" d="100"/>
        </p:scale>
        <p:origin x="57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microsoft.com/office/2018/10/relationships/authors" Target="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08BC75-6B99-4B5C-B059-C92FD0559970}" type="datetimeFigureOut">
              <a:rPr lang="ko-KR" altLang="en-US" smtClean="0"/>
              <a:t>2024-10-30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038C3B-4A10-45DA-BB6B-DC1C7F726B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630921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038C3B-4A10-45DA-BB6B-DC1C7F726BCB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5564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038C3B-4A10-45DA-BB6B-DC1C7F726BCB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26608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038C3B-4A10-45DA-BB6B-DC1C7F726BCB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06610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D399AE1-67B1-4627-8B8F-937F37B7CF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0D7128BD-A376-4CAF-A6C6-838F201BBC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1064DDA-515E-4B61-BA3E-31DAE836D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A42AF-1445-482E-B9B2-8152DAAE7C32}" type="datetimeFigureOut">
              <a:rPr lang="ko-KR" altLang="en-US" smtClean="0"/>
              <a:t>2024-10-30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9EB460E-E17C-42F0-9648-5B8B9D113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C567027-495D-4D91-98A9-C2EB1B4593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C74E1-B233-4FE6-A2E7-C9AF8AF1E7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5757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F359650-B307-4966-9DD8-84E92D3EF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A3A9C31B-0475-485C-9C51-F191E3073F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91B62CC-114D-4757-9AC3-12D4901D7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A42AF-1445-482E-B9B2-8152DAAE7C32}" type="datetimeFigureOut">
              <a:rPr lang="ko-KR" altLang="en-US" smtClean="0"/>
              <a:t>2024-10-30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B68EF25-2D78-482C-9D35-349759136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8BDEA07-1B92-4B78-9B15-F1A2B1F6B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C74E1-B233-4FE6-A2E7-C9AF8AF1E7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4765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4F08A3AF-9489-45E9-825C-6A40EBAA80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2BADF95F-193E-4667-97FB-CAEEE06B04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6A8DD54-7FB8-498C-818F-5CDE5B857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A42AF-1445-482E-B9B2-8152DAAE7C32}" type="datetimeFigureOut">
              <a:rPr lang="ko-KR" altLang="en-US" smtClean="0"/>
              <a:t>2024-10-30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7D02714-6E03-436E-A0FA-715F5AB7D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320626F-184C-4520-9E88-49C107FD2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C74E1-B233-4FE6-A2E7-C9AF8AF1E7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1085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표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텍스트 개체 틀 6"/>
          <p:cNvSpPr>
            <a:spLocks noGrp="1"/>
          </p:cNvSpPr>
          <p:nvPr>
            <p:ph type="body" sz="quarter" idx="10" hasCustomPrompt="1"/>
          </p:nvPr>
        </p:nvSpPr>
        <p:spPr>
          <a:xfrm>
            <a:off x="431371" y="1556792"/>
            <a:ext cx="11040533" cy="79208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400" b="1" baseline="0">
                <a:solidFill>
                  <a:srgbClr val="155092"/>
                </a:solidFill>
                <a:latin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ko-KR" altLang="en-US" dirty="0"/>
              <a:t>보고서 제목</a:t>
            </a:r>
          </a:p>
        </p:txBody>
      </p:sp>
      <p:sp>
        <p:nvSpPr>
          <p:cNvPr id="6" name="텍스트 개체 틀 2"/>
          <p:cNvSpPr>
            <a:spLocks noGrp="1"/>
          </p:cNvSpPr>
          <p:nvPr>
            <p:ph type="body" sz="quarter" idx="12" hasCustomPrompt="1"/>
          </p:nvPr>
        </p:nvSpPr>
        <p:spPr>
          <a:xfrm>
            <a:off x="9361175" y="-15517"/>
            <a:ext cx="2880320" cy="122413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ko-KR" altLang="en-US" dirty="0" err="1"/>
              <a:t>협력사</a:t>
            </a:r>
            <a:r>
              <a:rPr lang="ko-KR" altLang="en-US" dirty="0"/>
              <a:t> 로고</a:t>
            </a:r>
            <a:endParaRPr lang="en-US" altLang="ko-KR" dirty="0"/>
          </a:p>
          <a:p>
            <a:pPr lvl="0"/>
            <a:r>
              <a:rPr lang="en-US" altLang="ko-KR" dirty="0"/>
              <a:t>(</a:t>
            </a:r>
            <a:r>
              <a:rPr lang="ko-KR" altLang="en-US" dirty="0"/>
              <a:t>필요 시 삽입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13" hasCustomPrompt="1"/>
          </p:nvPr>
        </p:nvSpPr>
        <p:spPr>
          <a:xfrm>
            <a:off x="431371" y="2348880"/>
            <a:ext cx="11041557" cy="50442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ko-KR" altLang="en-US" dirty="0"/>
              <a:t>부제목 </a:t>
            </a:r>
            <a:r>
              <a:rPr lang="en-US" altLang="ko-KR" dirty="0"/>
              <a:t>(</a:t>
            </a:r>
            <a:r>
              <a:rPr lang="ko-KR" altLang="en-US" dirty="0"/>
              <a:t>필요 시 작성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10" name="텍스트 개체 틀 4"/>
          <p:cNvSpPr>
            <a:spLocks noGrp="1"/>
          </p:cNvSpPr>
          <p:nvPr>
            <p:ph type="body" sz="quarter" idx="14" hasCustomPrompt="1"/>
          </p:nvPr>
        </p:nvSpPr>
        <p:spPr>
          <a:xfrm>
            <a:off x="431371" y="3162368"/>
            <a:ext cx="11041557" cy="50442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altLang="ko-KR" dirty="0"/>
              <a:t>201X.XX.XX (</a:t>
            </a:r>
            <a:r>
              <a:rPr lang="ko-KR" altLang="en-US" dirty="0"/>
              <a:t>날짜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11" name="텍스트 개체 틀 4"/>
          <p:cNvSpPr>
            <a:spLocks noGrp="1"/>
          </p:cNvSpPr>
          <p:nvPr>
            <p:ph type="body" sz="quarter" idx="15" hasCustomPrompt="1"/>
          </p:nvPr>
        </p:nvSpPr>
        <p:spPr>
          <a:xfrm>
            <a:off x="431371" y="3645024"/>
            <a:ext cx="11041557" cy="50442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ko-KR" altLang="en-US" dirty="0"/>
              <a:t>부서명</a:t>
            </a:r>
            <a:r>
              <a:rPr lang="en-US" altLang="ko-KR" dirty="0"/>
              <a:t>	</a:t>
            </a:r>
            <a:endParaRPr lang="ko-KR" altLang="en-US" dirty="0"/>
          </a:p>
        </p:txBody>
      </p:sp>
      <p:pic>
        <p:nvPicPr>
          <p:cNvPr id="1026" name="Picture 2" descr="C:\Users\김성진\Desktop\mae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67" y="43886"/>
            <a:ext cx="2447003" cy="1296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65948"/>
            <a:ext cx="12192000" cy="1192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604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(목차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텍스트 개체 틀 9"/>
          <p:cNvSpPr>
            <a:spLocks noGrp="1"/>
          </p:cNvSpPr>
          <p:nvPr>
            <p:ph type="body" sz="quarter" idx="10" hasCustomPrompt="1"/>
          </p:nvPr>
        </p:nvSpPr>
        <p:spPr>
          <a:xfrm>
            <a:off x="402342" y="214290"/>
            <a:ext cx="9828164" cy="69284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400" b="0">
                <a:solidFill>
                  <a:schemeClr val="tx1"/>
                </a:solidFill>
                <a:latin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en-US" altLang="ko-KR" dirty="0"/>
              <a:t>Agenda (</a:t>
            </a:r>
            <a:r>
              <a:rPr lang="ko-KR" altLang="en-US" dirty="0"/>
              <a:t>목차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2" hasCustomPrompt="1"/>
          </p:nvPr>
        </p:nvSpPr>
        <p:spPr>
          <a:xfrm>
            <a:off x="402342" y="1052736"/>
            <a:ext cx="11283989" cy="2160240"/>
          </a:xfrm>
          <a:prstGeom prst="rect">
            <a:avLst/>
          </a:prstGeom>
        </p:spPr>
        <p:txBody>
          <a:bodyPr/>
          <a:lstStyle>
            <a:lvl1pPr marL="177800" indent="-177800">
              <a:lnSpc>
                <a:spcPct val="90000"/>
              </a:lnSpc>
              <a:defRPr sz="2000" baseline="0">
                <a:latin typeface="Verdana" panose="020B0604030504040204" pitchFamily="34" charset="0"/>
                <a:cs typeface="Verdana" panose="020B0604030504040204" pitchFamily="34" charset="0"/>
              </a:defRPr>
            </a:lvl1pPr>
            <a:lvl2pPr marL="534988" indent="-201613">
              <a:lnSpc>
                <a:spcPct val="90000"/>
              </a:lnSpc>
              <a:defRPr sz="1800" baseline="0">
                <a:latin typeface="Verdana" panose="020B0604030504040204" pitchFamily="34" charset="0"/>
                <a:cs typeface="Verdana" panose="020B0604030504040204" pitchFamily="34" charset="0"/>
              </a:defRPr>
            </a:lvl2pPr>
            <a:lvl3pPr marL="892175" indent="-134938">
              <a:lnSpc>
                <a:spcPct val="90000"/>
              </a:lnSpc>
              <a:buFont typeface="Wingdings" panose="05000000000000000000" pitchFamily="2" charset="2"/>
              <a:buChar char="ü"/>
              <a:defRPr sz="1600" baseline="0">
                <a:latin typeface="Verdana" panose="020B0604030504040204" pitchFamily="34" charset="0"/>
                <a:cs typeface="Verdana" panose="020B0604030504040204" pitchFamily="34" charset="0"/>
              </a:defRPr>
            </a:lvl3pPr>
            <a:lvl4pPr marL="1260475" indent="-134938">
              <a:lnSpc>
                <a:spcPct val="90000"/>
              </a:lnSpc>
              <a:defRPr sz="1400" baseline="0">
                <a:latin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400"/>
            </a:lvl5pPr>
          </a:lstStyle>
          <a:p>
            <a:pPr lvl="0"/>
            <a:r>
              <a:rPr lang="en-US" altLang="ko-KR" dirty="0"/>
              <a:t>Agenda 1</a:t>
            </a:r>
            <a:endParaRPr lang="ko-KR" altLang="en-US" dirty="0"/>
          </a:p>
          <a:p>
            <a:pPr lvl="1"/>
            <a:r>
              <a:rPr lang="en-US" altLang="ko-KR" dirty="0"/>
              <a:t>Agenda 1-1</a:t>
            </a:r>
          </a:p>
          <a:p>
            <a:pPr lvl="2"/>
            <a:r>
              <a:rPr lang="en-US" altLang="ko-KR" dirty="0"/>
              <a:t>Agenda 1-1-1</a:t>
            </a:r>
          </a:p>
          <a:p>
            <a:pPr lvl="3"/>
            <a:r>
              <a:rPr lang="en-US" altLang="ko-KR" dirty="0"/>
              <a:t>Agenda 1-1-1-1</a:t>
            </a:r>
          </a:p>
        </p:txBody>
      </p:sp>
      <p:pic>
        <p:nvPicPr>
          <p:cNvPr id="8" name="Picture 2" descr="C:\Users\김성진\Desktop\mae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491" y="188640"/>
            <a:ext cx="1255700" cy="665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직선 연결선 8"/>
          <p:cNvCxnSpPr/>
          <p:nvPr userDrawn="1"/>
        </p:nvCxnSpPr>
        <p:spPr>
          <a:xfrm>
            <a:off x="0" y="908720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09704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본문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텍스트 개체 틀 9"/>
          <p:cNvSpPr>
            <a:spLocks noGrp="1"/>
          </p:cNvSpPr>
          <p:nvPr>
            <p:ph type="body" sz="quarter" idx="10" hasCustomPrompt="1"/>
          </p:nvPr>
        </p:nvSpPr>
        <p:spPr>
          <a:xfrm>
            <a:off x="402342" y="214290"/>
            <a:ext cx="9828164" cy="69284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400" b="0">
                <a:solidFill>
                  <a:schemeClr val="tx1"/>
                </a:solidFill>
                <a:latin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ko-KR" altLang="en-US" dirty="0"/>
              <a:t>본문 슬라이드 제목 또는 </a:t>
            </a:r>
            <a:r>
              <a:rPr lang="ko-KR" altLang="en-US" dirty="0" err="1"/>
              <a:t>메세지</a:t>
            </a:r>
            <a:r>
              <a:rPr lang="ko-KR" altLang="en-US" dirty="0"/>
              <a:t> </a:t>
            </a:r>
          </a:p>
        </p:txBody>
      </p:sp>
      <p:sp>
        <p:nvSpPr>
          <p:cNvPr id="6" name="텍스트 개체 틀 5"/>
          <p:cNvSpPr>
            <a:spLocks noGrp="1"/>
          </p:cNvSpPr>
          <p:nvPr>
            <p:ph type="body" sz="quarter" idx="11" hasCustomPrompt="1"/>
          </p:nvPr>
        </p:nvSpPr>
        <p:spPr>
          <a:xfrm>
            <a:off x="402341" y="1052513"/>
            <a:ext cx="11408699" cy="4824412"/>
          </a:xfrm>
          <a:prstGeom prst="rect">
            <a:avLst/>
          </a:prstGeom>
        </p:spPr>
        <p:txBody>
          <a:bodyPr/>
          <a:lstStyle>
            <a:lvl1pPr marL="177800" indent="-177800">
              <a:lnSpc>
                <a:spcPct val="90000"/>
              </a:lnSpc>
              <a:defRPr sz="2000">
                <a:latin typeface="Verdana" panose="020B0604030504040204" pitchFamily="34" charset="0"/>
                <a:cs typeface="Verdana" panose="020B0604030504040204" pitchFamily="34" charset="0"/>
              </a:defRPr>
            </a:lvl1pPr>
            <a:lvl2pPr marL="534988" indent="-166688">
              <a:lnSpc>
                <a:spcPct val="90000"/>
              </a:lnSpc>
              <a:defRPr sz="1800">
                <a:latin typeface="Verdana" panose="020B0604030504040204" pitchFamily="34" charset="0"/>
                <a:cs typeface="Verdana" panose="020B0604030504040204" pitchFamily="34" charset="0"/>
              </a:defRPr>
            </a:lvl2pPr>
            <a:lvl3pPr marL="892175" indent="-134938">
              <a:lnSpc>
                <a:spcPct val="90000"/>
              </a:lnSpc>
              <a:buFont typeface="Wingdings" panose="05000000000000000000" pitchFamily="2" charset="2"/>
              <a:buChar char="ü"/>
              <a:defRPr sz="1600">
                <a:latin typeface="Verdana" panose="020B0604030504040204" pitchFamily="34" charset="0"/>
                <a:cs typeface="Verdana" panose="020B0604030504040204" pitchFamily="34" charset="0"/>
              </a:defRPr>
            </a:lvl3pPr>
            <a:lvl4pPr marL="1260475" indent="-134938">
              <a:lnSpc>
                <a:spcPct val="90000"/>
              </a:lnSpc>
              <a:defRPr sz="1400">
                <a:latin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400"/>
            </a:lvl5pPr>
          </a:lstStyle>
          <a:p>
            <a:pPr lvl="0"/>
            <a:r>
              <a:rPr lang="ko-KR" altLang="en-US" dirty="0"/>
              <a:t>텍스트 첫째 수준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</p:txBody>
      </p:sp>
      <p:sp>
        <p:nvSpPr>
          <p:cNvPr id="9" name="텍스트 개체 틀 5"/>
          <p:cNvSpPr>
            <a:spLocks noGrp="1"/>
          </p:cNvSpPr>
          <p:nvPr>
            <p:ph type="body" sz="quarter" idx="13" hasCustomPrompt="1"/>
          </p:nvPr>
        </p:nvSpPr>
        <p:spPr>
          <a:xfrm>
            <a:off x="381000" y="6309320"/>
            <a:ext cx="5063067" cy="2476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ko-KR" altLang="en-US" dirty="0"/>
              <a:t>* 출처 및 참고 정보 기입</a:t>
            </a:r>
          </a:p>
        </p:txBody>
      </p:sp>
      <p:cxnSp>
        <p:nvCxnSpPr>
          <p:cNvPr id="11" name="직선 연결선 10"/>
          <p:cNvCxnSpPr/>
          <p:nvPr userDrawn="1"/>
        </p:nvCxnSpPr>
        <p:spPr>
          <a:xfrm>
            <a:off x="0" y="6555651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 descr="C:\Users\김성진\Desktop\mae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491" y="188640"/>
            <a:ext cx="1255700" cy="665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직선 연결선 11"/>
          <p:cNvCxnSpPr/>
          <p:nvPr userDrawn="1"/>
        </p:nvCxnSpPr>
        <p:spPr>
          <a:xfrm>
            <a:off x="0" y="908720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46366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본문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직선 연결선 10"/>
          <p:cNvCxnSpPr/>
          <p:nvPr userDrawn="1"/>
        </p:nvCxnSpPr>
        <p:spPr>
          <a:xfrm>
            <a:off x="0" y="6555651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 descr="C:\Users\김성진\Desktop\mae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491" y="188640"/>
            <a:ext cx="1255700" cy="665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직선 연결선 11"/>
          <p:cNvCxnSpPr/>
          <p:nvPr userDrawn="1"/>
        </p:nvCxnSpPr>
        <p:spPr>
          <a:xfrm>
            <a:off x="0" y="908720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79899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본문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27357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-page 그래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텍스트 개체 틀 9"/>
          <p:cNvSpPr>
            <a:spLocks noGrp="1"/>
          </p:cNvSpPr>
          <p:nvPr>
            <p:ph type="body" sz="quarter" idx="10" hasCustomPrompt="1"/>
          </p:nvPr>
        </p:nvSpPr>
        <p:spPr>
          <a:xfrm>
            <a:off x="402342" y="214290"/>
            <a:ext cx="9828164" cy="69284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400" b="0">
                <a:solidFill>
                  <a:schemeClr val="tx1"/>
                </a:solidFill>
                <a:latin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ko-KR" altLang="en-US" dirty="0"/>
              <a:t>본문 슬라이드 제목 또는 </a:t>
            </a:r>
            <a:r>
              <a:rPr lang="ko-KR" altLang="en-US" dirty="0" err="1"/>
              <a:t>메세지</a:t>
            </a:r>
            <a:r>
              <a:rPr lang="ko-KR" altLang="en-US" dirty="0"/>
              <a:t> </a:t>
            </a:r>
          </a:p>
        </p:txBody>
      </p:sp>
      <p:sp>
        <p:nvSpPr>
          <p:cNvPr id="9" name="차트 개체 틀 8"/>
          <p:cNvSpPr>
            <a:spLocks noGrp="1"/>
          </p:cNvSpPr>
          <p:nvPr>
            <p:ph type="chart" sz="quarter" idx="21" hasCustomPrompt="1"/>
          </p:nvPr>
        </p:nvSpPr>
        <p:spPr>
          <a:xfrm>
            <a:off x="402301" y="1556792"/>
            <a:ext cx="11408739" cy="4464496"/>
          </a:xfrm>
          <a:prstGeom prst="rect">
            <a:avLst/>
          </a:prstGeom>
        </p:spPr>
        <p:txBody>
          <a:bodyPr/>
          <a:lstStyle>
            <a:lvl1pPr>
              <a:defRPr sz="2000" baseline="0"/>
            </a:lvl1pPr>
          </a:lstStyle>
          <a:p>
            <a:r>
              <a:rPr lang="ko-KR" altLang="en-US" dirty="0"/>
              <a:t>그래프</a:t>
            </a:r>
          </a:p>
        </p:txBody>
      </p:sp>
      <p:sp>
        <p:nvSpPr>
          <p:cNvPr id="12" name="텍스트 개체 틀 5"/>
          <p:cNvSpPr>
            <a:spLocks noGrp="1"/>
          </p:cNvSpPr>
          <p:nvPr>
            <p:ph type="body" sz="quarter" idx="13" hasCustomPrompt="1"/>
          </p:nvPr>
        </p:nvSpPr>
        <p:spPr>
          <a:xfrm>
            <a:off x="381000" y="6309320"/>
            <a:ext cx="5063067" cy="2476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ko-KR" altLang="en-US" dirty="0"/>
              <a:t>* 출처 및 참고 정보 기입</a:t>
            </a:r>
          </a:p>
        </p:txBody>
      </p:sp>
      <p:cxnSp>
        <p:nvCxnSpPr>
          <p:cNvPr id="8" name="직선 연결선 7"/>
          <p:cNvCxnSpPr/>
          <p:nvPr userDrawn="1"/>
        </p:nvCxnSpPr>
        <p:spPr>
          <a:xfrm>
            <a:off x="0" y="6555651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2" descr="C:\Users\김성진\Desktop\mae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491" y="188640"/>
            <a:ext cx="1255700" cy="665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직선 연결선 13"/>
          <p:cNvCxnSpPr/>
          <p:nvPr userDrawn="1"/>
        </p:nvCxnSpPr>
        <p:spPr>
          <a:xfrm>
            <a:off x="0" y="908720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88938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-page 그래프/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텍스트 개체 틀 9"/>
          <p:cNvSpPr>
            <a:spLocks noGrp="1"/>
          </p:cNvSpPr>
          <p:nvPr>
            <p:ph type="body" sz="quarter" idx="10" hasCustomPrompt="1"/>
          </p:nvPr>
        </p:nvSpPr>
        <p:spPr>
          <a:xfrm>
            <a:off x="402342" y="214290"/>
            <a:ext cx="9828164" cy="69284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400" b="0">
                <a:solidFill>
                  <a:schemeClr val="tx1"/>
                </a:solidFill>
                <a:latin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ko-KR" altLang="en-US" dirty="0"/>
              <a:t>본문 슬라이드 제목 또는 </a:t>
            </a:r>
            <a:r>
              <a:rPr lang="ko-KR" altLang="en-US" dirty="0" err="1"/>
              <a:t>메세지</a:t>
            </a:r>
            <a:r>
              <a:rPr lang="ko-KR" altLang="en-US" dirty="0"/>
              <a:t> </a:t>
            </a:r>
          </a:p>
        </p:txBody>
      </p:sp>
      <p:sp>
        <p:nvSpPr>
          <p:cNvPr id="6" name="텍스트 개체 틀 5"/>
          <p:cNvSpPr>
            <a:spLocks noGrp="1"/>
          </p:cNvSpPr>
          <p:nvPr>
            <p:ph type="body" sz="quarter" idx="11" hasCustomPrompt="1"/>
          </p:nvPr>
        </p:nvSpPr>
        <p:spPr>
          <a:xfrm>
            <a:off x="6355003" y="1556792"/>
            <a:ext cx="5448389" cy="4464496"/>
          </a:xfrm>
          <a:prstGeom prst="rect">
            <a:avLst/>
          </a:prstGeom>
        </p:spPr>
        <p:txBody>
          <a:bodyPr/>
          <a:lstStyle>
            <a:lvl1pPr marL="177800" indent="-177800">
              <a:lnSpc>
                <a:spcPct val="90000"/>
              </a:lnSpc>
              <a:defRPr sz="2000">
                <a:latin typeface="Verdana" panose="020B0604030504040204" pitchFamily="34" charset="0"/>
                <a:cs typeface="Verdana" panose="020B0604030504040204" pitchFamily="34" charset="0"/>
              </a:defRPr>
            </a:lvl1pPr>
            <a:lvl2pPr marL="534988" indent="-201613">
              <a:lnSpc>
                <a:spcPct val="90000"/>
              </a:lnSpc>
              <a:defRPr sz="1800">
                <a:latin typeface="Verdana" panose="020B0604030504040204" pitchFamily="34" charset="0"/>
                <a:cs typeface="Verdana" panose="020B0604030504040204" pitchFamily="34" charset="0"/>
              </a:defRPr>
            </a:lvl2pPr>
            <a:lvl3pPr marL="892175" indent="-134938">
              <a:lnSpc>
                <a:spcPct val="90000"/>
              </a:lnSpc>
              <a:buFont typeface="Wingdings" panose="05000000000000000000" pitchFamily="2" charset="2"/>
              <a:buChar char="ü"/>
              <a:defRPr sz="1600">
                <a:latin typeface="Verdana" panose="020B0604030504040204" pitchFamily="34" charset="0"/>
                <a:cs typeface="Verdana" panose="020B0604030504040204" pitchFamily="34" charset="0"/>
              </a:defRPr>
            </a:lvl3pPr>
            <a:lvl4pPr marL="1260475" indent="-134938">
              <a:lnSpc>
                <a:spcPct val="90000"/>
              </a:lnSpc>
              <a:defRPr sz="1400">
                <a:latin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400"/>
            </a:lvl5pPr>
          </a:lstStyle>
          <a:p>
            <a:pPr lvl="0"/>
            <a:r>
              <a:rPr lang="ko-KR" altLang="en-US" dirty="0"/>
              <a:t>텍스트 첫째 수준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</p:txBody>
      </p:sp>
      <p:sp>
        <p:nvSpPr>
          <p:cNvPr id="9" name="차트 개체 틀 8"/>
          <p:cNvSpPr>
            <a:spLocks noGrp="1"/>
          </p:cNvSpPr>
          <p:nvPr>
            <p:ph type="chart" sz="quarter" idx="21" hasCustomPrompt="1"/>
          </p:nvPr>
        </p:nvSpPr>
        <p:spPr>
          <a:xfrm>
            <a:off x="402341" y="1556792"/>
            <a:ext cx="5448000" cy="4464496"/>
          </a:xfrm>
          <a:prstGeom prst="rect">
            <a:avLst/>
          </a:prstGeom>
        </p:spPr>
        <p:txBody>
          <a:bodyPr/>
          <a:lstStyle>
            <a:lvl1pPr>
              <a:defRPr sz="2000" baseline="0">
                <a:latin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ko-KR" altLang="en-US" dirty="0"/>
              <a:t>그래프</a:t>
            </a:r>
          </a:p>
        </p:txBody>
      </p:sp>
      <p:sp>
        <p:nvSpPr>
          <p:cNvPr id="12" name="텍스트 개체 틀 5"/>
          <p:cNvSpPr>
            <a:spLocks noGrp="1"/>
          </p:cNvSpPr>
          <p:nvPr>
            <p:ph type="body" sz="quarter" idx="13" hasCustomPrompt="1"/>
          </p:nvPr>
        </p:nvSpPr>
        <p:spPr>
          <a:xfrm>
            <a:off x="381000" y="6309320"/>
            <a:ext cx="5063067" cy="2476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ko-KR" altLang="en-US" dirty="0"/>
              <a:t>* 출처 및 참고 정보 기입</a:t>
            </a:r>
          </a:p>
        </p:txBody>
      </p:sp>
      <p:cxnSp>
        <p:nvCxnSpPr>
          <p:cNvPr id="11" name="직선 연결선 10"/>
          <p:cNvCxnSpPr/>
          <p:nvPr userDrawn="1"/>
        </p:nvCxnSpPr>
        <p:spPr>
          <a:xfrm>
            <a:off x="0" y="6555651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 descr="C:\Users\김성진\Desktop\mae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491" y="188640"/>
            <a:ext cx="1255700" cy="665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직선 연결선 14"/>
          <p:cNvCxnSpPr/>
          <p:nvPr userDrawn="1"/>
        </p:nvCxnSpPr>
        <p:spPr>
          <a:xfrm>
            <a:off x="0" y="908720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9188679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표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 userDrawn="1"/>
        </p:nvSpPr>
        <p:spPr>
          <a:xfrm>
            <a:off x="143339" y="3507686"/>
            <a:ext cx="11617291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100" b="1" dirty="0">
                <a:solidFill>
                  <a:srgbClr val="155092"/>
                </a:solidFill>
                <a:latin typeface="Trebuchet MS" panose="020B0603020202020204" pitchFamily="34" charset="0"/>
                <a:cs typeface="Arial" pitchFamily="34" charset="0"/>
              </a:rPr>
              <a:t>Thank You</a:t>
            </a:r>
            <a:endParaRPr lang="ko-KR" altLang="en-US" sz="3100" dirty="0">
              <a:solidFill>
                <a:srgbClr val="155092"/>
              </a:solidFill>
              <a:latin typeface="Trebuchet MS" panose="020B0603020202020204" pitchFamily="34" charset="0"/>
            </a:endParaRPr>
          </a:p>
        </p:txBody>
      </p:sp>
      <p:pic>
        <p:nvPicPr>
          <p:cNvPr id="8" name="Picture 2" descr="C:\Users\김성진\Desktop\maeil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05" b="26551"/>
          <a:stretch/>
        </p:blipFill>
        <p:spPr bwMode="auto">
          <a:xfrm>
            <a:off x="3354058" y="1556793"/>
            <a:ext cx="5195849" cy="1466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65948"/>
            <a:ext cx="12192000" cy="1192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6654" y="2948544"/>
            <a:ext cx="2670660" cy="552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3423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68F629E-8BAA-4192-91B8-B28CCF039E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463CF46-DBD1-4873-A9CF-CB000277F3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F2965BB-64C7-48B7-B4AE-EA67A7E123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A42AF-1445-482E-B9B2-8152DAAE7C32}" type="datetimeFigureOut">
              <a:rPr lang="ko-KR" altLang="en-US" smtClean="0"/>
              <a:t>2024-10-30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6A9F4B3-72BD-489F-9B62-18AF6EDD2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DB76F88-5428-4779-934D-6E866905A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C74E1-B233-4FE6-A2E7-C9AF8AF1E7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309475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6CB095C-0F44-43EA-8B0B-71B0C54F2FE7}" type="datetime1">
              <a:rPr lang="ko-KR" altLang="en-US" smtClean="0"/>
              <a:t>2024-10-30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728E31D-E7FE-4CBB-99EE-694A0CD83B5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03879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D50BB56-D002-4971-BA13-D85638A85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D3E0587-70EF-49A9-95B4-1E106FF3A4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05E6430-D495-4399-9E26-916418323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A42AF-1445-482E-B9B2-8152DAAE7C32}" type="datetimeFigureOut">
              <a:rPr lang="ko-KR" altLang="en-US" smtClean="0"/>
              <a:t>2024-10-30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B10366F-2C13-4EB1-BA37-25EC303A3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A2B74CD-7E52-401B-A286-E752F0091F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C74E1-B233-4FE6-A2E7-C9AF8AF1E7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9152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D20A9B7-F131-4ADA-98A0-F4724F1F3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B9E67E7-EDC6-4E70-A554-E78B048148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0173075-54AE-4CF9-B9AC-36027490B3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E087733-84E0-430D-8F1E-9B4AA8DCC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A42AF-1445-482E-B9B2-8152DAAE7C32}" type="datetimeFigureOut">
              <a:rPr lang="ko-KR" altLang="en-US" smtClean="0"/>
              <a:t>2024-10-30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6CB4C34-0F72-4F17-9047-ABEAEE1ACF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31E88EE-F2DA-4C53-854D-BFEF50E71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C74E1-B233-4FE6-A2E7-C9AF8AF1E7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1409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99AB3B3-DF1C-459C-9CBB-9A1A06196F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07C6154-E9B3-47DF-957B-2667890FA9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3D2E6D6C-18BF-46B5-A73F-490F939D1D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527CC54B-B244-41DB-9258-0362B005B7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EE7D9A3E-06E0-49DB-89F2-2B025A0321A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B6F01596-D78D-49B2-9660-3D2593567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A42AF-1445-482E-B9B2-8152DAAE7C32}" type="datetimeFigureOut">
              <a:rPr lang="ko-KR" altLang="en-US" smtClean="0"/>
              <a:t>2024-10-30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6DE16D17-836A-4915-813A-F2BD4CD7A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24066569-9092-45F8-BAE6-E86D6DBAF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C74E1-B233-4FE6-A2E7-C9AF8AF1E7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3868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A81D0EE-A4F4-4250-AD42-14FC8BAE9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9459146E-1369-4632-9F0A-D0B1A5E1C2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A42AF-1445-482E-B9B2-8152DAAE7C32}" type="datetimeFigureOut">
              <a:rPr lang="ko-KR" altLang="en-US" smtClean="0"/>
              <a:t>2024-10-30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82B9D35A-9561-47E8-BDA2-4DA5B829CD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890A5F8B-C8D8-4440-B5F1-43617A4A8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C74E1-B233-4FE6-A2E7-C9AF8AF1E7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82931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76D30B30-B877-496D-A432-87A46C515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A42AF-1445-482E-B9B2-8152DAAE7C32}" type="datetimeFigureOut">
              <a:rPr lang="ko-KR" altLang="en-US" smtClean="0"/>
              <a:t>2024-10-30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08B2BCA-917A-486D-A5A6-66862DBB87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A4F43EA-7489-46BC-9D19-5B29C5D0B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C74E1-B233-4FE6-A2E7-C9AF8AF1E7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0473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7549743-C31E-4C5E-8687-930E007A3B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5D2E6D2-0C34-4F25-86D9-AE7A555A09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4B599098-C2F0-4E0D-82F5-BF1E2838DE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17C5BB2-AF0A-44B8-8C19-055CDB2B9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A42AF-1445-482E-B9B2-8152DAAE7C32}" type="datetimeFigureOut">
              <a:rPr lang="ko-KR" altLang="en-US" smtClean="0"/>
              <a:t>2024-10-30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B2A17FA-B896-4235-A21F-FE769D061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D83C696-24A3-420F-8267-3E68445DD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C74E1-B233-4FE6-A2E7-C9AF8AF1E7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2328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5ECD86A-E844-4405-9E27-6AA6F6749F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A5BF41B6-48DD-46B1-8B05-61BC6C08C1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2AB26F7-030B-4F97-90E6-A53F31EF3A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D0CB620-3BC1-41C4-8314-A9D07277F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A42AF-1445-482E-B9B2-8152DAAE7C32}" type="datetimeFigureOut">
              <a:rPr lang="ko-KR" altLang="en-US" smtClean="0"/>
              <a:t>2024-10-30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54E069A-292D-43E6-8EDA-FAE26F860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7276544-E2FC-4A8F-A491-14DAC1395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C74E1-B233-4FE6-A2E7-C9AF8AF1E7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6078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21489C90-9AC6-4A93-A8CD-FB80781B5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697F0EE-D926-483B-A39F-38FC722744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263AB31-3D0E-44DA-9EF1-9A40B63BEB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A42AF-1445-482E-B9B2-8152DAAE7C32}" type="datetimeFigureOut">
              <a:rPr lang="ko-KR" altLang="en-US" smtClean="0"/>
              <a:t>2024-10-30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589BA26-2768-4828-9A3E-BE8DECACE8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928D2C7-C0EF-4C26-9496-356CAABA7E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C74E1-B233-4FE6-A2E7-C9AF8AF1E7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76466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1"/>
          <p:cNvSpPr txBox="1">
            <a:spLocks/>
          </p:cNvSpPr>
          <p:nvPr/>
        </p:nvSpPr>
        <p:spPr>
          <a:xfrm>
            <a:off x="380961" y="259061"/>
            <a:ext cx="9747488" cy="649660"/>
          </a:xfrm>
          <a:prstGeom prst="rect">
            <a:avLst/>
          </a:prstGeom>
        </p:spPr>
        <p:txBody>
          <a:bodyPr anchor="ctr"/>
          <a:lstStyle>
            <a:defPPr>
              <a:defRPr lang="ko-KR"/>
            </a:defPPr>
            <a:lvl1pPr indent="0">
              <a:spcBef>
                <a:spcPct val="20000"/>
              </a:spcBef>
              <a:buFont typeface="Arial" panose="020B0604020202020204" pitchFamily="34" charset="0"/>
              <a:buNone/>
              <a:defRPr sz="2400" b="0">
                <a:latin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00B0F0"/>
                </a:solidFill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00B0F0"/>
                </a:solidFill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00B0F0"/>
                </a:solidFill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00B0F0"/>
                </a:solidFill>
              </a:defRPr>
            </a:lvl5pPr>
            <a:lvl6pPr marL="25146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9pPr>
          </a:lstStyle>
          <a:p>
            <a:endParaRPr lang="ko-KR" altLang="en-US" sz="2400" dirty="0">
              <a:solidFill>
                <a:prstClr val="black"/>
              </a:solidFill>
            </a:endParaRPr>
          </a:p>
        </p:txBody>
      </p:sp>
      <p:sp>
        <p:nvSpPr>
          <p:cNvPr id="14" name="SlideNumber"/>
          <p:cNvSpPr/>
          <p:nvPr/>
        </p:nvSpPr>
        <p:spPr>
          <a:xfrm>
            <a:off x="11711373" y="6669360"/>
            <a:ext cx="480628" cy="96732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/>
          <a:p>
            <a:pPr algn="ctr"/>
            <a:fld id="{BB69BBE8-4DB2-4642-B003-B220ACD5A2FD}" type="slidenum">
              <a:rPr lang="en-US" sz="936" b="1" smtClean="0">
                <a:solidFill>
                  <a:prstClr val="black"/>
                </a:solidFill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‹#›</a:t>
            </a:fld>
            <a:endParaRPr lang="fr-FR" sz="936" b="1" dirty="0">
              <a:solidFill>
                <a:prstClr val="black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2535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>
            <a:extLst>
              <a:ext uri="{FF2B5EF4-FFF2-40B4-BE49-F238E27FC236}">
                <a16:creationId xmlns:a16="http://schemas.microsoft.com/office/drawing/2014/main" id="{6FCAC98A-39E8-49B7-9EAC-6EAD1742B1E4}"/>
              </a:ext>
            </a:extLst>
          </p:cNvPr>
          <p:cNvGrpSpPr/>
          <p:nvPr/>
        </p:nvGrpSpPr>
        <p:grpSpPr>
          <a:xfrm>
            <a:off x="1108723" y="677189"/>
            <a:ext cx="9974553" cy="5503622"/>
            <a:chOff x="551264" y="2349908"/>
            <a:chExt cx="6963695" cy="4573246"/>
          </a:xfrm>
        </p:grpSpPr>
        <p:sp>
          <p:nvSpPr>
            <p:cNvPr id="6" name="사각형: 둥근 모서리 5">
              <a:extLst>
                <a:ext uri="{FF2B5EF4-FFF2-40B4-BE49-F238E27FC236}">
                  <a16:creationId xmlns:a16="http://schemas.microsoft.com/office/drawing/2014/main" id="{C58F059A-09E2-4DEC-9FB3-81AC016AA11E}"/>
                </a:ext>
              </a:extLst>
            </p:cNvPr>
            <p:cNvSpPr/>
            <p:nvPr/>
          </p:nvSpPr>
          <p:spPr>
            <a:xfrm>
              <a:off x="573146" y="2349908"/>
              <a:ext cx="6919934" cy="4573246"/>
            </a:xfrm>
            <a:prstGeom prst="roundRect">
              <a:avLst>
                <a:gd name="adj" fmla="val 4683"/>
              </a:avLst>
            </a:prstGeom>
            <a:solidFill>
              <a:srgbClr val="FFFFFF">
                <a:alpha val="85098"/>
              </a:srgb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2FC8557-6EE2-4338-85A5-F8DCFC39F796}"/>
                </a:ext>
              </a:extLst>
            </p:cNvPr>
            <p:cNvSpPr txBox="1"/>
            <p:nvPr/>
          </p:nvSpPr>
          <p:spPr>
            <a:xfrm>
              <a:off x="551264" y="3129832"/>
              <a:ext cx="6963695" cy="63340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7000"/>
                </a:lnSpc>
              </a:pPr>
              <a:r>
                <a:rPr lang="ko-KR" altLang="en-US" sz="3600" b="1">
                  <a:solidFill>
                    <a:srgbClr val="171614"/>
                  </a:solidFill>
                  <a:latin typeface="+mn-ea"/>
                </a:rPr>
                <a:t>고령인구에서 기후변화의 건강영향</a:t>
              </a:r>
              <a:endParaRPr lang="en-US" altLang="ko-KR" sz="3600" b="1">
                <a:solidFill>
                  <a:srgbClr val="171614"/>
                </a:solidFill>
                <a:latin typeface="+mn-ea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D848726-363D-4CAF-92D8-D9413A3A2834}"/>
                </a:ext>
              </a:extLst>
            </p:cNvPr>
            <p:cNvSpPr txBox="1"/>
            <p:nvPr/>
          </p:nvSpPr>
          <p:spPr>
            <a:xfrm>
              <a:off x="1843363" y="4969610"/>
              <a:ext cx="4379496" cy="8683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7000"/>
                </a:lnSpc>
              </a:pPr>
              <a:r>
                <a:rPr lang="ko-KR" altLang="en-US" sz="2400" b="1">
                  <a:latin typeface="+mn-ea"/>
                </a:rPr>
                <a:t>연세대학교 의과대학 예방의학교실</a:t>
              </a:r>
              <a:endParaRPr lang="en-US" altLang="ko-KR" sz="2400" b="1">
                <a:latin typeface="+mn-ea"/>
              </a:endParaRPr>
            </a:p>
            <a:p>
              <a:pPr algn="ctr">
                <a:lnSpc>
                  <a:spcPct val="137000"/>
                </a:lnSpc>
              </a:pPr>
              <a:r>
                <a:rPr lang="ko-KR" altLang="en-US" sz="2400" b="1">
                  <a:latin typeface="+mn-ea"/>
                </a:rPr>
                <a:t>김 경 남</a:t>
              </a:r>
              <a:endParaRPr lang="en-US" altLang="ko-KR" sz="2000" b="1"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216704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79E1C70-88DE-FFA8-9EA0-7F0651B80A6E}"/>
              </a:ext>
            </a:extLst>
          </p:cNvPr>
          <p:cNvSpPr txBox="1"/>
          <p:nvPr/>
        </p:nvSpPr>
        <p:spPr>
          <a:xfrm>
            <a:off x="-39148" y="599179"/>
            <a:ext cx="11288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연구 결과</a:t>
            </a:r>
            <a:r>
              <a:rPr lang="en-US" altLang="ko-KR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(</a:t>
            </a:r>
            <a:r>
              <a:rPr lang="ko-KR" altLang="en-US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집계자료를 이용한 오존 노출에 따른 건강영향 분석</a:t>
            </a:r>
            <a:r>
              <a:rPr lang="en-US" altLang="ko-KR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)</a:t>
            </a:r>
            <a:endParaRPr lang="en-US" altLang="ko-KR" sz="2000" b="1" dirty="0">
              <a:solidFill>
                <a:srgbClr val="1D4F91"/>
              </a:solidFill>
              <a:latin typeface="맑은 고딕" panose="020B0503020000020004" pitchFamily="50" charset="-127"/>
            </a:endParaRPr>
          </a:p>
        </p:txBody>
      </p:sp>
      <p:cxnSp>
        <p:nvCxnSpPr>
          <p:cNvPr id="6" name="직선 연결선 5">
            <a:extLst>
              <a:ext uri="{FF2B5EF4-FFF2-40B4-BE49-F238E27FC236}">
                <a16:creationId xmlns:a16="http://schemas.microsoft.com/office/drawing/2014/main" id="{C03A7BC3-1368-BA7E-726F-CBA141750EB6}"/>
              </a:ext>
            </a:extLst>
          </p:cNvPr>
          <p:cNvCxnSpPr>
            <a:cxnSpLocks/>
          </p:cNvCxnSpPr>
          <p:nvPr/>
        </p:nvCxnSpPr>
        <p:spPr>
          <a:xfrm>
            <a:off x="0" y="1022601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>
            <a:extLst>
              <a:ext uri="{FF2B5EF4-FFF2-40B4-BE49-F238E27FC236}">
                <a16:creationId xmlns:a16="http://schemas.microsoft.com/office/drawing/2014/main" id="{13DA86D4-23E2-3460-00A6-170E3CF339B6}"/>
              </a:ext>
            </a:extLst>
          </p:cNvPr>
          <p:cNvSpPr/>
          <p:nvPr/>
        </p:nvSpPr>
        <p:spPr>
          <a:xfrm>
            <a:off x="5720862" y="-2036"/>
            <a:ext cx="6380722" cy="44461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altLang="ko-KR" b="1" dirty="0">
              <a:solidFill>
                <a:schemeClr val="bg1"/>
              </a:solidFill>
              <a:latin typeface="+mn-ea"/>
            </a:endParaRPr>
          </a:p>
          <a:p>
            <a:pPr algn="r"/>
            <a:r>
              <a:rPr lang="ko-KR" altLang="en-US" b="1">
                <a:solidFill>
                  <a:schemeClr val="bg1"/>
                </a:solidFill>
                <a:latin typeface="+mn-ea"/>
              </a:rPr>
              <a:t>가용자료원을 이용한 고령인구의 </a:t>
            </a:r>
            <a:r>
              <a:rPr lang="ko-KR" altLang="en-US" b="1" dirty="0">
                <a:solidFill>
                  <a:schemeClr val="bg1"/>
                </a:solidFill>
                <a:latin typeface="+mn-ea"/>
              </a:rPr>
              <a:t>기후변화 건강영향 분석</a:t>
            </a:r>
          </a:p>
          <a:p>
            <a:pPr algn="r"/>
            <a:endParaRPr lang="ko-KR" altLang="en-US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" name="제목 3">
            <a:extLst>
              <a:ext uri="{FF2B5EF4-FFF2-40B4-BE49-F238E27FC236}">
                <a16:creationId xmlns:a16="http://schemas.microsoft.com/office/drawing/2014/main" id="{D712EC4A-E063-FE2A-E9D4-E9F1E0E347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808" y="1022601"/>
            <a:ext cx="10515600" cy="1325563"/>
          </a:xfrm>
        </p:spPr>
        <p:txBody>
          <a:bodyPr/>
          <a:lstStyle/>
          <a:p>
            <a:r>
              <a:rPr lang="ko-KR" altLang="en-US" dirty="0" err="1"/>
              <a:t>대기질</a:t>
            </a:r>
            <a:r>
              <a:rPr lang="ko-KR" altLang="en-US" dirty="0"/>
              <a:t> 영향 분석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4">
                <a:extLst>
                  <a:ext uri="{FF2B5EF4-FFF2-40B4-BE49-F238E27FC236}">
                    <a16:creationId xmlns:a16="http://schemas.microsoft.com/office/drawing/2014/main" id="{B8006AD7-5506-B947-38B1-A3BBBE016E0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50308" y="2136018"/>
                <a:ext cx="10515600" cy="4351338"/>
              </a:xfrm>
            </p:spPr>
            <p:txBody>
              <a:bodyPr/>
              <a:lstStyle/>
              <a:p>
                <a:r>
                  <a:rPr lang="ko-KR" altLang="en-US" dirty="0"/>
                  <a:t>연령대별</a:t>
                </a:r>
                <a:r>
                  <a:rPr lang="en-US" altLang="ko-KR" dirty="0"/>
                  <a:t>, </a:t>
                </a:r>
                <a:r>
                  <a:rPr lang="ko-KR" altLang="en-US" dirty="0"/>
                  <a:t>사망원인별 일별 오존 농도와 사망의 관련성 분석</a:t>
                </a:r>
                <a:endParaRPr lang="en-US" altLang="ko-KR" dirty="0"/>
              </a:p>
              <a:p>
                <a:r>
                  <a:rPr lang="en-US" altLang="ko-KR" dirty="0"/>
                  <a:t>7</a:t>
                </a:r>
                <a:r>
                  <a:rPr lang="ko-KR" altLang="en-US" dirty="0"/>
                  <a:t>개 대도시 </a:t>
                </a:r>
                <a:r>
                  <a:rPr lang="en-US" altLang="ko-KR" dirty="0"/>
                  <a:t>(</a:t>
                </a:r>
                <a:r>
                  <a:rPr lang="ko-KR" altLang="en-US" dirty="0"/>
                  <a:t>서울</a:t>
                </a:r>
                <a:r>
                  <a:rPr lang="en-US" altLang="ko-KR" dirty="0"/>
                  <a:t>, </a:t>
                </a:r>
                <a:r>
                  <a:rPr lang="ko-KR" altLang="en-US" dirty="0"/>
                  <a:t>부산</a:t>
                </a:r>
                <a:r>
                  <a:rPr lang="en-US" altLang="ko-KR" dirty="0"/>
                  <a:t>, </a:t>
                </a:r>
                <a:r>
                  <a:rPr lang="ko-KR" altLang="en-US" dirty="0"/>
                  <a:t>대구</a:t>
                </a:r>
                <a:r>
                  <a:rPr lang="en-US" altLang="ko-KR" dirty="0"/>
                  <a:t>, </a:t>
                </a:r>
                <a:r>
                  <a:rPr lang="ko-KR" altLang="en-US" dirty="0"/>
                  <a:t>인천</a:t>
                </a:r>
                <a:r>
                  <a:rPr lang="en-US" altLang="ko-KR" dirty="0"/>
                  <a:t>, </a:t>
                </a:r>
                <a:r>
                  <a:rPr lang="ko-KR" altLang="en-US" dirty="0"/>
                  <a:t>광주</a:t>
                </a:r>
                <a:r>
                  <a:rPr lang="en-US" altLang="ko-KR" dirty="0"/>
                  <a:t>, </a:t>
                </a:r>
                <a:r>
                  <a:rPr lang="ko-KR" altLang="en-US" dirty="0"/>
                  <a:t>대전</a:t>
                </a:r>
                <a:r>
                  <a:rPr lang="en-US" altLang="ko-KR" dirty="0"/>
                  <a:t>, </a:t>
                </a:r>
                <a:r>
                  <a:rPr lang="ko-KR" altLang="en-US" dirty="0"/>
                  <a:t>울산</a:t>
                </a:r>
                <a:r>
                  <a:rPr lang="en-US" altLang="ko-KR" dirty="0"/>
                  <a:t>) 2005</a:t>
                </a:r>
                <a:r>
                  <a:rPr lang="ko-KR" altLang="en-US" dirty="0"/>
                  <a:t>년</a:t>
                </a:r>
                <a:r>
                  <a:rPr lang="en-US" altLang="ko-KR" dirty="0"/>
                  <a:t>~2020</a:t>
                </a:r>
                <a:r>
                  <a:rPr lang="ko-KR" altLang="en-US" dirty="0"/>
                  <a:t>년</a:t>
                </a:r>
                <a:endParaRPr lang="en-US" altLang="ko-KR" dirty="0"/>
              </a:p>
              <a:p>
                <a:r>
                  <a:rPr lang="ko-KR" altLang="en-US" dirty="0"/>
                  <a:t>각 도시를 무작위 효과로 포함하는 혼합모형</a:t>
                </a:r>
                <a:endParaRPr lang="en-US" altLang="ko-KR" dirty="0"/>
              </a:p>
              <a:p>
                <a:pPr lvl="1"/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𝑚𝑜𝑟𝑡𝑎𝑙𝑖𝑡𝑦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3+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𝑇𝑒𝑚𝑝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0+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𝑇𝑒𝑚𝑝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07+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𝑠</m:t>
                    </m:r>
                    <m:d>
                      <m:dPr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=4∗15</m:t>
                        </m:r>
                      </m:e>
                    </m:d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𝑟𝑎𝑛𝑑𝑜𝑚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𝑐𝑖𝑡𝑦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ko-KR" dirty="0"/>
              </a:p>
              <a:p>
                <a:pPr lvl="1"/>
                <a:r>
                  <a:rPr lang="en-US" altLang="ko-KR" dirty="0"/>
                  <a:t>Temp0: </a:t>
                </a:r>
                <a:r>
                  <a:rPr lang="ko-KR" altLang="en-US" dirty="0"/>
                  <a:t>당일 기온</a:t>
                </a:r>
                <a:r>
                  <a:rPr lang="en-US" altLang="ko-KR" dirty="0"/>
                  <a:t>, Temp07: 7</a:t>
                </a:r>
                <a:r>
                  <a:rPr lang="ko-KR" altLang="en-US" dirty="0"/>
                  <a:t>일간 평균 기온</a:t>
                </a:r>
                <a:r>
                  <a:rPr lang="en-US" altLang="ko-KR" dirty="0"/>
                  <a:t>, H: </a:t>
                </a:r>
                <a:r>
                  <a:rPr lang="ko-KR" altLang="en-US" dirty="0"/>
                  <a:t>당일 습도</a:t>
                </a:r>
                <a:r>
                  <a:rPr lang="en-US" altLang="ko-KR" dirty="0"/>
                  <a:t>, T: </a:t>
                </a:r>
                <a:r>
                  <a:rPr lang="ko-KR" altLang="en-US" dirty="0"/>
                  <a:t>시간 추세</a:t>
                </a:r>
                <a:endParaRPr lang="en-US" altLang="ko-KR" dirty="0"/>
              </a:p>
              <a:p>
                <a:endParaRPr lang="en-US" altLang="ko-KR" dirty="0"/>
              </a:p>
              <a:p>
                <a:endParaRPr lang="ko-KR" altLang="en-US" dirty="0"/>
              </a:p>
            </p:txBody>
          </p:sp>
        </mc:Choice>
        <mc:Fallback xmlns="">
          <p:sp>
            <p:nvSpPr>
              <p:cNvPr id="3" name="내용 개체 틀 4">
                <a:extLst>
                  <a:ext uri="{FF2B5EF4-FFF2-40B4-BE49-F238E27FC236}">
                    <a16:creationId xmlns:a16="http://schemas.microsoft.com/office/drawing/2014/main" id="{B8006AD7-5506-B947-38B1-A3BBBE016E0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50308" y="2136018"/>
                <a:ext cx="10515600" cy="4351338"/>
              </a:xfrm>
              <a:blipFill>
                <a:blip r:embed="rId3"/>
                <a:stretch>
                  <a:fillRect l="-1043" t="-238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725849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79E1C70-88DE-FFA8-9EA0-7F0651B80A6E}"/>
              </a:ext>
            </a:extLst>
          </p:cNvPr>
          <p:cNvSpPr txBox="1"/>
          <p:nvPr/>
        </p:nvSpPr>
        <p:spPr>
          <a:xfrm>
            <a:off x="-19574" y="575235"/>
            <a:ext cx="112884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연구 결과 </a:t>
            </a:r>
            <a:r>
              <a:rPr lang="en-US" altLang="ko-KR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(</a:t>
            </a:r>
            <a:r>
              <a:rPr lang="ko-KR" altLang="en-US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집계자료를 이용한 오존 노출에 따른 건강영향 분석</a:t>
            </a:r>
            <a:r>
              <a:rPr lang="en-US" altLang="ko-KR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)</a:t>
            </a:r>
            <a:endParaRPr lang="en-US" altLang="ko-KR" sz="2000" b="1" dirty="0">
              <a:solidFill>
                <a:srgbClr val="1D4F91"/>
              </a:solidFill>
              <a:latin typeface="맑은 고딕" panose="020B0503020000020004" pitchFamily="50" charset="-127"/>
            </a:endParaRPr>
          </a:p>
          <a:p>
            <a:endParaRPr lang="ko-KR" altLang="en-US" sz="2000" b="1" dirty="0">
              <a:solidFill>
                <a:srgbClr val="1D4F91"/>
              </a:solidFill>
              <a:latin typeface="맑은 고딕" panose="020B0503020000020004" pitchFamily="50" charset="-127"/>
            </a:endParaRPr>
          </a:p>
        </p:txBody>
      </p:sp>
      <p:cxnSp>
        <p:nvCxnSpPr>
          <p:cNvPr id="6" name="직선 연결선 5">
            <a:extLst>
              <a:ext uri="{FF2B5EF4-FFF2-40B4-BE49-F238E27FC236}">
                <a16:creationId xmlns:a16="http://schemas.microsoft.com/office/drawing/2014/main" id="{C03A7BC3-1368-BA7E-726F-CBA141750EB6}"/>
              </a:ext>
            </a:extLst>
          </p:cNvPr>
          <p:cNvCxnSpPr>
            <a:cxnSpLocks/>
          </p:cNvCxnSpPr>
          <p:nvPr/>
        </p:nvCxnSpPr>
        <p:spPr>
          <a:xfrm>
            <a:off x="-19574" y="1024399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직사각형 7">
            <a:extLst>
              <a:ext uri="{FF2B5EF4-FFF2-40B4-BE49-F238E27FC236}">
                <a16:creationId xmlns:a16="http://schemas.microsoft.com/office/drawing/2014/main" id="{5FB3F617-7DB4-45BC-8AA7-962688C926B2}"/>
              </a:ext>
            </a:extLst>
          </p:cNvPr>
          <p:cNvSpPr/>
          <p:nvPr/>
        </p:nvSpPr>
        <p:spPr>
          <a:xfrm>
            <a:off x="5720862" y="-2036"/>
            <a:ext cx="6380722" cy="44461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altLang="ko-KR" b="1" dirty="0">
              <a:solidFill>
                <a:schemeClr val="bg1"/>
              </a:solidFill>
              <a:latin typeface="+mn-ea"/>
            </a:endParaRPr>
          </a:p>
          <a:p>
            <a:pPr algn="r"/>
            <a:r>
              <a:rPr lang="ko-KR" altLang="en-US" b="1">
                <a:solidFill>
                  <a:schemeClr val="bg1"/>
                </a:solidFill>
                <a:latin typeface="+mn-ea"/>
              </a:rPr>
              <a:t>가용자료원을 이용한 고령인구의 </a:t>
            </a:r>
            <a:r>
              <a:rPr lang="ko-KR" altLang="en-US" b="1" dirty="0">
                <a:solidFill>
                  <a:schemeClr val="bg1"/>
                </a:solidFill>
                <a:latin typeface="+mn-ea"/>
              </a:rPr>
              <a:t>기후변화 건강영향 분석</a:t>
            </a:r>
          </a:p>
          <a:p>
            <a:pPr algn="r"/>
            <a:endParaRPr lang="ko-KR" altLang="en-US" b="1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396AB320-D2F4-F184-60AD-050CFFBE77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2386" y="1242802"/>
            <a:ext cx="9474932" cy="5299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9840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직선 연결선 5">
            <a:extLst>
              <a:ext uri="{FF2B5EF4-FFF2-40B4-BE49-F238E27FC236}">
                <a16:creationId xmlns:a16="http://schemas.microsoft.com/office/drawing/2014/main" id="{C03A7BC3-1368-BA7E-726F-CBA141750EB6}"/>
              </a:ext>
            </a:extLst>
          </p:cNvPr>
          <p:cNvCxnSpPr>
            <a:cxnSpLocks/>
          </p:cNvCxnSpPr>
          <p:nvPr/>
        </p:nvCxnSpPr>
        <p:spPr>
          <a:xfrm>
            <a:off x="0" y="1000953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직사각형 7">
            <a:extLst>
              <a:ext uri="{FF2B5EF4-FFF2-40B4-BE49-F238E27FC236}">
                <a16:creationId xmlns:a16="http://schemas.microsoft.com/office/drawing/2014/main" id="{5FB3F617-7DB4-45BC-8AA7-962688C926B2}"/>
              </a:ext>
            </a:extLst>
          </p:cNvPr>
          <p:cNvSpPr/>
          <p:nvPr/>
        </p:nvSpPr>
        <p:spPr>
          <a:xfrm>
            <a:off x="5720862" y="-2036"/>
            <a:ext cx="6380722" cy="44461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altLang="ko-KR" b="1" dirty="0">
              <a:solidFill>
                <a:schemeClr val="bg1"/>
              </a:solidFill>
              <a:latin typeface="+mn-ea"/>
            </a:endParaRPr>
          </a:p>
          <a:p>
            <a:pPr algn="r"/>
            <a:r>
              <a:rPr lang="ko-KR" altLang="en-US" b="1">
                <a:solidFill>
                  <a:schemeClr val="bg1"/>
                </a:solidFill>
                <a:latin typeface="+mn-ea"/>
              </a:rPr>
              <a:t>가용자료원을 이용한 고령인구의 </a:t>
            </a:r>
            <a:r>
              <a:rPr lang="ko-KR" altLang="en-US" b="1" dirty="0">
                <a:solidFill>
                  <a:schemeClr val="bg1"/>
                </a:solidFill>
                <a:latin typeface="+mn-ea"/>
              </a:rPr>
              <a:t>기후변화 건강영향 분석</a:t>
            </a:r>
          </a:p>
          <a:p>
            <a:pPr algn="r"/>
            <a:endParaRPr lang="ko-KR" altLang="en-US" b="1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6C51F914-76D6-0BA2-4A06-3281AE7514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7197" y="1242802"/>
            <a:ext cx="9267329" cy="503124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98CAA9F-3229-4F07-8119-26AACF0AEBF5}"/>
              </a:ext>
            </a:extLst>
          </p:cNvPr>
          <p:cNvSpPr txBox="1"/>
          <p:nvPr/>
        </p:nvSpPr>
        <p:spPr>
          <a:xfrm>
            <a:off x="-39148" y="650701"/>
            <a:ext cx="11288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연구 결과 </a:t>
            </a:r>
            <a:r>
              <a:rPr lang="en-US" altLang="ko-KR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(</a:t>
            </a:r>
            <a:r>
              <a:rPr lang="ko-KR" altLang="en-US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집계자료를 이용한 오존 노출에 따른 건강영향 분석</a:t>
            </a:r>
            <a:r>
              <a:rPr lang="en-US" altLang="ko-KR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679655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79E1C70-88DE-FFA8-9EA0-7F0651B80A6E}"/>
              </a:ext>
            </a:extLst>
          </p:cNvPr>
          <p:cNvSpPr txBox="1"/>
          <p:nvPr/>
        </p:nvSpPr>
        <p:spPr>
          <a:xfrm>
            <a:off x="0" y="442581"/>
            <a:ext cx="11288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연구 결과 </a:t>
            </a:r>
            <a:r>
              <a:rPr lang="en-US" altLang="ko-KR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(</a:t>
            </a:r>
            <a:r>
              <a:rPr lang="ko-KR" altLang="en-US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집계자료를 이용한 오존 노출에 따른 건강영향 분석</a:t>
            </a:r>
            <a:r>
              <a:rPr lang="en-US" altLang="ko-KR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)</a:t>
            </a:r>
            <a:endParaRPr lang="ko-KR" altLang="en-US" sz="2000" b="1" dirty="0">
              <a:solidFill>
                <a:srgbClr val="1D4F91"/>
              </a:solidFill>
              <a:latin typeface="맑은 고딕" panose="020B0503020000020004" pitchFamily="50" charset="-127"/>
            </a:endParaRPr>
          </a:p>
        </p:txBody>
      </p:sp>
      <p:cxnSp>
        <p:nvCxnSpPr>
          <p:cNvPr id="6" name="직선 연결선 5">
            <a:extLst>
              <a:ext uri="{FF2B5EF4-FFF2-40B4-BE49-F238E27FC236}">
                <a16:creationId xmlns:a16="http://schemas.microsoft.com/office/drawing/2014/main" id="{C03A7BC3-1368-BA7E-726F-CBA141750EB6}"/>
              </a:ext>
            </a:extLst>
          </p:cNvPr>
          <p:cNvCxnSpPr>
            <a:cxnSpLocks/>
          </p:cNvCxnSpPr>
          <p:nvPr/>
        </p:nvCxnSpPr>
        <p:spPr>
          <a:xfrm>
            <a:off x="39148" y="842691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직사각형 7">
            <a:extLst>
              <a:ext uri="{FF2B5EF4-FFF2-40B4-BE49-F238E27FC236}">
                <a16:creationId xmlns:a16="http://schemas.microsoft.com/office/drawing/2014/main" id="{5FB3F617-7DB4-45BC-8AA7-962688C926B2}"/>
              </a:ext>
            </a:extLst>
          </p:cNvPr>
          <p:cNvSpPr/>
          <p:nvPr/>
        </p:nvSpPr>
        <p:spPr>
          <a:xfrm>
            <a:off x="5720862" y="-2036"/>
            <a:ext cx="6380722" cy="44461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altLang="ko-KR" b="1" dirty="0">
              <a:solidFill>
                <a:schemeClr val="bg1"/>
              </a:solidFill>
              <a:latin typeface="+mn-ea"/>
            </a:endParaRPr>
          </a:p>
          <a:p>
            <a:pPr algn="r"/>
            <a:r>
              <a:rPr lang="ko-KR" altLang="en-US" b="1">
                <a:solidFill>
                  <a:schemeClr val="bg1"/>
                </a:solidFill>
                <a:latin typeface="+mn-ea"/>
              </a:rPr>
              <a:t>가용자료원을 이용한 고령인구의 </a:t>
            </a:r>
            <a:r>
              <a:rPr lang="ko-KR" altLang="en-US" b="1" dirty="0">
                <a:solidFill>
                  <a:schemeClr val="bg1"/>
                </a:solidFill>
                <a:latin typeface="+mn-ea"/>
              </a:rPr>
              <a:t>기후변화 건강영향 분석</a:t>
            </a:r>
          </a:p>
          <a:p>
            <a:pPr algn="r"/>
            <a:endParaRPr lang="ko-KR" altLang="en-US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3" name="제목 4">
            <a:extLst>
              <a:ext uri="{FF2B5EF4-FFF2-40B4-BE49-F238E27FC236}">
                <a16:creationId xmlns:a16="http://schemas.microsoft.com/office/drawing/2014/main" id="{766180EC-D1FD-0383-DD4E-16CC0FE204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803" y="701172"/>
            <a:ext cx="11283193" cy="1325563"/>
          </a:xfrm>
        </p:spPr>
        <p:txBody>
          <a:bodyPr/>
          <a:lstStyle/>
          <a:p>
            <a:r>
              <a:rPr lang="ko-KR" altLang="en-US" dirty="0"/>
              <a:t>사망원인별 사망과 오존 농도 </a:t>
            </a:r>
            <a:r>
              <a:rPr lang="en-US" altLang="ko-KR" dirty="0"/>
              <a:t>(1ppb) </a:t>
            </a:r>
            <a:r>
              <a:rPr lang="ko-KR" altLang="en-US" dirty="0"/>
              <a:t>관련성</a:t>
            </a:r>
            <a:r>
              <a:rPr lang="en-US" altLang="ko-KR" dirty="0"/>
              <a:t> </a:t>
            </a:r>
            <a:endParaRPr lang="ko-KR" altLang="en-US" dirty="0"/>
          </a:p>
        </p:txBody>
      </p:sp>
      <p:sp>
        <p:nvSpPr>
          <p:cNvPr id="14" name="텍스트 개체 틀 9">
            <a:extLst>
              <a:ext uri="{FF2B5EF4-FFF2-40B4-BE49-F238E27FC236}">
                <a16:creationId xmlns:a16="http://schemas.microsoft.com/office/drawing/2014/main" id="{A5DF693B-E8CA-5E6A-7C3A-4E9A98AA4FD0}"/>
              </a:ext>
            </a:extLst>
          </p:cNvPr>
          <p:cNvSpPr txBox="1">
            <a:spLocks/>
          </p:cNvSpPr>
          <p:nvPr/>
        </p:nvSpPr>
        <p:spPr>
          <a:xfrm>
            <a:off x="640611" y="1736981"/>
            <a:ext cx="5157787" cy="823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/>
              <a:t>심뇌혈관질환</a:t>
            </a:r>
            <a:endParaRPr lang="ko-KR" altLang="en-US" dirty="0"/>
          </a:p>
        </p:txBody>
      </p:sp>
      <p:graphicFrame>
        <p:nvGraphicFramePr>
          <p:cNvPr id="15" name="내용 개체 틀 3">
            <a:extLst>
              <a:ext uri="{FF2B5EF4-FFF2-40B4-BE49-F238E27FC236}">
                <a16:creationId xmlns:a16="http://schemas.microsoft.com/office/drawing/2014/main" id="{DB3416F3-975E-2F9E-3864-8CDA5E5E219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31869007"/>
              </p:ext>
            </p:extLst>
          </p:nvPr>
        </p:nvGraphicFramePr>
        <p:xfrm>
          <a:off x="640611" y="2560893"/>
          <a:ext cx="5157784" cy="4037824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1786023">
                  <a:extLst>
                    <a:ext uri="{9D8B030D-6E8A-4147-A177-3AD203B41FA5}">
                      <a16:colId xmlns:a16="http://schemas.microsoft.com/office/drawing/2014/main" val="2479490788"/>
                    </a:ext>
                  </a:extLst>
                </a:gridCol>
                <a:gridCol w="1260389">
                  <a:extLst>
                    <a:ext uri="{9D8B030D-6E8A-4147-A177-3AD203B41FA5}">
                      <a16:colId xmlns:a16="http://schemas.microsoft.com/office/drawing/2014/main" val="97659211"/>
                    </a:ext>
                  </a:extLst>
                </a:gridCol>
                <a:gridCol w="1081216">
                  <a:extLst>
                    <a:ext uri="{9D8B030D-6E8A-4147-A177-3AD203B41FA5}">
                      <a16:colId xmlns:a16="http://schemas.microsoft.com/office/drawing/2014/main" val="4257112246"/>
                    </a:ext>
                  </a:extLst>
                </a:gridCol>
                <a:gridCol w="1030156">
                  <a:extLst>
                    <a:ext uri="{9D8B030D-6E8A-4147-A177-3AD203B41FA5}">
                      <a16:colId xmlns:a16="http://schemas.microsoft.com/office/drawing/2014/main" val="853966986"/>
                    </a:ext>
                  </a:extLst>
                </a:gridCol>
              </a:tblGrid>
              <a:tr h="2523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Age group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1642" marR="11642" marT="11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RR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1642" marR="11642" marT="11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LL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1642" marR="11642" marT="11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UL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1642" marR="11642" marT="11642" marB="0" anchor="ctr"/>
                </a:tc>
                <a:extLst>
                  <a:ext uri="{0D108BD9-81ED-4DB2-BD59-A6C34878D82A}">
                    <a16:rowId xmlns:a16="http://schemas.microsoft.com/office/drawing/2014/main" val="2207406124"/>
                  </a:ext>
                </a:extLst>
              </a:tr>
              <a:tr h="252364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전체 심뇌혈관질환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1642" marR="11642" marT="11642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1642" marR="11642" marT="11642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1642" marR="11642" marT="11642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1642" marR="11642" marT="11642" marB="0" anchor="ctr"/>
                </a:tc>
                <a:extLst>
                  <a:ext uri="{0D108BD9-81ED-4DB2-BD59-A6C34878D82A}">
                    <a16:rowId xmlns:a16="http://schemas.microsoft.com/office/drawing/2014/main" val="2387106015"/>
                  </a:ext>
                </a:extLst>
              </a:tr>
              <a:tr h="25236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All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1642" marR="11642" marT="1164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1.0005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1.0002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1.0009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0512241"/>
                  </a:ext>
                </a:extLst>
              </a:tr>
              <a:tr h="25236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200" u="none" strike="noStrike" dirty="0">
                          <a:effectLst/>
                        </a:rPr>
                        <a:t>0-64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1642" marR="11642" marT="1164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1.0003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0.9997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1.0010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998135071"/>
                  </a:ext>
                </a:extLst>
              </a:tr>
              <a:tr h="25236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200" u="none" strike="noStrike" dirty="0">
                          <a:effectLst/>
                        </a:rPr>
                        <a:t>65-79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1642" marR="11642" marT="1164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0.9997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0.9992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1.0002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787294317"/>
                  </a:ext>
                </a:extLst>
              </a:tr>
              <a:tr h="25236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200" u="none" strike="noStrike" dirty="0">
                          <a:effectLst/>
                        </a:rPr>
                        <a:t>80-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1642" marR="11642" marT="1164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1.0008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1.0004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1.0013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380270944"/>
                  </a:ext>
                </a:extLst>
              </a:tr>
              <a:tr h="252364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허혈성 </a:t>
                      </a:r>
                      <a:r>
                        <a:rPr lang="ko-KR" alt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심질환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1642" marR="11642" marT="11642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1642" marR="11642" marT="11642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1642" marR="11642" marT="11642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1642" marR="11642" marT="11642" marB="0" anchor="ctr"/>
                </a:tc>
                <a:extLst>
                  <a:ext uri="{0D108BD9-81ED-4DB2-BD59-A6C34878D82A}">
                    <a16:rowId xmlns:a16="http://schemas.microsoft.com/office/drawing/2014/main" val="4286267654"/>
                  </a:ext>
                </a:extLst>
              </a:tr>
              <a:tr h="25236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All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1642" marR="11642" marT="1164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1.0002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0.9996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1.0008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315348212"/>
                  </a:ext>
                </a:extLst>
              </a:tr>
              <a:tr h="25236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200" u="none" strike="noStrike" dirty="0">
                          <a:effectLst/>
                        </a:rPr>
                        <a:t>0-64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1642" marR="11642" marT="1164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1.0008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0.9996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1.0021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875486296"/>
                  </a:ext>
                </a:extLst>
              </a:tr>
              <a:tr h="25236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200" u="none" strike="noStrike" dirty="0">
                          <a:effectLst/>
                        </a:rPr>
                        <a:t>65-79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1642" marR="11642" marT="1164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0.9994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0.9984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1.0003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893056265"/>
                  </a:ext>
                </a:extLst>
              </a:tr>
              <a:tr h="25236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200" u="none" strike="noStrike" dirty="0">
                          <a:effectLst/>
                        </a:rPr>
                        <a:t>80-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1642" marR="11642" marT="1164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1.0007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0.9998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1.0016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235780173"/>
                  </a:ext>
                </a:extLst>
              </a:tr>
              <a:tr h="252364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뇌졸중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1642" marR="11642" marT="11642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1642" marR="11642" marT="11642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1642" marR="11642" marT="11642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1642" marR="11642" marT="11642" marB="0" anchor="ctr"/>
                </a:tc>
                <a:extLst>
                  <a:ext uri="{0D108BD9-81ED-4DB2-BD59-A6C34878D82A}">
                    <a16:rowId xmlns:a16="http://schemas.microsoft.com/office/drawing/2014/main" val="2166269762"/>
                  </a:ext>
                </a:extLst>
              </a:tr>
              <a:tr h="25236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All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1642" marR="11642" marT="1164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1.0000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0.9996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1.0005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159839080"/>
                  </a:ext>
                </a:extLst>
              </a:tr>
              <a:tr h="25236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200" u="none" strike="noStrike" dirty="0">
                          <a:effectLst/>
                        </a:rPr>
                        <a:t>0-64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1642" marR="11642" marT="1164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0.9994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0.9984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1.0004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73134842"/>
                  </a:ext>
                </a:extLst>
              </a:tr>
              <a:tr h="25236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200" u="none" strike="noStrike" dirty="0">
                          <a:effectLst/>
                        </a:rPr>
                        <a:t>65-79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1642" marR="11642" marT="1164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0.9997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0.9990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1.0004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51925671"/>
                  </a:ext>
                </a:extLst>
              </a:tr>
              <a:tr h="25236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200" u="none" strike="noStrike" dirty="0">
                          <a:effectLst/>
                        </a:rPr>
                        <a:t>80-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1642" marR="11642" marT="1164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1.0005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0.9998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1.0011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760028217"/>
                  </a:ext>
                </a:extLst>
              </a:tr>
            </a:tbl>
          </a:graphicData>
        </a:graphic>
      </p:graphicFrame>
      <p:sp>
        <p:nvSpPr>
          <p:cNvPr id="16" name="텍스트 개체 틀 10">
            <a:extLst>
              <a:ext uri="{FF2B5EF4-FFF2-40B4-BE49-F238E27FC236}">
                <a16:creationId xmlns:a16="http://schemas.microsoft.com/office/drawing/2014/main" id="{66B2E6B8-AEB9-344F-07DA-1851F55B82AA}"/>
              </a:ext>
            </a:extLst>
          </p:cNvPr>
          <p:cNvSpPr txBox="1">
            <a:spLocks/>
          </p:cNvSpPr>
          <p:nvPr/>
        </p:nvSpPr>
        <p:spPr>
          <a:xfrm>
            <a:off x="5973023" y="1736981"/>
            <a:ext cx="5183188" cy="8239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/>
              <a:t>호흡기질환</a:t>
            </a:r>
            <a:endParaRPr lang="ko-KR" altLang="en-US" dirty="0"/>
          </a:p>
        </p:txBody>
      </p:sp>
      <p:graphicFrame>
        <p:nvGraphicFramePr>
          <p:cNvPr id="17" name="내용 개체 틀 3">
            <a:extLst>
              <a:ext uri="{FF2B5EF4-FFF2-40B4-BE49-F238E27FC236}">
                <a16:creationId xmlns:a16="http://schemas.microsoft.com/office/drawing/2014/main" id="{CF8163CC-8BB5-602D-745D-53C894CCA7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64018529"/>
              </p:ext>
            </p:extLst>
          </p:nvPr>
        </p:nvGraphicFramePr>
        <p:xfrm>
          <a:off x="5973023" y="2560893"/>
          <a:ext cx="5157784" cy="4239711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1786023">
                  <a:extLst>
                    <a:ext uri="{9D8B030D-6E8A-4147-A177-3AD203B41FA5}">
                      <a16:colId xmlns:a16="http://schemas.microsoft.com/office/drawing/2014/main" val="2479490788"/>
                    </a:ext>
                  </a:extLst>
                </a:gridCol>
                <a:gridCol w="1260389">
                  <a:extLst>
                    <a:ext uri="{9D8B030D-6E8A-4147-A177-3AD203B41FA5}">
                      <a16:colId xmlns:a16="http://schemas.microsoft.com/office/drawing/2014/main" val="97659211"/>
                    </a:ext>
                  </a:extLst>
                </a:gridCol>
                <a:gridCol w="1081216">
                  <a:extLst>
                    <a:ext uri="{9D8B030D-6E8A-4147-A177-3AD203B41FA5}">
                      <a16:colId xmlns:a16="http://schemas.microsoft.com/office/drawing/2014/main" val="4257112246"/>
                    </a:ext>
                  </a:extLst>
                </a:gridCol>
                <a:gridCol w="1030156">
                  <a:extLst>
                    <a:ext uri="{9D8B030D-6E8A-4147-A177-3AD203B41FA5}">
                      <a16:colId xmlns:a16="http://schemas.microsoft.com/office/drawing/2014/main" val="853966986"/>
                    </a:ext>
                  </a:extLst>
                </a:gridCol>
              </a:tblGrid>
              <a:tr h="20189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Age group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1642" marR="11642" marT="11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RR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1642" marR="11642" marT="11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LL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1642" marR="11642" marT="116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UL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1642" marR="11642" marT="11642" marB="0" anchor="ctr"/>
                </a:tc>
                <a:extLst>
                  <a:ext uri="{0D108BD9-81ED-4DB2-BD59-A6C34878D82A}">
                    <a16:rowId xmlns:a16="http://schemas.microsoft.com/office/drawing/2014/main" val="2207406124"/>
                  </a:ext>
                </a:extLst>
              </a:tr>
              <a:tr h="20189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전체 호흡기질환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1642" marR="11642" marT="11642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387106015"/>
                  </a:ext>
                </a:extLst>
              </a:tr>
              <a:tr h="2018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All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1642" marR="11642" marT="1164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1.0005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0.9999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1.0011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0512241"/>
                  </a:ext>
                </a:extLst>
              </a:tr>
              <a:tr h="201891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200" u="none" strike="noStrike" dirty="0">
                          <a:effectLst/>
                        </a:rPr>
                        <a:t>0-64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1642" marR="11642" marT="1164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1.0021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1.0006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1.0036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998135071"/>
                  </a:ext>
                </a:extLst>
              </a:tr>
              <a:tr h="201891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200" u="none" strike="noStrike" dirty="0">
                          <a:effectLst/>
                        </a:rPr>
                        <a:t>65-79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1642" marR="11642" marT="1164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1.0006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0.9996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1.0015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787294317"/>
                  </a:ext>
                </a:extLst>
              </a:tr>
              <a:tr h="201891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200" u="none" strike="noStrike" dirty="0">
                          <a:effectLst/>
                        </a:rPr>
                        <a:t>80-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1642" marR="11642" marT="1164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1.0007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0.9999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1.0014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380270944"/>
                  </a:ext>
                </a:extLst>
              </a:tr>
              <a:tr h="20189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천식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1642" marR="11642" marT="11642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1642" marR="11642" marT="11642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1642" marR="11642" marT="11642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1642" marR="11642" marT="11642" marB="0" anchor="ctr"/>
                </a:tc>
                <a:extLst>
                  <a:ext uri="{0D108BD9-81ED-4DB2-BD59-A6C34878D82A}">
                    <a16:rowId xmlns:a16="http://schemas.microsoft.com/office/drawing/2014/main" val="4286267654"/>
                  </a:ext>
                </a:extLst>
              </a:tr>
              <a:tr h="2018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All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1642" marR="11642" marT="1164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1.0042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1.0022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1.0062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315348212"/>
                  </a:ext>
                </a:extLst>
              </a:tr>
              <a:tr h="201891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200" u="none" strike="noStrike" dirty="0">
                          <a:effectLst/>
                        </a:rPr>
                        <a:t>0-64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1642" marR="11642" marT="1164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1.0074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1.0006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1.0143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875486296"/>
                  </a:ext>
                </a:extLst>
              </a:tr>
              <a:tr h="201891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200" u="none" strike="noStrike" dirty="0">
                          <a:effectLst/>
                        </a:rPr>
                        <a:t>65-79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1642" marR="11642" marT="1164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1.0026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0.9992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1.0061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893056265"/>
                  </a:ext>
                </a:extLst>
              </a:tr>
              <a:tr h="201891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200" u="none" strike="noStrike" dirty="0">
                          <a:effectLst/>
                        </a:rPr>
                        <a:t>80-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1642" marR="11642" marT="1164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1.0043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1.0018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1.0069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235780173"/>
                  </a:ext>
                </a:extLst>
              </a:tr>
              <a:tr h="20189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급성상기도감염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1642" marR="11642" marT="11642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1642" marR="11642" marT="11642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1642" marR="11642" marT="11642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1642" marR="11642" marT="11642" marB="0" anchor="ctr"/>
                </a:tc>
                <a:extLst>
                  <a:ext uri="{0D108BD9-81ED-4DB2-BD59-A6C34878D82A}">
                    <a16:rowId xmlns:a16="http://schemas.microsoft.com/office/drawing/2014/main" val="2166269762"/>
                  </a:ext>
                </a:extLst>
              </a:tr>
              <a:tr h="2018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All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1642" marR="11642" marT="1164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0.9977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0.9834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1.0122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159839080"/>
                  </a:ext>
                </a:extLst>
              </a:tr>
              <a:tr h="201891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200" u="none" strike="noStrike" dirty="0">
                          <a:effectLst/>
                        </a:rPr>
                        <a:t>0-64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1642" marR="11642" marT="1164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0.9922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0.9711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1.0138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73134842"/>
                  </a:ext>
                </a:extLst>
              </a:tr>
              <a:tr h="201891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200" u="none" strike="noStrike" dirty="0">
                          <a:effectLst/>
                        </a:rPr>
                        <a:t>65-79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1642" marR="11642" marT="1164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1.0127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0.9804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1.0461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51925671"/>
                  </a:ext>
                </a:extLst>
              </a:tr>
              <a:tr h="201891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200" u="none" strike="noStrike" dirty="0">
                          <a:effectLst/>
                        </a:rPr>
                        <a:t>80-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1642" marR="11642" marT="1164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0.9946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0.9704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1.0195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760028217"/>
                  </a:ext>
                </a:extLst>
              </a:tr>
              <a:tr h="20189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폐렴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1642" marR="11642" marT="11642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622642402"/>
                  </a:ext>
                </a:extLst>
              </a:tr>
              <a:tr h="2018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All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1642" marR="11642" marT="1164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1.0005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0.9997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1.0013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570260705"/>
                  </a:ext>
                </a:extLst>
              </a:tr>
              <a:tr h="201891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200" u="none" strike="noStrike" dirty="0">
                          <a:effectLst/>
                        </a:rPr>
                        <a:t>0-64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1642" marR="11642" marT="1164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1.0017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0.9995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1.0040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205502643"/>
                  </a:ext>
                </a:extLst>
              </a:tr>
              <a:tr h="201891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200" u="none" strike="noStrike" dirty="0">
                          <a:effectLst/>
                        </a:rPr>
                        <a:t>65-79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1642" marR="11642" marT="1164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1.0017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1.0004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1.0029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358958096"/>
                  </a:ext>
                </a:extLst>
              </a:tr>
              <a:tr h="201891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200" u="none" strike="noStrike" dirty="0">
                          <a:effectLst/>
                        </a:rPr>
                        <a:t>80-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1642" marR="11642" marT="1164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1.0004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0.9994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1.0014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8900441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45623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79E1C70-88DE-FFA8-9EA0-7F0651B80A6E}"/>
              </a:ext>
            </a:extLst>
          </p:cNvPr>
          <p:cNvSpPr txBox="1"/>
          <p:nvPr/>
        </p:nvSpPr>
        <p:spPr>
          <a:xfrm>
            <a:off x="0" y="442581"/>
            <a:ext cx="112884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연구 결과 </a:t>
            </a:r>
            <a:r>
              <a:rPr lang="en-US" altLang="ko-KR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(</a:t>
            </a:r>
            <a:r>
              <a:rPr lang="ko-KR" altLang="en-US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개인자료를 이용한 기온의 신체 및 인지 기능에 대한 영향 분석</a:t>
            </a:r>
            <a:r>
              <a:rPr lang="en-US" altLang="ko-KR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)</a:t>
            </a:r>
            <a:endParaRPr lang="en-US" altLang="ko-KR" sz="2000" b="1" dirty="0">
              <a:solidFill>
                <a:srgbClr val="1D4F91"/>
              </a:solidFill>
              <a:latin typeface="맑은 고딕" panose="020B0503020000020004" pitchFamily="50" charset="-127"/>
            </a:endParaRPr>
          </a:p>
          <a:p>
            <a:endParaRPr lang="ko-KR" altLang="en-US" sz="2000" b="1" dirty="0">
              <a:solidFill>
                <a:srgbClr val="1D4F91"/>
              </a:solidFill>
              <a:latin typeface="맑은 고딕" panose="020B0503020000020004" pitchFamily="50" charset="-127"/>
            </a:endParaRPr>
          </a:p>
        </p:txBody>
      </p:sp>
      <p:cxnSp>
        <p:nvCxnSpPr>
          <p:cNvPr id="6" name="직선 연결선 5">
            <a:extLst>
              <a:ext uri="{FF2B5EF4-FFF2-40B4-BE49-F238E27FC236}">
                <a16:creationId xmlns:a16="http://schemas.microsoft.com/office/drawing/2014/main" id="{C03A7BC3-1368-BA7E-726F-CBA141750EB6}"/>
              </a:ext>
            </a:extLst>
          </p:cNvPr>
          <p:cNvCxnSpPr>
            <a:cxnSpLocks/>
          </p:cNvCxnSpPr>
          <p:nvPr/>
        </p:nvCxnSpPr>
        <p:spPr>
          <a:xfrm>
            <a:off x="39148" y="842691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>
            <a:extLst>
              <a:ext uri="{FF2B5EF4-FFF2-40B4-BE49-F238E27FC236}">
                <a16:creationId xmlns:a16="http://schemas.microsoft.com/office/drawing/2014/main" id="{13DA86D4-23E2-3460-00A6-170E3CF339B6}"/>
              </a:ext>
            </a:extLst>
          </p:cNvPr>
          <p:cNvSpPr/>
          <p:nvPr/>
        </p:nvSpPr>
        <p:spPr>
          <a:xfrm>
            <a:off x="5720862" y="-2036"/>
            <a:ext cx="6380722" cy="44461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altLang="ko-KR" b="1" dirty="0">
              <a:solidFill>
                <a:schemeClr val="bg1"/>
              </a:solidFill>
              <a:latin typeface="+mn-ea"/>
            </a:endParaRPr>
          </a:p>
          <a:p>
            <a:pPr algn="r"/>
            <a:r>
              <a:rPr lang="ko-KR" altLang="en-US" b="1">
                <a:solidFill>
                  <a:schemeClr val="bg1"/>
                </a:solidFill>
                <a:latin typeface="+mn-ea"/>
              </a:rPr>
              <a:t>가용자료원을 이용한 고령인구의 </a:t>
            </a:r>
            <a:r>
              <a:rPr lang="ko-KR" altLang="en-US" b="1" dirty="0">
                <a:solidFill>
                  <a:schemeClr val="bg1"/>
                </a:solidFill>
                <a:latin typeface="+mn-ea"/>
              </a:rPr>
              <a:t>기후변화 건강영향 분석</a:t>
            </a:r>
          </a:p>
          <a:p>
            <a:pPr algn="r"/>
            <a:endParaRPr lang="ko-KR" altLang="en-US" b="1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3D01594C-43C7-412F-9A3A-1FE390EAD6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4571" y="1008422"/>
            <a:ext cx="9829800" cy="5527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6875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79E1C70-88DE-FFA8-9EA0-7F0651B80A6E}"/>
              </a:ext>
            </a:extLst>
          </p:cNvPr>
          <p:cNvSpPr txBox="1"/>
          <p:nvPr/>
        </p:nvSpPr>
        <p:spPr>
          <a:xfrm>
            <a:off x="0" y="442581"/>
            <a:ext cx="112884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연구 결과 </a:t>
            </a:r>
            <a:r>
              <a:rPr lang="en-US" altLang="ko-KR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(</a:t>
            </a:r>
            <a:r>
              <a:rPr lang="ko-KR" altLang="en-US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개인자료를 이용한 기온의 신체 및 인지 기능에 대한 영향 분석</a:t>
            </a:r>
            <a:r>
              <a:rPr lang="en-US" altLang="ko-KR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)</a:t>
            </a:r>
            <a:endParaRPr lang="en-US" altLang="ko-KR" sz="2000" b="1" dirty="0">
              <a:solidFill>
                <a:srgbClr val="1D4F91"/>
              </a:solidFill>
              <a:latin typeface="맑은 고딕" panose="020B0503020000020004" pitchFamily="50" charset="-127"/>
            </a:endParaRPr>
          </a:p>
          <a:p>
            <a:endParaRPr lang="ko-KR" altLang="en-US" sz="2000" b="1" dirty="0">
              <a:solidFill>
                <a:srgbClr val="1D4F91"/>
              </a:solidFill>
              <a:latin typeface="맑은 고딕" panose="020B0503020000020004" pitchFamily="50" charset="-127"/>
            </a:endParaRPr>
          </a:p>
        </p:txBody>
      </p:sp>
      <p:cxnSp>
        <p:nvCxnSpPr>
          <p:cNvPr id="6" name="직선 연결선 5">
            <a:extLst>
              <a:ext uri="{FF2B5EF4-FFF2-40B4-BE49-F238E27FC236}">
                <a16:creationId xmlns:a16="http://schemas.microsoft.com/office/drawing/2014/main" id="{C03A7BC3-1368-BA7E-726F-CBA141750EB6}"/>
              </a:ext>
            </a:extLst>
          </p:cNvPr>
          <p:cNvCxnSpPr>
            <a:cxnSpLocks/>
          </p:cNvCxnSpPr>
          <p:nvPr/>
        </p:nvCxnSpPr>
        <p:spPr>
          <a:xfrm>
            <a:off x="19574" y="871998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>
            <a:extLst>
              <a:ext uri="{FF2B5EF4-FFF2-40B4-BE49-F238E27FC236}">
                <a16:creationId xmlns:a16="http://schemas.microsoft.com/office/drawing/2014/main" id="{13DA86D4-23E2-3460-00A6-170E3CF339B6}"/>
              </a:ext>
            </a:extLst>
          </p:cNvPr>
          <p:cNvSpPr/>
          <p:nvPr/>
        </p:nvSpPr>
        <p:spPr>
          <a:xfrm>
            <a:off x="5720862" y="-2036"/>
            <a:ext cx="6380722" cy="44461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altLang="ko-KR" b="1" dirty="0">
              <a:solidFill>
                <a:schemeClr val="bg1"/>
              </a:solidFill>
              <a:latin typeface="+mn-ea"/>
            </a:endParaRPr>
          </a:p>
          <a:p>
            <a:pPr algn="r"/>
            <a:r>
              <a:rPr lang="ko-KR" altLang="en-US" b="1">
                <a:solidFill>
                  <a:schemeClr val="bg1"/>
                </a:solidFill>
                <a:latin typeface="+mn-ea"/>
              </a:rPr>
              <a:t>가용자료원을 이용한 고령인구의 </a:t>
            </a:r>
            <a:r>
              <a:rPr lang="ko-KR" altLang="en-US" b="1" dirty="0">
                <a:solidFill>
                  <a:schemeClr val="bg1"/>
                </a:solidFill>
                <a:latin typeface="+mn-ea"/>
              </a:rPr>
              <a:t>기후변화 건강영향 분석</a:t>
            </a:r>
          </a:p>
          <a:p>
            <a:pPr algn="r"/>
            <a:endParaRPr lang="ko-KR" altLang="en-US" b="1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189417B1-8D5E-4D90-81B1-D8101C6A7D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215" y="969400"/>
            <a:ext cx="10731059" cy="5791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8642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79E1C70-88DE-FFA8-9EA0-7F0651B80A6E}"/>
              </a:ext>
            </a:extLst>
          </p:cNvPr>
          <p:cNvSpPr txBox="1"/>
          <p:nvPr/>
        </p:nvSpPr>
        <p:spPr>
          <a:xfrm>
            <a:off x="0" y="442581"/>
            <a:ext cx="112884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연구 결과 </a:t>
            </a:r>
            <a:r>
              <a:rPr lang="en-US" altLang="ko-KR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(</a:t>
            </a:r>
            <a:r>
              <a:rPr lang="ko-KR" altLang="en-US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개인자료를 이용한 기온의 신체 및 인지 기능에 대한 영향 분석</a:t>
            </a:r>
            <a:r>
              <a:rPr lang="en-US" altLang="ko-KR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)</a:t>
            </a:r>
            <a:endParaRPr lang="en-US" altLang="ko-KR" sz="2000" b="1" dirty="0">
              <a:solidFill>
                <a:srgbClr val="1D4F91"/>
              </a:solidFill>
              <a:latin typeface="맑은 고딕" panose="020B0503020000020004" pitchFamily="50" charset="-127"/>
            </a:endParaRPr>
          </a:p>
          <a:p>
            <a:endParaRPr lang="ko-KR" altLang="en-US" sz="2000" b="1" dirty="0">
              <a:solidFill>
                <a:srgbClr val="1D4F91"/>
              </a:solidFill>
              <a:latin typeface="맑은 고딕" panose="020B0503020000020004" pitchFamily="50" charset="-127"/>
            </a:endParaRPr>
          </a:p>
        </p:txBody>
      </p:sp>
      <p:cxnSp>
        <p:nvCxnSpPr>
          <p:cNvPr id="6" name="직선 연결선 5">
            <a:extLst>
              <a:ext uri="{FF2B5EF4-FFF2-40B4-BE49-F238E27FC236}">
                <a16:creationId xmlns:a16="http://schemas.microsoft.com/office/drawing/2014/main" id="{C03A7BC3-1368-BA7E-726F-CBA141750EB6}"/>
              </a:ext>
            </a:extLst>
          </p:cNvPr>
          <p:cNvCxnSpPr>
            <a:cxnSpLocks/>
          </p:cNvCxnSpPr>
          <p:nvPr/>
        </p:nvCxnSpPr>
        <p:spPr>
          <a:xfrm>
            <a:off x="39148" y="842691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>
            <a:extLst>
              <a:ext uri="{FF2B5EF4-FFF2-40B4-BE49-F238E27FC236}">
                <a16:creationId xmlns:a16="http://schemas.microsoft.com/office/drawing/2014/main" id="{13DA86D4-23E2-3460-00A6-170E3CF339B6}"/>
              </a:ext>
            </a:extLst>
          </p:cNvPr>
          <p:cNvSpPr/>
          <p:nvPr/>
        </p:nvSpPr>
        <p:spPr>
          <a:xfrm>
            <a:off x="5720862" y="-2036"/>
            <a:ext cx="6380722" cy="44461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altLang="ko-KR" b="1" dirty="0">
              <a:solidFill>
                <a:schemeClr val="bg1"/>
              </a:solidFill>
              <a:latin typeface="+mn-ea"/>
            </a:endParaRPr>
          </a:p>
          <a:p>
            <a:pPr algn="r"/>
            <a:r>
              <a:rPr lang="ko-KR" altLang="en-US" b="1">
                <a:solidFill>
                  <a:schemeClr val="bg1"/>
                </a:solidFill>
                <a:latin typeface="+mn-ea"/>
              </a:rPr>
              <a:t>가용자료원을 이용한 고령인구의 </a:t>
            </a:r>
            <a:r>
              <a:rPr lang="ko-KR" altLang="en-US" b="1" dirty="0">
                <a:solidFill>
                  <a:schemeClr val="bg1"/>
                </a:solidFill>
                <a:latin typeface="+mn-ea"/>
              </a:rPr>
              <a:t>기후변화 건강영향 분석</a:t>
            </a:r>
          </a:p>
          <a:p>
            <a:pPr algn="r"/>
            <a:endParaRPr lang="ko-KR" altLang="en-US" b="1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E25F27F2-3CA5-42FB-BB9A-985C94D077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7612" y="974761"/>
            <a:ext cx="10260796" cy="5751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9792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79E1C70-88DE-FFA8-9EA0-7F0651B80A6E}"/>
              </a:ext>
            </a:extLst>
          </p:cNvPr>
          <p:cNvSpPr txBox="1"/>
          <p:nvPr/>
        </p:nvSpPr>
        <p:spPr>
          <a:xfrm>
            <a:off x="0" y="442581"/>
            <a:ext cx="112884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연구 결과 </a:t>
            </a:r>
            <a:r>
              <a:rPr lang="en-US" altLang="ko-KR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(</a:t>
            </a:r>
            <a:r>
              <a:rPr lang="ko-KR" altLang="en-US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개인자료를 이용한 기온의 신체 및 인지 기능에 대한 영향 분석</a:t>
            </a:r>
            <a:r>
              <a:rPr lang="en-US" altLang="ko-KR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)</a:t>
            </a:r>
            <a:endParaRPr lang="en-US" altLang="ko-KR" sz="2000" b="1" dirty="0">
              <a:solidFill>
                <a:srgbClr val="1D4F91"/>
              </a:solidFill>
              <a:latin typeface="맑은 고딕" panose="020B0503020000020004" pitchFamily="50" charset="-127"/>
            </a:endParaRPr>
          </a:p>
          <a:p>
            <a:endParaRPr lang="ko-KR" altLang="en-US" sz="2000" b="1" dirty="0">
              <a:solidFill>
                <a:srgbClr val="1D4F91"/>
              </a:solidFill>
              <a:latin typeface="맑은 고딕" panose="020B0503020000020004" pitchFamily="50" charset="-127"/>
            </a:endParaRPr>
          </a:p>
        </p:txBody>
      </p:sp>
      <p:cxnSp>
        <p:nvCxnSpPr>
          <p:cNvPr id="6" name="직선 연결선 5">
            <a:extLst>
              <a:ext uri="{FF2B5EF4-FFF2-40B4-BE49-F238E27FC236}">
                <a16:creationId xmlns:a16="http://schemas.microsoft.com/office/drawing/2014/main" id="{C03A7BC3-1368-BA7E-726F-CBA141750EB6}"/>
              </a:ext>
            </a:extLst>
          </p:cNvPr>
          <p:cNvCxnSpPr>
            <a:cxnSpLocks/>
          </p:cNvCxnSpPr>
          <p:nvPr/>
        </p:nvCxnSpPr>
        <p:spPr>
          <a:xfrm>
            <a:off x="39148" y="842691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>
            <a:extLst>
              <a:ext uri="{FF2B5EF4-FFF2-40B4-BE49-F238E27FC236}">
                <a16:creationId xmlns:a16="http://schemas.microsoft.com/office/drawing/2014/main" id="{13DA86D4-23E2-3460-00A6-170E3CF339B6}"/>
              </a:ext>
            </a:extLst>
          </p:cNvPr>
          <p:cNvSpPr/>
          <p:nvPr/>
        </p:nvSpPr>
        <p:spPr>
          <a:xfrm>
            <a:off x="5720862" y="-2036"/>
            <a:ext cx="6380722" cy="44461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altLang="ko-KR" b="1" dirty="0">
              <a:solidFill>
                <a:schemeClr val="bg1"/>
              </a:solidFill>
              <a:latin typeface="+mn-ea"/>
            </a:endParaRPr>
          </a:p>
          <a:p>
            <a:pPr algn="r"/>
            <a:r>
              <a:rPr lang="ko-KR" altLang="en-US" b="1">
                <a:solidFill>
                  <a:schemeClr val="bg1"/>
                </a:solidFill>
                <a:latin typeface="+mn-ea"/>
              </a:rPr>
              <a:t>가용자료원을 이용한 고령인구의 </a:t>
            </a:r>
            <a:r>
              <a:rPr lang="ko-KR" altLang="en-US" b="1" dirty="0">
                <a:solidFill>
                  <a:schemeClr val="bg1"/>
                </a:solidFill>
                <a:latin typeface="+mn-ea"/>
              </a:rPr>
              <a:t>기후변화 건강영향 분석</a:t>
            </a:r>
          </a:p>
          <a:p>
            <a:pPr algn="r"/>
            <a:endParaRPr lang="ko-KR" altLang="en-US" b="1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55E630E8-14A7-4029-8221-550C45DAFE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1200" y="1004640"/>
            <a:ext cx="9935474" cy="5616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1536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79E1C70-88DE-FFA8-9EA0-7F0651B80A6E}"/>
              </a:ext>
            </a:extLst>
          </p:cNvPr>
          <p:cNvSpPr txBox="1"/>
          <p:nvPr/>
        </p:nvSpPr>
        <p:spPr>
          <a:xfrm>
            <a:off x="0" y="442581"/>
            <a:ext cx="112884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연구 결과 </a:t>
            </a:r>
            <a:r>
              <a:rPr lang="en-US" altLang="ko-KR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(</a:t>
            </a:r>
            <a:r>
              <a:rPr lang="ko-KR" altLang="en-US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개인자료를 이용한 기온의 신체 및 인지 기능에 대한 영향 분석</a:t>
            </a:r>
            <a:r>
              <a:rPr lang="en-US" altLang="ko-KR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)</a:t>
            </a:r>
            <a:endParaRPr lang="en-US" altLang="ko-KR" sz="2000" b="1" dirty="0">
              <a:solidFill>
                <a:srgbClr val="1D4F91"/>
              </a:solidFill>
              <a:latin typeface="맑은 고딕" panose="020B0503020000020004" pitchFamily="50" charset="-127"/>
            </a:endParaRPr>
          </a:p>
          <a:p>
            <a:endParaRPr lang="ko-KR" altLang="en-US" sz="2000" b="1" dirty="0">
              <a:solidFill>
                <a:srgbClr val="1D4F91"/>
              </a:solidFill>
              <a:latin typeface="맑은 고딕" panose="020B0503020000020004" pitchFamily="50" charset="-127"/>
            </a:endParaRPr>
          </a:p>
        </p:txBody>
      </p:sp>
      <p:cxnSp>
        <p:nvCxnSpPr>
          <p:cNvPr id="6" name="직선 연결선 5">
            <a:extLst>
              <a:ext uri="{FF2B5EF4-FFF2-40B4-BE49-F238E27FC236}">
                <a16:creationId xmlns:a16="http://schemas.microsoft.com/office/drawing/2014/main" id="{C03A7BC3-1368-BA7E-726F-CBA141750EB6}"/>
              </a:ext>
            </a:extLst>
          </p:cNvPr>
          <p:cNvCxnSpPr>
            <a:cxnSpLocks/>
          </p:cNvCxnSpPr>
          <p:nvPr/>
        </p:nvCxnSpPr>
        <p:spPr>
          <a:xfrm>
            <a:off x="39148" y="842691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>
            <a:extLst>
              <a:ext uri="{FF2B5EF4-FFF2-40B4-BE49-F238E27FC236}">
                <a16:creationId xmlns:a16="http://schemas.microsoft.com/office/drawing/2014/main" id="{13DA86D4-23E2-3460-00A6-170E3CF339B6}"/>
              </a:ext>
            </a:extLst>
          </p:cNvPr>
          <p:cNvSpPr/>
          <p:nvPr/>
        </p:nvSpPr>
        <p:spPr>
          <a:xfrm>
            <a:off x="5720862" y="-2036"/>
            <a:ext cx="6380722" cy="44461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altLang="ko-KR" b="1" dirty="0">
              <a:solidFill>
                <a:schemeClr val="bg1"/>
              </a:solidFill>
              <a:latin typeface="+mn-ea"/>
            </a:endParaRPr>
          </a:p>
          <a:p>
            <a:pPr algn="r"/>
            <a:r>
              <a:rPr lang="ko-KR" altLang="en-US" b="1">
                <a:solidFill>
                  <a:schemeClr val="bg1"/>
                </a:solidFill>
                <a:latin typeface="+mn-ea"/>
              </a:rPr>
              <a:t>가용자료원을 이용한 고령인구의 </a:t>
            </a:r>
            <a:r>
              <a:rPr lang="ko-KR" altLang="en-US" b="1" dirty="0">
                <a:solidFill>
                  <a:schemeClr val="bg1"/>
                </a:solidFill>
                <a:latin typeface="+mn-ea"/>
              </a:rPr>
              <a:t>기후변화 건강영향 분석</a:t>
            </a:r>
          </a:p>
          <a:p>
            <a:pPr algn="r"/>
            <a:endParaRPr lang="ko-KR" altLang="en-US" b="1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06FAD8AB-0824-4AB7-B5D7-C7F80FA78C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7815" y="980844"/>
            <a:ext cx="9407602" cy="5642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2807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직선 연결선 5">
            <a:extLst>
              <a:ext uri="{FF2B5EF4-FFF2-40B4-BE49-F238E27FC236}">
                <a16:creationId xmlns:a16="http://schemas.microsoft.com/office/drawing/2014/main" id="{C03A7BC3-1368-BA7E-726F-CBA141750EB6}"/>
              </a:ext>
            </a:extLst>
          </p:cNvPr>
          <p:cNvCxnSpPr>
            <a:cxnSpLocks/>
          </p:cNvCxnSpPr>
          <p:nvPr/>
        </p:nvCxnSpPr>
        <p:spPr>
          <a:xfrm>
            <a:off x="39148" y="842691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>
            <a:extLst>
              <a:ext uri="{FF2B5EF4-FFF2-40B4-BE49-F238E27FC236}">
                <a16:creationId xmlns:a16="http://schemas.microsoft.com/office/drawing/2014/main" id="{13DA86D4-23E2-3460-00A6-170E3CF339B6}"/>
              </a:ext>
            </a:extLst>
          </p:cNvPr>
          <p:cNvSpPr/>
          <p:nvPr/>
        </p:nvSpPr>
        <p:spPr>
          <a:xfrm>
            <a:off x="5720862" y="-2036"/>
            <a:ext cx="6380722" cy="44461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altLang="ko-KR" b="1" dirty="0">
              <a:solidFill>
                <a:schemeClr val="bg1"/>
              </a:solidFill>
              <a:latin typeface="+mn-ea"/>
            </a:endParaRPr>
          </a:p>
          <a:p>
            <a:pPr algn="r"/>
            <a:r>
              <a:rPr lang="ko-KR" altLang="en-US" b="1">
                <a:solidFill>
                  <a:schemeClr val="bg1"/>
                </a:solidFill>
                <a:latin typeface="+mn-ea"/>
              </a:rPr>
              <a:t>가용자료원을 이용한 고령인구의 </a:t>
            </a:r>
            <a:r>
              <a:rPr lang="ko-KR" altLang="en-US" b="1" dirty="0">
                <a:solidFill>
                  <a:schemeClr val="bg1"/>
                </a:solidFill>
                <a:latin typeface="+mn-ea"/>
              </a:rPr>
              <a:t>기후변화 건강영향 분석</a:t>
            </a:r>
          </a:p>
          <a:p>
            <a:pPr algn="r"/>
            <a:endParaRPr lang="ko-KR" altLang="en-US" b="1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A54B17D4-9937-4111-8106-8CDFBDC574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5844" y="973370"/>
            <a:ext cx="10019561" cy="576701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9B9D1DD-5B2B-3D80-C88F-D21D17B8DA2A}"/>
              </a:ext>
            </a:extLst>
          </p:cNvPr>
          <p:cNvSpPr txBox="1"/>
          <p:nvPr/>
        </p:nvSpPr>
        <p:spPr>
          <a:xfrm>
            <a:off x="0" y="442581"/>
            <a:ext cx="112884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연구 결과 </a:t>
            </a:r>
            <a:r>
              <a:rPr lang="en-US" altLang="ko-KR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(</a:t>
            </a:r>
            <a:r>
              <a:rPr lang="ko-KR" altLang="en-US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개인자료를 이용한 기온의 신체 및 인지 기능에 대한 영향 분석</a:t>
            </a:r>
            <a:r>
              <a:rPr lang="en-US" altLang="ko-KR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)</a:t>
            </a:r>
            <a:endParaRPr lang="en-US" altLang="ko-KR" sz="2000" b="1" dirty="0">
              <a:solidFill>
                <a:srgbClr val="1D4F91"/>
              </a:solidFill>
              <a:latin typeface="맑은 고딕" panose="020B0503020000020004" pitchFamily="50" charset="-127"/>
            </a:endParaRPr>
          </a:p>
          <a:p>
            <a:endParaRPr lang="ko-KR" altLang="en-US" sz="2000" b="1" dirty="0">
              <a:solidFill>
                <a:srgbClr val="1D4F91"/>
              </a:solidFill>
              <a:latin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34471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CE736AF3-E053-4B76-AAAD-F6751156B718}"/>
              </a:ext>
            </a:extLst>
          </p:cNvPr>
          <p:cNvCxnSpPr>
            <a:cxnSpLocks/>
          </p:cNvCxnSpPr>
          <p:nvPr/>
        </p:nvCxnSpPr>
        <p:spPr>
          <a:xfrm flipV="1">
            <a:off x="0" y="723000"/>
            <a:ext cx="12192000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5C18ADF9-0A6A-4998-9B5D-850E54D1DB20}"/>
              </a:ext>
            </a:extLst>
          </p:cNvPr>
          <p:cNvSpPr txBox="1"/>
          <p:nvPr/>
        </p:nvSpPr>
        <p:spPr>
          <a:xfrm>
            <a:off x="227992" y="253905"/>
            <a:ext cx="75608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ko-KR" altLang="en-US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연구 배경</a:t>
            </a:r>
            <a:endParaRPr lang="ko-KR" altLang="en-US" sz="1400" b="1" dirty="0">
              <a:solidFill>
                <a:srgbClr val="FF0000"/>
              </a:solidFill>
              <a:latin typeface="맑은 고딕" panose="020B0503020000020004" pitchFamily="50" charset="-127"/>
            </a:endParaRPr>
          </a:p>
        </p:txBody>
      </p:sp>
      <p:grpSp>
        <p:nvGrpSpPr>
          <p:cNvPr id="8" name="그룹 7">
            <a:extLst>
              <a:ext uri="{FF2B5EF4-FFF2-40B4-BE49-F238E27FC236}">
                <a16:creationId xmlns:a16="http://schemas.microsoft.com/office/drawing/2014/main" id="{530D8E91-0D62-478C-AE34-84D8B8BD8B86}"/>
              </a:ext>
            </a:extLst>
          </p:cNvPr>
          <p:cNvGrpSpPr/>
          <p:nvPr/>
        </p:nvGrpSpPr>
        <p:grpSpPr>
          <a:xfrm>
            <a:off x="69377" y="878779"/>
            <a:ext cx="12009033" cy="5650322"/>
            <a:chOff x="90960" y="1194062"/>
            <a:chExt cx="9451997" cy="524536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2419892E-1AF9-49E5-AA7F-E60EAFF347B2}"/>
                </a:ext>
              </a:extLst>
            </p:cNvPr>
            <p:cNvGrpSpPr/>
            <p:nvPr/>
          </p:nvGrpSpPr>
          <p:grpSpPr>
            <a:xfrm>
              <a:off x="90960" y="1194062"/>
              <a:ext cx="5984682" cy="5245367"/>
              <a:chOff x="1991870" y="779651"/>
              <a:chExt cx="5984682" cy="5245367"/>
            </a:xfrm>
          </p:grpSpPr>
          <p:sp>
            <p:nvSpPr>
              <p:cNvPr id="23" name="직사각형 22">
                <a:extLst>
                  <a:ext uri="{FF2B5EF4-FFF2-40B4-BE49-F238E27FC236}">
                    <a16:creationId xmlns:a16="http://schemas.microsoft.com/office/drawing/2014/main" id="{D52A67DF-E874-4DB7-8352-0838BBAC2663}"/>
                  </a:ext>
                </a:extLst>
              </p:cNvPr>
              <p:cNvSpPr/>
              <p:nvPr/>
            </p:nvSpPr>
            <p:spPr>
              <a:xfrm>
                <a:off x="4419902" y="792294"/>
                <a:ext cx="3556650" cy="400110"/>
              </a:xfrm>
              <a:prstGeom prst="rect">
                <a:avLst/>
              </a:prstGeom>
              <a:solidFill>
                <a:schemeClr val="accent5">
                  <a:alpha val="5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400" b="1">
                    <a:solidFill>
                      <a:schemeClr val="tx1"/>
                    </a:solidFill>
                    <a:latin typeface="+mn-ea"/>
                  </a:rPr>
                  <a:t>고령인구에서 기후변화로 인한 </a:t>
                </a:r>
                <a:endParaRPr lang="en-US" altLang="ko-KR" sz="1400" b="1">
                  <a:solidFill>
                    <a:schemeClr val="tx1"/>
                  </a:solidFill>
                  <a:latin typeface="+mn-ea"/>
                </a:endParaRPr>
              </a:p>
              <a:p>
                <a:pPr algn="ctr"/>
                <a:r>
                  <a:rPr lang="ko-KR" altLang="en-US" sz="1400" b="1">
                    <a:solidFill>
                      <a:schemeClr val="tx1"/>
                    </a:solidFill>
                    <a:latin typeface="+mn-ea"/>
                  </a:rPr>
                  <a:t>건강영향 가능성</a:t>
                </a:r>
                <a:endParaRPr lang="ko-KR" altLang="en-US" sz="1400" b="1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24" name="직사각형 23">
                <a:extLst>
                  <a:ext uri="{FF2B5EF4-FFF2-40B4-BE49-F238E27FC236}">
                    <a16:creationId xmlns:a16="http://schemas.microsoft.com/office/drawing/2014/main" id="{B973E44F-DAA7-43C4-8AA6-7720CD85B935}"/>
                  </a:ext>
                </a:extLst>
              </p:cNvPr>
              <p:cNvSpPr/>
              <p:nvPr/>
            </p:nvSpPr>
            <p:spPr>
              <a:xfrm>
                <a:off x="2026669" y="779651"/>
                <a:ext cx="2333808" cy="412752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400" b="1">
                    <a:solidFill>
                      <a:schemeClr val="bg1"/>
                    </a:solidFill>
                    <a:latin typeface="+mn-ea"/>
                  </a:rPr>
                  <a:t>환경보건 측면에서 고령인구의 </a:t>
                </a:r>
                <a:endParaRPr lang="en-US" altLang="ko-KR" sz="1400" b="1">
                  <a:solidFill>
                    <a:schemeClr val="bg1"/>
                  </a:solidFill>
                  <a:latin typeface="+mn-ea"/>
                </a:endParaRPr>
              </a:p>
              <a:p>
                <a:pPr algn="ctr"/>
                <a:r>
                  <a:rPr lang="ko-KR" altLang="en-US" sz="1400" b="1">
                    <a:solidFill>
                      <a:schemeClr val="bg1"/>
                    </a:solidFill>
                    <a:latin typeface="+mn-ea"/>
                  </a:rPr>
                  <a:t>중요성과 취약성</a:t>
                </a:r>
                <a:endParaRPr lang="ko-KR" altLang="en-US" sz="1400" b="1" dirty="0">
                  <a:solidFill>
                    <a:schemeClr val="bg1"/>
                  </a:solidFill>
                  <a:latin typeface="+mn-ea"/>
                </a:endParaRPr>
              </a:p>
            </p:txBody>
          </p:sp>
          <p:sp>
            <p:nvSpPr>
              <p:cNvPr id="25" name="직사각형 24">
                <a:extLst>
                  <a:ext uri="{FF2B5EF4-FFF2-40B4-BE49-F238E27FC236}">
                    <a16:creationId xmlns:a16="http://schemas.microsoft.com/office/drawing/2014/main" id="{0108CD71-0269-4049-B0FE-7816F7C673F9}"/>
                  </a:ext>
                </a:extLst>
              </p:cNvPr>
              <p:cNvSpPr/>
              <p:nvPr/>
            </p:nvSpPr>
            <p:spPr>
              <a:xfrm>
                <a:off x="4437307" y="1250274"/>
                <a:ext cx="3526897" cy="466342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000" dirty="0">
                    <a:solidFill>
                      <a:schemeClr val="tx1"/>
                    </a:solidFill>
                    <a:latin typeface="+mn-ea"/>
                  </a:rPr>
                  <a:t> </a:t>
                </a:r>
              </a:p>
            </p:txBody>
          </p:sp>
          <p:sp>
            <p:nvSpPr>
              <p:cNvPr id="27" name="직사각형 26">
                <a:extLst>
                  <a:ext uri="{FF2B5EF4-FFF2-40B4-BE49-F238E27FC236}">
                    <a16:creationId xmlns:a16="http://schemas.microsoft.com/office/drawing/2014/main" id="{ECF11EF2-CBF6-4A17-81C0-B1F3A7E4565D}"/>
                  </a:ext>
                </a:extLst>
              </p:cNvPr>
              <p:cNvSpPr/>
              <p:nvPr/>
            </p:nvSpPr>
            <p:spPr>
              <a:xfrm>
                <a:off x="2026669" y="1250274"/>
                <a:ext cx="2333808" cy="466342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000" dirty="0">
                    <a:solidFill>
                      <a:schemeClr val="tx1"/>
                    </a:solidFill>
                    <a:latin typeface="+mn-ea"/>
                  </a:rPr>
                  <a:t> </a:t>
                </a:r>
              </a:p>
            </p:txBody>
          </p:sp>
          <p:sp>
            <p:nvSpPr>
              <p:cNvPr id="28" name="직사각형 27">
                <a:extLst>
                  <a:ext uri="{FF2B5EF4-FFF2-40B4-BE49-F238E27FC236}">
                    <a16:creationId xmlns:a16="http://schemas.microsoft.com/office/drawing/2014/main" id="{90B8D375-CE02-4DFB-ADD7-4068C764B3E5}"/>
                  </a:ext>
                </a:extLst>
              </p:cNvPr>
              <p:cNvSpPr/>
              <p:nvPr/>
            </p:nvSpPr>
            <p:spPr>
              <a:xfrm>
                <a:off x="1991870" y="4567855"/>
                <a:ext cx="2428032" cy="110936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171450" indent="-171450" algn="just">
                  <a:lnSpc>
                    <a:spcPct val="130000"/>
                  </a:lnSpc>
                  <a:buClr>
                    <a:schemeClr val="accent1">
                      <a:lumMod val="60000"/>
                      <a:lumOff val="40000"/>
                    </a:schemeClr>
                  </a:buClr>
                  <a:buSzPct val="200000"/>
                  <a:buFont typeface="Wingdings" panose="05000000000000000000" pitchFamily="2" charset="2"/>
                  <a:buChar char="§"/>
                </a:pPr>
                <a:r>
                  <a:rPr lang="ko-KR" altLang="en-US" sz="800" b="1">
                    <a:latin typeface="+mn-ea"/>
                  </a:rPr>
                  <a:t>우리나라의 </a:t>
                </a:r>
                <a:r>
                  <a:rPr lang="en-US" altLang="ko-KR" sz="800" b="1">
                    <a:latin typeface="+mn-ea"/>
                  </a:rPr>
                  <a:t>2020</a:t>
                </a:r>
                <a:r>
                  <a:rPr lang="ko-KR" altLang="en-US" sz="800" b="1">
                    <a:latin typeface="+mn-ea"/>
                  </a:rPr>
                  <a:t>년 고령인구 분율은 </a:t>
                </a:r>
                <a:r>
                  <a:rPr lang="en-US" altLang="ko-KR" sz="800" b="1">
                    <a:latin typeface="+mn-ea"/>
                  </a:rPr>
                  <a:t>16.4%</a:t>
                </a:r>
                <a:r>
                  <a:rPr lang="ko-KR" altLang="en-US" sz="800" b="1">
                    <a:latin typeface="+mn-ea"/>
                  </a:rPr>
                  <a:t>로 초고령사회 </a:t>
                </a:r>
                <a:endParaRPr lang="en-US" altLang="ko-KR" sz="800" b="1">
                  <a:latin typeface="+mn-ea"/>
                </a:endParaRPr>
              </a:p>
              <a:p>
                <a:pPr algn="just">
                  <a:lnSpc>
                    <a:spcPct val="130000"/>
                  </a:lnSpc>
                </a:pPr>
                <a:r>
                  <a:rPr lang="en-US" altLang="ko-KR" sz="800" b="1">
                    <a:latin typeface="+mn-ea"/>
                  </a:rPr>
                  <a:t>   </a:t>
                </a:r>
                <a:r>
                  <a:rPr lang="ko-KR" altLang="en-US" sz="800" b="1">
                    <a:latin typeface="+mn-ea"/>
                  </a:rPr>
                  <a:t>기준</a:t>
                </a:r>
                <a:r>
                  <a:rPr lang="en-US" altLang="ko-KR" sz="800" b="1">
                    <a:latin typeface="+mn-ea"/>
                  </a:rPr>
                  <a:t>(&gt;20%)</a:t>
                </a:r>
                <a:r>
                  <a:rPr lang="ko-KR" altLang="en-US" sz="800" b="1">
                    <a:latin typeface="+mn-ea"/>
                  </a:rPr>
                  <a:t>에 빠르게 접근하고 있음 </a:t>
                </a:r>
                <a:r>
                  <a:rPr lang="en-US" altLang="ko-KR" sz="800" b="1">
                    <a:latin typeface="+mn-ea"/>
                  </a:rPr>
                  <a:t>(</a:t>
                </a:r>
                <a:r>
                  <a:rPr lang="ko-KR" altLang="en-US" sz="800" b="1">
                    <a:latin typeface="+mn-ea"/>
                  </a:rPr>
                  <a:t>통계청</a:t>
                </a:r>
                <a:r>
                  <a:rPr lang="en-US" altLang="ko-KR" sz="800" b="1">
                    <a:latin typeface="+mn-ea"/>
                  </a:rPr>
                  <a:t>. 2020).</a:t>
                </a:r>
              </a:p>
              <a:p>
                <a:pPr algn="just">
                  <a:lnSpc>
                    <a:spcPct val="130000"/>
                  </a:lnSpc>
                </a:pPr>
                <a:endParaRPr lang="en-US" altLang="ko-KR" sz="800" b="1">
                  <a:solidFill>
                    <a:srgbClr val="002060"/>
                  </a:solidFill>
                  <a:latin typeface="+mn-ea"/>
                </a:endParaRPr>
              </a:p>
              <a:p>
                <a:pPr marL="171450" indent="-171450">
                  <a:lnSpc>
                    <a:spcPct val="130000"/>
                  </a:lnSpc>
                  <a:buClr>
                    <a:schemeClr val="accent1"/>
                  </a:buClr>
                  <a:buSzPct val="200000"/>
                  <a:buFont typeface="Wingdings" panose="05000000000000000000" pitchFamily="2" charset="2"/>
                  <a:buChar char="§"/>
                </a:pPr>
                <a:r>
                  <a:rPr lang="ko-KR" altLang="en-US" sz="800" b="1">
                    <a:latin typeface="+mn-ea"/>
                  </a:rPr>
                  <a:t>고령인구는 생리적 예비 능력</a:t>
                </a:r>
                <a:r>
                  <a:rPr lang="en-US" altLang="ko-KR" sz="800" b="1">
                    <a:latin typeface="+mn-ea"/>
                  </a:rPr>
                  <a:t>(physiological reserve function) </a:t>
                </a:r>
                <a:r>
                  <a:rPr lang="ko-KR" altLang="en-US" sz="800" b="1">
                    <a:latin typeface="+mn-ea"/>
                  </a:rPr>
                  <a:t>부족</a:t>
                </a:r>
                <a:r>
                  <a:rPr lang="en-US" altLang="ko-KR" sz="800" b="1">
                    <a:latin typeface="+mn-ea"/>
                  </a:rPr>
                  <a:t>, </a:t>
                </a:r>
                <a:r>
                  <a:rPr lang="ko-KR" altLang="en-US" sz="800" b="1">
                    <a:latin typeface="+mn-ea"/>
                  </a:rPr>
                  <a:t>환경유해인자를 회피하기 위한 자원</a:t>
                </a:r>
                <a:r>
                  <a:rPr lang="en-US" altLang="ko-KR" sz="800" b="1">
                    <a:latin typeface="+mn-ea"/>
                  </a:rPr>
                  <a:t>·</a:t>
                </a:r>
                <a:r>
                  <a:rPr lang="ko-KR" altLang="en-US" sz="800" b="1">
                    <a:latin typeface="+mn-ea"/>
                  </a:rPr>
                  <a:t>기능 부족</a:t>
                </a:r>
                <a:r>
                  <a:rPr lang="en-US" altLang="ko-KR" sz="800" b="1">
                    <a:latin typeface="+mn-ea"/>
                  </a:rPr>
                  <a:t>, </a:t>
                </a:r>
                <a:r>
                  <a:rPr lang="ko-KR" altLang="en-US" sz="800" b="1">
                    <a:latin typeface="+mn-ea"/>
                  </a:rPr>
                  <a:t>동반질환 등을 이유로</a:t>
                </a:r>
                <a:r>
                  <a:rPr lang="ko-KR" altLang="en-US" sz="800" b="1">
                    <a:solidFill>
                      <a:srgbClr val="FF66FF"/>
                    </a:solidFill>
                    <a:latin typeface="+mn-ea"/>
                  </a:rPr>
                  <a:t> </a:t>
                </a:r>
                <a:r>
                  <a:rPr lang="ko-KR" altLang="en-US" sz="800" b="1">
                    <a:solidFill>
                      <a:srgbClr val="CC00FF"/>
                    </a:solidFill>
                    <a:latin typeface="+mn-ea"/>
                  </a:rPr>
                  <a:t>환경보건 측면에서 취약한 집단</a:t>
                </a:r>
                <a:r>
                  <a:rPr lang="ko-KR" altLang="en-US" sz="800" b="1">
                    <a:latin typeface="+mn-ea"/>
                  </a:rPr>
                  <a:t>으로 보고되고 있음</a:t>
                </a:r>
                <a:r>
                  <a:rPr lang="en-US" altLang="ko-KR" sz="800" b="1">
                    <a:latin typeface="+mn-ea"/>
                  </a:rPr>
                  <a:t>(Yun. 2013).</a:t>
                </a:r>
                <a:endParaRPr lang="ko-KR" altLang="en-US" sz="800" b="1" dirty="0">
                  <a:latin typeface="+mn-ea"/>
                </a:endParaRPr>
              </a:p>
            </p:txBody>
          </p:sp>
          <p:sp>
            <p:nvSpPr>
              <p:cNvPr id="29" name="직사각형 28">
                <a:extLst>
                  <a:ext uri="{FF2B5EF4-FFF2-40B4-BE49-F238E27FC236}">
                    <a16:creationId xmlns:a16="http://schemas.microsoft.com/office/drawing/2014/main" id="{7BA8C968-6C75-4E87-8BD2-8218F116DC26}"/>
                  </a:ext>
                </a:extLst>
              </p:cNvPr>
              <p:cNvSpPr/>
              <p:nvPr/>
            </p:nvSpPr>
            <p:spPr>
              <a:xfrm>
                <a:off x="4425673" y="4567855"/>
                <a:ext cx="3545107" cy="14571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171450" indent="-171450" algn="just">
                  <a:buClr>
                    <a:schemeClr val="accent1">
                      <a:lumMod val="60000"/>
                      <a:lumOff val="40000"/>
                    </a:schemeClr>
                  </a:buClr>
                  <a:buSzPct val="200000"/>
                  <a:buFont typeface="Wingdings" panose="05000000000000000000" pitchFamily="2" charset="2"/>
                  <a:buChar char="§"/>
                </a:pPr>
                <a:r>
                  <a:rPr lang="ko-KR" altLang="en-US" sz="800" b="1">
                    <a:latin typeface="+mn-ea"/>
                  </a:rPr>
                  <a:t>최근 해외 연구에서 </a:t>
                </a:r>
                <a:r>
                  <a:rPr lang="ko-KR" altLang="en-US" sz="800" b="1">
                    <a:solidFill>
                      <a:srgbClr val="CC00FF"/>
                    </a:solidFill>
                    <a:latin typeface="+mn-ea"/>
                  </a:rPr>
                  <a:t>고령인구</a:t>
                </a:r>
                <a:r>
                  <a:rPr lang="en-US" altLang="ko-KR" sz="800" b="1">
                    <a:solidFill>
                      <a:srgbClr val="CC00FF"/>
                    </a:solidFill>
                    <a:latin typeface="+mn-ea"/>
                  </a:rPr>
                  <a:t>(65</a:t>
                </a:r>
                <a:r>
                  <a:rPr lang="ko-KR" altLang="en-US" sz="800" b="1">
                    <a:solidFill>
                      <a:srgbClr val="CC00FF"/>
                    </a:solidFill>
                    <a:latin typeface="+mn-ea"/>
                  </a:rPr>
                  <a:t>세 이상</a:t>
                </a:r>
                <a:r>
                  <a:rPr lang="en-US" altLang="ko-KR" sz="800" b="1">
                    <a:solidFill>
                      <a:srgbClr val="CC00FF"/>
                    </a:solidFill>
                    <a:latin typeface="+mn-ea"/>
                  </a:rPr>
                  <a:t>)</a:t>
                </a:r>
                <a:r>
                  <a:rPr lang="ko-KR" altLang="en-US" sz="800" b="1">
                    <a:solidFill>
                      <a:srgbClr val="CC00FF"/>
                    </a:solidFill>
                    <a:latin typeface="+mn-ea"/>
                  </a:rPr>
                  <a:t>는 비고령인구</a:t>
                </a:r>
                <a:r>
                  <a:rPr lang="en-US" altLang="ko-KR" sz="800" b="1">
                    <a:solidFill>
                      <a:srgbClr val="CC00FF"/>
                    </a:solidFill>
                    <a:latin typeface="+mn-ea"/>
                  </a:rPr>
                  <a:t>(65</a:t>
                </a:r>
                <a:r>
                  <a:rPr lang="ko-KR" altLang="en-US" sz="800" b="1">
                    <a:solidFill>
                      <a:srgbClr val="CC00FF"/>
                    </a:solidFill>
                    <a:latin typeface="+mn-ea"/>
                  </a:rPr>
                  <a:t>세 미만</a:t>
                </a:r>
                <a:r>
                  <a:rPr lang="en-US" altLang="ko-KR" sz="800" b="1">
                    <a:solidFill>
                      <a:srgbClr val="CC00FF"/>
                    </a:solidFill>
                    <a:latin typeface="+mn-ea"/>
                  </a:rPr>
                  <a:t>)</a:t>
                </a:r>
                <a:r>
                  <a:rPr lang="ko-KR" altLang="en-US" sz="800" b="1">
                    <a:solidFill>
                      <a:srgbClr val="CC00FF"/>
                    </a:solidFill>
                    <a:latin typeface="+mn-ea"/>
                  </a:rPr>
                  <a:t>에 비해 극한기온</a:t>
                </a:r>
                <a:endParaRPr lang="en-US" altLang="ko-KR" sz="800" b="1">
                  <a:solidFill>
                    <a:srgbClr val="CC00FF"/>
                  </a:solidFill>
                  <a:latin typeface="+mn-ea"/>
                </a:endParaRPr>
              </a:p>
              <a:p>
                <a:pPr algn="just">
                  <a:buClr>
                    <a:schemeClr val="accent1">
                      <a:lumMod val="60000"/>
                      <a:lumOff val="40000"/>
                    </a:schemeClr>
                  </a:buClr>
                  <a:buSzPct val="200000"/>
                </a:pPr>
                <a:r>
                  <a:rPr lang="en-US" altLang="ko-KR" sz="800" b="1">
                    <a:solidFill>
                      <a:srgbClr val="CC00FF"/>
                    </a:solidFill>
                    <a:latin typeface="+mn-ea"/>
                  </a:rPr>
                  <a:t>   (</a:t>
                </a:r>
                <a:r>
                  <a:rPr lang="ko-KR" altLang="en-US" sz="800" b="1">
                    <a:solidFill>
                      <a:srgbClr val="CC00FF"/>
                    </a:solidFill>
                    <a:latin typeface="+mn-ea"/>
                  </a:rPr>
                  <a:t>폭염</a:t>
                </a:r>
                <a:r>
                  <a:rPr lang="en-US" altLang="ko-KR" sz="800" b="1">
                    <a:solidFill>
                      <a:srgbClr val="CC00FF"/>
                    </a:solidFill>
                    <a:latin typeface="+mn-ea"/>
                  </a:rPr>
                  <a:t>, </a:t>
                </a:r>
                <a:r>
                  <a:rPr lang="ko-KR" altLang="en-US" sz="800" b="1">
                    <a:solidFill>
                      <a:srgbClr val="CC00FF"/>
                    </a:solidFill>
                    <a:latin typeface="+mn-ea"/>
                  </a:rPr>
                  <a:t>한파</a:t>
                </a:r>
                <a:r>
                  <a:rPr lang="en-US" altLang="ko-KR" sz="800" b="1">
                    <a:solidFill>
                      <a:srgbClr val="CC00FF"/>
                    </a:solidFill>
                    <a:latin typeface="+mn-ea"/>
                  </a:rPr>
                  <a:t>)</a:t>
                </a:r>
                <a:r>
                  <a:rPr lang="ko-KR" altLang="en-US" sz="800" b="1">
                    <a:solidFill>
                      <a:srgbClr val="CC00FF"/>
                    </a:solidFill>
                    <a:latin typeface="+mn-ea"/>
                  </a:rPr>
                  <a:t>으로 인한 건강영향이 큰 것</a:t>
                </a:r>
                <a:r>
                  <a:rPr lang="ko-KR" altLang="en-US" sz="800" b="1">
                    <a:latin typeface="+mn-ea"/>
                  </a:rPr>
                  <a:t>으로 보고되고 있음</a:t>
                </a:r>
                <a:r>
                  <a:rPr lang="en-US" altLang="ko-KR" sz="800" b="1">
                    <a:latin typeface="+mn-ea"/>
                  </a:rPr>
                  <a:t>(Schrijver et al. 2022).</a:t>
                </a:r>
              </a:p>
              <a:p>
                <a:pPr algn="just"/>
                <a:endParaRPr lang="en-US" altLang="ko-KR" sz="800" b="1" dirty="0">
                  <a:latin typeface="+mn-ea"/>
                </a:endParaRPr>
              </a:p>
              <a:p>
                <a:pPr marL="171450" indent="-171450" algn="just">
                  <a:buClr>
                    <a:schemeClr val="accent5"/>
                  </a:buClr>
                  <a:buSzPct val="200000"/>
                  <a:buFont typeface="Wingdings" panose="05000000000000000000" pitchFamily="2" charset="2"/>
                  <a:buChar char="§"/>
                </a:pPr>
                <a:r>
                  <a:rPr lang="ko-KR" altLang="en-US" sz="800" b="1">
                    <a:latin typeface="+mn-ea"/>
                  </a:rPr>
                  <a:t>한편 이러한 건강영향은 </a:t>
                </a:r>
                <a:r>
                  <a:rPr lang="en-US" altLang="ko-KR" sz="800" b="1">
                    <a:latin typeface="+mn-ea"/>
                  </a:rPr>
                  <a:t>65-79</a:t>
                </a:r>
                <a:r>
                  <a:rPr lang="ko-KR" altLang="en-US" sz="800" b="1">
                    <a:latin typeface="+mn-ea"/>
                  </a:rPr>
                  <a:t>세 군 보다 </a:t>
                </a:r>
                <a:r>
                  <a:rPr lang="en-US" altLang="ko-KR" sz="800" b="1">
                    <a:latin typeface="+mn-ea"/>
                  </a:rPr>
                  <a:t>80</a:t>
                </a:r>
                <a:r>
                  <a:rPr lang="ko-KR" altLang="en-US" sz="800" b="1">
                    <a:latin typeface="+mn-ea"/>
                  </a:rPr>
                  <a:t>세 이상 군에서 훨씬 더 큰데</a:t>
                </a:r>
                <a:r>
                  <a:rPr lang="en-US" altLang="ko-KR" sz="800" b="1">
                    <a:latin typeface="+mn-ea"/>
                  </a:rPr>
                  <a:t>(</a:t>
                </a:r>
                <a:r>
                  <a:rPr lang="ko-KR" altLang="en-US" sz="800" b="1">
                    <a:latin typeface="+mn-ea"/>
                  </a:rPr>
                  <a:t>폭염으로 인한 인구 </a:t>
                </a:r>
                <a:r>
                  <a:rPr lang="en-US" altLang="ko-KR" sz="800" b="1">
                    <a:latin typeface="+mn-ea"/>
                  </a:rPr>
                  <a:t>10</a:t>
                </a:r>
                <a:r>
                  <a:rPr lang="ko-KR" altLang="en-US" sz="800" b="1">
                    <a:latin typeface="+mn-ea"/>
                  </a:rPr>
                  <a:t>만명 당 초과사망률은 </a:t>
                </a:r>
                <a:r>
                  <a:rPr lang="en-US" altLang="ko-KR" sz="800" b="1">
                    <a:latin typeface="+mn-ea"/>
                  </a:rPr>
                  <a:t>65</a:t>
                </a:r>
                <a:r>
                  <a:rPr lang="ko-KR" altLang="en-US" sz="800" b="1">
                    <a:latin typeface="+mn-ea"/>
                  </a:rPr>
                  <a:t>세 미만 군에서 </a:t>
                </a:r>
                <a:r>
                  <a:rPr lang="en-US" altLang="ko-KR" sz="800" b="1">
                    <a:latin typeface="+mn-ea"/>
                  </a:rPr>
                  <a:t>0.3, 65-79</a:t>
                </a:r>
                <a:r>
                  <a:rPr lang="ko-KR" altLang="en-US" sz="800" b="1">
                    <a:latin typeface="+mn-ea"/>
                  </a:rPr>
                  <a:t>세 군에서 </a:t>
                </a:r>
                <a:r>
                  <a:rPr lang="en-US" altLang="ko-KR" sz="800" b="1">
                    <a:latin typeface="+mn-ea"/>
                  </a:rPr>
                  <a:t>4.3, 80</a:t>
                </a:r>
                <a:r>
                  <a:rPr lang="ko-KR" altLang="en-US" sz="800" b="1">
                    <a:latin typeface="+mn-ea"/>
                  </a:rPr>
                  <a:t>세 이상 군에서 </a:t>
                </a:r>
                <a:r>
                  <a:rPr lang="en-US" altLang="ko-KR" sz="800" b="1">
                    <a:latin typeface="+mn-ea"/>
                  </a:rPr>
                  <a:t>48.2</a:t>
                </a:r>
                <a:r>
                  <a:rPr lang="ko-KR" altLang="en-US" sz="800" b="1">
                    <a:latin typeface="+mn-ea"/>
                  </a:rPr>
                  <a:t>임</a:t>
                </a:r>
                <a:r>
                  <a:rPr lang="en-US" altLang="ko-KR" sz="800" b="1">
                    <a:latin typeface="+mn-ea"/>
                  </a:rPr>
                  <a:t>) </a:t>
                </a:r>
                <a:r>
                  <a:rPr lang="ko-KR" altLang="en-US" sz="800" b="1">
                    <a:latin typeface="+mn-ea"/>
                  </a:rPr>
                  <a:t>이러한 결과는 </a:t>
                </a:r>
                <a:r>
                  <a:rPr lang="ko-KR" altLang="en-US" sz="800" b="1">
                    <a:solidFill>
                      <a:srgbClr val="CC00FF"/>
                    </a:solidFill>
                    <a:latin typeface="+mn-ea"/>
                  </a:rPr>
                  <a:t>고령인구 중에서도 최고령군</a:t>
                </a:r>
                <a:r>
                  <a:rPr lang="en-US" altLang="ko-KR" sz="800" b="1">
                    <a:solidFill>
                      <a:srgbClr val="CC00FF"/>
                    </a:solidFill>
                    <a:latin typeface="+mn-ea"/>
                  </a:rPr>
                  <a:t>(oldest old)</a:t>
                </a:r>
                <a:r>
                  <a:rPr lang="ko-KR" altLang="en-US" sz="800" b="1">
                    <a:solidFill>
                      <a:srgbClr val="CC00FF"/>
                    </a:solidFill>
                    <a:latin typeface="+mn-ea"/>
                  </a:rPr>
                  <a:t>을 추가적으로 고려할 필요</a:t>
                </a:r>
                <a:r>
                  <a:rPr lang="ko-KR" altLang="en-US" sz="800" b="1">
                    <a:latin typeface="+mn-ea"/>
                  </a:rPr>
                  <a:t>가 있음을 시사함</a:t>
                </a:r>
                <a:r>
                  <a:rPr lang="en-US" altLang="ko-KR" sz="800" b="1">
                    <a:latin typeface="+mn-ea"/>
                  </a:rPr>
                  <a:t>(Schrijver et al. 2022).</a:t>
                </a:r>
              </a:p>
              <a:p>
                <a:pPr marL="171450" indent="-171450" algn="just">
                  <a:buFontTx/>
                  <a:buChar char="-"/>
                </a:pPr>
                <a:endParaRPr lang="en-US" altLang="ko-KR" sz="800" b="1">
                  <a:latin typeface="+mn-ea"/>
                </a:endParaRPr>
              </a:p>
              <a:p>
                <a:pPr marL="171450" indent="-171450" algn="just">
                  <a:buClr>
                    <a:schemeClr val="accent1"/>
                  </a:buClr>
                  <a:buSzPct val="200000"/>
                  <a:buFont typeface="Wingdings" panose="05000000000000000000" pitchFamily="2" charset="2"/>
                  <a:buChar char="§"/>
                </a:pPr>
                <a:r>
                  <a:rPr lang="ko-KR" altLang="en-US" sz="800" b="1">
                    <a:latin typeface="+mn-ea"/>
                  </a:rPr>
                  <a:t>본 연구진이 수행한 우리나라 </a:t>
                </a:r>
                <a:r>
                  <a:rPr lang="en-US" altLang="ko-KR" sz="800" b="1">
                    <a:latin typeface="+mn-ea"/>
                  </a:rPr>
                  <a:t>1</a:t>
                </a:r>
                <a:r>
                  <a:rPr lang="ko-KR" altLang="en-US" sz="800" b="1">
                    <a:latin typeface="+mn-ea"/>
                  </a:rPr>
                  <a:t>차 기후보건영향평가에서 폭염</a:t>
                </a:r>
                <a:r>
                  <a:rPr lang="en-US" altLang="ko-KR" sz="800" b="1">
                    <a:latin typeface="+mn-ea"/>
                  </a:rPr>
                  <a:t>·</a:t>
                </a:r>
                <a:r>
                  <a:rPr lang="ko-KR" altLang="en-US" sz="800" b="1">
                    <a:latin typeface="+mn-ea"/>
                  </a:rPr>
                  <a:t>한파로 인한 온열</a:t>
                </a:r>
                <a:r>
                  <a:rPr lang="en-US" altLang="ko-KR" sz="800" b="1">
                    <a:latin typeface="+mn-ea"/>
                  </a:rPr>
                  <a:t>·</a:t>
                </a:r>
                <a:r>
                  <a:rPr lang="ko-KR" altLang="en-US" sz="800" b="1">
                    <a:latin typeface="+mn-ea"/>
                  </a:rPr>
                  <a:t>한랭질환 사망은 </a:t>
                </a:r>
                <a:r>
                  <a:rPr lang="en-US" altLang="ko-KR" sz="800" b="1">
                    <a:latin typeface="+mn-ea"/>
                  </a:rPr>
                  <a:t>65</a:t>
                </a:r>
                <a:r>
                  <a:rPr lang="ko-KR" altLang="en-US" sz="800" b="1">
                    <a:latin typeface="+mn-ea"/>
                  </a:rPr>
                  <a:t>세 이상 고령자에서 </a:t>
                </a:r>
                <a:r>
                  <a:rPr lang="en-US" altLang="ko-KR" sz="800" b="1">
                    <a:latin typeface="+mn-ea"/>
                  </a:rPr>
                  <a:t>65</a:t>
                </a:r>
                <a:r>
                  <a:rPr lang="ko-KR" altLang="en-US" sz="800" b="1">
                    <a:latin typeface="+mn-ea"/>
                  </a:rPr>
                  <a:t>세 미만 군에 비해 많이 발생함 </a:t>
                </a:r>
                <a:r>
                  <a:rPr lang="en-US" altLang="ko-KR" sz="800" b="1">
                    <a:latin typeface="+mn-ea"/>
                  </a:rPr>
                  <a:t>(</a:t>
                </a:r>
                <a:r>
                  <a:rPr lang="ko-KR" altLang="en-US" sz="800" b="1">
                    <a:latin typeface="+mn-ea"/>
                  </a:rPr>
                  <a:t>질병관리청</a:t>
                </a:r>
                <a:r>
                  <a:rPr lang="en-US" altLang="ko-KR" sz="800" b="1">
                    <a:latin typeface="+mn-ea"/>
                  </a:rPr>
                  <a:t>. 2022).</a:t>
                </a:r>
                <a:endParaRPr lang="ko-KR" altLang="en-US" sz="800" b="1">
                  <a:latin typeface="+mn-ea"/>
                </a:endParaRPr>
              </a:p>
              <a:p>
                <a:pPr marL="171450" indent="-171450" algn="ctr">
                  <a:buFontTx/>
                  <a:buChar char="-"/>
                </a:pPr>
                <a:endParaRPr lang="en-US" altLang="ko-KR" sz="1000" b="1">
                  <a:latin typeface="+mn-ea"/>
                </a:endParaRPr>
              </a:p>
              <a:p>
                <a:pPr marL="171450" indent="-171450" algn="just">
                  <a:buFontTx/>
                  <a:buChar char="-"/>
                </a:pPr>
                <a:endParaRPr lang="ko-KR" altLang="en-US" sz="600" b="1" dirty="0">
                  <a:solidFill>
                    <a:srgbClr val="FF0000"/>
                  </a:solidFill>
                  <a:latin typeface="+mn-ea"/>
                </a:endParaRPr>
              </a:p>
            </p:txBody>
          </p:sp>
        </p:grpSp>
        <p:pic>
          <p:nvPicPr>
            <p:cNvPr id="10" name="그림 9">
              <a:extLst>
                <a:ext uri="{FF2B5EF4-FFF2-40B4-BE49-F238E27FC236}">
                  <a16:creationId xmlns:a16="http://schemas.microsoft.com/office/drawing/2014/main" id="{6333F191-EA78-42E8-8E32-DA0D644C472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5802" y="1720632"/>
              <a:ext cx="2134076" cy="1705111"/>
            </a:xfrm>
            <a:prstGeom prst="rect">
              <a:avLst/>
            </a:prstGeom>
          </p:spPr>
        </p:pic>
        <p:pic>
          <p:nvPicPr>
            <p:cNvPr id="11" name="그림 10">
              <a:extLst>
                <a:ext uri="{FF2B5EF4-FFF2-40B4-BE49-F238E27FC236}">
                  <a16:creationId xmlns:a16="http://schemas.microsoft.com/office/drawing/2014/main" id="{7492D474-1D36-40FB-B2FD-000B33C88D3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3207" y="3245164"/>
              <a:ext cx="2134076" cy="1509820"/>
            </a:xfrm>
            <a:prstGeom prst="rect">
              <a:avLst/>
            </a:prstGeom>
          </p:spPr>
        </p:pic>
        <p:grpSp>
          <p:nvGrpSpPr>
            <p:cNvPr id="12" name="그룹 11">
              <a:extLst>
                <a:ext uri="{FF2B5EF4-FFF2-40B4-BE49-F238E27FC236}">
                  <a16:creationId xmlns:a16="http://schemas.microsoft.com/office/drawing/2014/main" id="{A68ABD02-9556-4F67-B0BA-AD218EA2D5D9}"/>
                </a:ext>
              </a:extLst>
            </p:cNvPr>
            <p:cNvGrpSpPr/>
            <p:nvPr/>
          </p:nvGrpSpPr>
          <p:grpSpPr>
            <a:xfrm>
              <a:off x="2572978" y="1785547"/>
              <a:ext cx="3409607" cy="3085400"/>
              <a:chOff x="637063" y="1634431"/>
              <a:chExt cx="5428667" cy="4225777"/>
            </a:xfrm>
          </p:grpSpPr>
          <p:pic>
            <p:nvPicPr>
              <p:cNvPr id="21" name="그림 20">
                <a:extLst>
                  <a:ext uri="{FF2B5EF4-FFF2-40B4-BE49-F238E27FC236}">
                    <a16:creationId xmlns:a16="http://schemas.microsoft.com/office/drawing/2014/main" id="{D7F92675-8203-4D97-8C5A-CDB2A23E553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37063" y="1634431"/>
                <a:ext cx="5428667" cy="4225777"/>
              </a:xfrm>
              <a:prstGeom prst="rect">
                <a:avLst/>
              </a:prstGeom>
            </p:spPr>
          </p:pic>
          <p:sp>
            <p:nvSpPr>
              <p:cNvPr id="22" name="모서리가 둥근 직사각형 4">
                <a:extLst>
                  <a:ext uri="{FF2B5EF4-FFF2-40B4-BE49-F238E27FC236}">
                    <a16:creationId xmlns:a16="http://schemas.microsoft.com/office/drawing/2014/main" id="{35FF8286-A265-4BF7-A68B-A266DAA694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7063" y="2735279"/>
                <a:ext cx="2973243" cy="1145570"/>
              </a:xfrm>
              <a:prstGeom prst="roundRect">
                <a:avLst>
                  <a:gd name="adj" fmla="val 16667"/>
                </a:avLst>
              </a:prstGeom>
              <a:noFill/>
              <a:ln w="19050" algn="ctr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9pPr>
              </a:lstStyle>
              <a:p>
                <a:pPr eaLnBrk="1" hangingPunct="1"/>
                <a:endParaRPr kumimoji="0" lang="ko-KR" altLang="en-US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  <p:sp>
          <p:nvSpPr>
            <p:cNvPr id="13" name="직사각형 12">
              <a:extLst>
                <a:ext uri="{FF2B5EF4-FFF2-40B4-BE49-F238E27FC236}">
                  <a16:creationId xmlns:a16="http://schemas.microsoft.com/office/drawing/2014/main" id="{2BF72C61-AFA7-4B4B-B236-5A173CA6B2DD}"/>
                </a:ext>
              </a:extLst>
            </p:cNvPr>
            <p:cNvSpPr/>
            <p:nvPr/>
          </p:nvSpPr>
          <p:spPr>
            <a:xfrm>
              <a:off x="6135067" y="1206705"/>
              <a:ext cx="3402832" cy="400106"/>
            </a:xfrm>
            <a:prstGeom prst="rect">
              <a:avLst/>
            </a:prstGeom>
            <a:solidFill>
              <a:srgbClr val="FFFF00">
                <a:alpha val="30000"/>
              </a:srgbClr>
            </a:solidFill>
            <a:ln>
              <a:solidFill>
                <a:srgbClr val="FFFF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00" b="1">
                  <a:solidFill>
                    <a:schemeClr val="tx1"/>
                  </a:solidFill>
                  <a:latin typeface="+mn-ea"/>
                </a:rPr>
                <a:t>기존 고령인구 대상 기후변화의 </a:t>
              </a:r>
              <a:endParaRPr lang="en-US" altLang="ko-KR" sz="1400" b="1">
                <a:solidFill>
                  <a:schemeClr val="tx1"/>
                </a:solidFill>
                <a:latin typeface="+mn-ea"/>
              </a:endParaRPr>
            </a:p>
            <a:p>
              <a:pPr algn="ctr"/>
              <a:r>
                <a:rPr lang="ko-KR" altLang="en-US" sz="1400" b="1">
                  <a:solidFill>
                    <a:schemeClr val="tx1"/>
                  </a:solidFill>
                  <a:latin typeface="+mn-ea"/>
                </a:rPr>
                <a:t>건강영향 연구 한계</a:t>
              </a:r>
            </a:p>
          </p:txBody>
        </p:sp>
        <p:sp>
          <p:nvSpPr>
            <p:cNvPr id="14" name="직사각형 13">
              <a:extLst>
                <a:ext uri="{FF2B5EF4-FFF2-40B4-BE49-F238E27FC236}">
                  <a16:creationId xmlns:a16="http://schemas.microsoft.com/office/drawing/2014/main" id="{2975BE10-822C-42C0-AE6E-AB83B9125F3A}"/>
                </a:ext>
              </a:extLst>
            </p:cNvPr>
            <p:cNvSpPr/>
            <p:nvPr/>
          </p:nvSpPr>
          <p:spPr>
            <a:xfrm>
              <a:off x="6140125" y="1664679"/>
              <a:ext cx="3402832" cy="4663425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900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17" name="직사각형 16">
              <a:extLst>
                <a:ext uri="{FF2B5EF4-FFF2-40B4-BE49-F238E27FC236}">
                  <a16:creationId xmlns:a16="http://schemas.microsoft.com/office/drawing/2014/main" id="{A622CEF0-46A8-4F6B-A570-455F7D3F0DA3}"/>
                </a:ext>
              </a:extLst>
            </p:cNvPr>
            <p:cNvSpPr/>
            <p:nvPr/>
          </p:nvSpPr>
          <p:spPr>
            <a:xfrm>
              <a:off x="6488401" y="3039283"/>
              <a:ext cx="2485639" cy="2000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71450" indent="-171450" algn="just">
                <a:buFontTx/>
                <a:buChar char="-"/>
              </a:pPr>
              <a:endParaRPr lang="ko-KR" altLang="en-US" sz="800" b="1" u="sng" dirty="0">
                <a:solidFill>
                  <a:srgbClr val="FF0000"/>
                </a:solidFill>
                <a:latin typeface="+mn-ea"/>
              </a:endParaRPr>
            </a:p>
          </p:txBody>
        </p:sp>
        <p:sp>
          <p:nvSpPr>
            <p:cNvPr id="19" name="직사각형 18">
              <a:extLst>
                <a:ext uri="{FF2B5EF4-FFF2-40B4-BE49-F238E27FC236}">
                  <a16:creationId xmlns:a16="http://schemas.microsoft.com/office/drawing/2014/main" id="{740BA5F7-35F2-49F2-8D2F-27F751569660}"/>
                </a:ext>
              </a:extLst>
            </p:cNvPr>
            <p:cNvSpPr/>
            <p:nvPr/>
          </p:nvSpPr>
          <p:spPr>
            <a:xfrm>
              <a:off x="6447931" y="4632366"/>
              <a:ext cx="2485639" cy="2000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71450" indent="-171450" algn="just">
                <a:buFontTx/>
                <a:buChar char="-"/>
              </a:pPr>
              <a:endParaRPr lang="ko-KR" altLang="en-US" sz="800" b="1" dirty="0">
                <a:solidFill>
                  <a:srgbClr val="FF0000"/>
                </a:solidFill>
                <a:latin typeface="+mn-ea"/>
              </a:endParaRPr>
            </a:p>
          </p:txBody>
        </p:sp>
        <p:sp>
          <p:nvSpPr>
            <p:cNvPr id="20" name="직사각형 19">
              <a:extLst>
                <a:ext uri="{FF2B5EF4-FFF2-40B4-BE49-F238E27FC236}">
                  <a16:creationId xmlns:a16="http://schemas.microsoft.com/office/drawing/2014/main" id="{79C1976F-9581-40ED-91EF-AC6F73D61FB4}"/>
                </a:ext>
              </a:extLst>
            </p:cNvPr>
            <p:cNvSpPr/>
            <p:nvPr/>
          </p:nvSpPr>
          <p:spPr>
            <a:xfrm>
              <a:off x="2868012" y="5665478"/>
              <a:ext cx="3545107" cy="2142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71450" indent="-171450" algn="just">
                <a:buFontTx/>
                <a:buChar char="-"/>
              </a:pPr>
              <a:endParaRPr lang="ko-KR" altLang="en-US" sz="900" b="1" dirty="0">
                <a:solidFill>
                  <a:srgbClr val="FF0000"/>
                </a:solidFill>
                <a:latin typeface="+mn-ea"/>
              </a:endParaRPr>
            </a:p>
          </p:txBody>
        </p:sp>
      </p:grpSp>
      <p:sp>
        <p:nvSpPr>
          <p:cNvPr id="30" name="모서리가 둥근 직사각형 4">
            <a:extLst>
              <a:ext uri="{FF2B5EF4-FFF2-40B4-BE49-F238E27FC236}">
                <a16:creationId xmlns:a16="http://schemas.microsoft.com/office/drawing/2014/main" id="{E48C74EF-E485-4B4D-8E45-7227C57EA5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6566" y="3282750"/>
            <a:ext cx="563867" cy="551020"/>
          </a:xfrm>
          <a:prstGeom prst="roundRect">
            <a:avLst>
              <a:gd name="adj" fmla="val 16667"/>
            </a:avLst>
          </a:prstGeom>
          <a:noFill/>
          <a:ln w="19050" algn="ctr">
            <a:solidFill>
              <a:srgbClr val="FF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 eaLnBrk="0" hangingPunct="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/>
            <a:endParaRPr kumimoji="0" lang="ko-KR" altLang="en-US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DA87EC02-A87C-45A1-B418-64DBD1B5F754}"/>
              </a:ext>
            </a:extLst>
          </p:cNvPr>
          <p:cNvSpPr/>
          <p:nvPr/>
        </p:nvSpPr>
        <p:spPr>
          <a:xfrm>
            <a:off x="7806510" y="1446002"/>
            <a:ext cx="2247259" cy="341877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9" name="그림 38">
            <a:extLst>
              <a:ext uri="{FF2B5EF4-FFF2-40B4-BE49-F238E27FC236}">
                <a16:creationId xmlns:a16="http://schemas.microsoft.com/office/drawing/2014/main" id="{324AEBCE-1362-4387-A447-E12D2A04F0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30516" y="1486814"/>
            <a:ext cx="2183632" cy="3362120"/>
          </a:xfrm>
          <a:prstGeom prst="rect">
            <a:avLst/>
          </a:prstGeom>
        </p:spPr>
      </p:pic>
      <p:sp>
        <p:nvSpPr>
          <p:cNvPr id="42" name="직사각형 41">
            <a:extLst>
              <a:ext uri="{FF2B5EF4-FFF2-40B4-BE49-F238E27FC236}">
                <a16:creationId xmlns:a16="http://schemas.microsoft.com/office/drawing/2014/main" id="{50659BD8-3F41-4248-AF87-5C304020DB01}"/>
              </a:ext>
            </a:extLst>
          </p:cNvPr>
          <p:cNvSpPr/>
          <p:nvPr/>
        </p:nvSpPr>
        <p:spPr>
          <a:xfrm>
            <a:off x="7830516" y="4931587"/>
            <a:ext cx="2227884" cy="135677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2075" indent="-92075">
              <a:buFont typeface="Arial" panose="020B0604020202020204" pitchFamily="34" charset="0"/>
              <a:buChar char="•"/>
            </a:pPr>
            <a:r>
              <a:rPr lang="en-US" altLang="ko-KR" sz="800">
                <a:solidFill>
                  <a:schemeClr val="tx1"/>
                </a:solidFill>
                <a:latin typeface="+mn-ea"/>
              </a:rPr>
              <a:t>Extreme weather and climate events, such as heat waves, cyclones, and floods, are an expression of climate variability. </a:t>
            </a:r>
          </a:p>
          <a:p>
            <a:endParaRPr lang="en-US" altLang="ko-KR" sz="800">
              <a:solidFill>
                <a:schemeClr val="tx1"/>
              </a:solidFill>
              <a:latin typeface="+mn-ea"/>
            </a:endParaRPr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lang="en-US" altLang="ko-KR" sz="800">
                <a:solidFill>
                  <a:schemeClr val="tx1"/>
                </a:solidFill>
                <a:latin typeface="+mn-ea"/>
              </a:rPr>
              <a:t>These events and events influenced by climate change, such as wildfires, continue to cause significant human morbidity and mortality and adversely affect mental health and well-being. </a:t>
            </a:r>
            <a:endParaRPr lang="ko-KR" altLang="en-US" sz="8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14684209-A2B0-43F9-B06C-B8E066436493}"/>
              </a:ext>
            </a:extLst>
          </p:cNvPr>
          <p:cNvSpPr/>
          <p:nvPr/>
        </p:nvSpPr>
        <p:spPr>
          <a:xfrm>
            <a:off x="9986465" y="1582019"/>
            <a:ext cx="2091945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buClr>
                <a:schemeClr val="accent1">
                  <a:lumMod val="60000"/>
                  <a:lumOff val="40000"/>
                </a:schemeClr>
              </a:buClr>
              <a:buSzPct val="200000"/>
              <a:buFont typeface="Wingdings" panose="05000000000000000000" pitchFamily="2" charset="2"/>
              <a:buChar char="§"/>
            </a:pPr>
            <a:r>
              <a:rPr lang="ko-KR" altLang="en-US" sz="800" b="1">
                <a:latin typeface="+mn-ea"/>
              </a:rPr>
              <a:t>고령인구가 환경보건 측면에서 취약한 집단임에도 불구하고 기존 </a:t>
            </a:r>
            <a:r>
              <a:rPr lang="ko-KR" altLang="en-US" sz="800" b="1">
                <a:solidFill>
                  <a:srgbClr val="CC00FF"/>
                </a:solidFill>
                <a:latin typeface="+mn-ea"/>
              </a:rPr>
              <a:t>국내</a:t>
            </a:r>
            <a:r>
              <a:rPr lang="en-US" altLang="ko-KR" sz="800" b="1">
                <a:solidFill>
                  <a:srgbClr val="CC00FF"/>
                </a:solidFill>
                <a:latin typeface="+mn-ea"/>
              </a:rPr>
              <a:t>·</a:t>
            </a:r>
            <a:r>
              <a:rPr lang="ko-KR" altLang="en-US" sz="800" b="1">
                <a:solidFill>
                  <a:srgbClr val="CC00FF"/>
                </a:solidFill>
                <a:latin typeface="+mn-ea"/>
              </a:rPr>
              <a:t>외 노령인구 대상 기후변화 건강영향 연구는 상대적으로 드뭄</a:t>
            </a:r>
            <a:r>
              <a:rPr lang="en-US" altLang="ko-KR" sz="800" b="1">
                <a:solidFill>
                  <a:srgbClr val="CC00FF"/>
                </a:solidFill>
                <a:latin typeface="+mn-ea"/>
              </a:rPr>
              <a:t>.</a:t>
            </a:r>
            <a:endParaRPr lang="ko-KR" altLang="en-US" sz="800" b="1">
              <a:solidFill>
                <a:srgbClr val="CC00FF"/>
              </a:solidFill>
              <a:latin typeface="+mn-ea"/>
            </a:endParaRPr>
          </a:p>
          <a:p>
            <a:pPr algn="just">
              <a:buClr>
                <a:schemeClr val="accent1">
                  <a:lumMod val="60000"/>
                  <a:lumOff val="40000"/>
                </a:schemeClr>
              </a:buClr>
              <a:buSzPct val="200000"/>
            </a:pPr>
            <a:endParaRPr lang="en-US" altLang="ko-KR" sz="800" b="1">
              <a:latin typeface="+mn-ea"/>
            </a:endParaRPr>
          </a:p>
          <a:p>
            <a:pPr algn="just">
              <a:buClr>
                <a:schemeClr val="accent1">
                  <a:lumMod val="60000"/>
                  <a:lumOff val="40000"/>
                </a:schemeClr>
              </a:buClr>
              <a:buSzPct val="200000"/>
            </a:pPr>
            <a:endParaRPr lang="ko-KR" altLang="en-US" sz="800" b="1">
              <a:latin typeface="+mn-ea"/>
            </a:endParaRPr>
          </a:p>
          <a:p>
            <a:pPr marL="171450" indent="-171450" algn="just">
              <a:buClr>
                <a:schemeClr val="accent1">
                  <a:lumMod val="60000"/>
                  <a:lumOff val="40000"/>
                </a:schemeClr>
              </a:buClr>
              <a:buSzPct val="200000"/>
              <a:buFont typeface="Wingdings" panose="05000000000000000000" pitchFamily="2" charset="2"/>
              <a:buChar char="§"/>
            </a:pPr>
            <a:r>
              <a:rPr lang="ko-KR" altLang="en-US" sz="800" b="1">
                <a:latin typeface="+mn-ea"/>
              </a:rPr>
              <a:t>대부분이 전체 인구집단을 </a:t>
            </a:r>
            <a:r>
              <a:rPr lang="en-US" altLang="ko-KR" sz="800" b="1">
                <a:latin typeface="+mn-ea"/>
              </a:rPr>
              <a:t>65</a:t>
            </a:r>
            <a:r>
              <a:rPr lang="ko-KR" altLang="en-US" sz="800" b="1">
                <a:latin typeface="+mn-ea"/>
              </a:rPr>
              <a:t>세 이상과 미만 군으로 층화하여 비교하는 수준으로 수행됨</a:t>
            </a:r>
            <a:r>
              <a:rPr lang="en-US" altLang="ko-KR" sz="800" b="1">
                <a:latin typeface="+mn-ea"/>
              </a:rPr>
              <a:t>.</a:t>
            </a:r>
            <a:endParaRPr lang="en-US" altLang="ko-KR" sz="600" b="1">
              <a:solidFill>
                <a:srgbClr val="FF0000"/>
              </a:solidFill>
              <a:latin typeface="+mn-ea"/>
            </a:endParaRPr>
          </a:p>
          <a:p>
            <a:pPr marL="171450" indent="-171450" algn="just">
              <a:buClr>
                <a:schemeClr val="accent1">
                  <a:lumMod val="60000"/>
                  <a:lumOff val="40000"/>
                </a:schemeClr>
              </a:buClr>
              <a:buSzPct val="200000"/>
              <a:buFont typeface="Wingdings" panose="05000000000000000000" pitchFamily="2" charset="2"/>
              <a:buChar char="§"/>
            </a:pPr>
            <a:endParaRPr lang="en-US" altLang="ko-KR" sz="600" b="1">
              <a:solidFill>
                <a:srgbClr val="FF0000"/>
              </a:solidFill>
              <a:latin typeface="+mn-ea"/>
            </a:endParaRPr>
          </a:p>
          <a:p>
            <a:pPr marL="171450" indent="-171450" algn="just">
              <a:buClr>
                <a:schemeClr val="accent1">
                  <a:lumMod val="60000"/>
                  <a:lumOff val="40000"/>
                </a:schemeClr>
              </a:buClr>
              <a:buSzPct val="200000"/>
              <a:buFont typeface="Wingdings" panose="05000000000000000000" pitchFamily="2" charset="2"/>
              <a:buChar char="§"/>
            </a:pPr>
            <a:endParaRPr lang="en-US" altLang="ko-KR" sz="600" b="1">
              <a:solidFill>
                <a:srgbClr val="FF0000"/>
              </a:solidFill>
              <a:latin typeface="+mn-ea"/>
            </a:endParaRPr>
          </a:p>
          <a:p>
            <a:pPr marL="171450" indent="-171450" algn="just">
              <a:buClr>
                <a:schemeClr val="accent5"/>
              </a:buClr>
              <a:buSzPct val="250000"/>
              <a:buFont typeface="Wingdings" panose="05000000000000000000" pitchFamily="2" charset="2"/>
              <a:buChar char="§"/>
            </a:pPr>
            <a:r>
              <a:rPr lang="en-US" altLang="ko-KR" sz="600" b="1">
                <a:latin typeface="+mn-ea"/>
              </a:rPr>
              <a:t> </a:t>
            </a:r>
            <a:r>
              <a:rPr lang="ko-KR" altLang="en-US" sz="800" b="1">
                <a:latin typeface="+mn-ea"/>
              </a:rPr>
              <a:t>건강결과</a:t>
            </a:r>
            <a:r>
              <a:rPr lang="en-US" altLang="ko-KR" sz="800" b="1">
                <a:latin typeface="+mn-ea"/>
              </a:rPr>
              <a:t>(health outcome) </a:t>
            </a:r>
            <a:r>
              <a:rPr lang="ko-KR" altLang="en-US" sz="800" b="1">
                <a:latin typeface="+mn-ea"/>
              </a:rPr>
              <a:t>측면에서도 많은 연구가 총사망</a:t>
            </a:r>
            <a:r>
              <a:rPr lang="en-US" altLang="ko-KR" sz="800" b="1">
                <a:latin typeface="+mn-ea"/>
              </a:rPr>
              <a:t>, </a:t>
            </a:r>
            <a:r>
              <a:rPr lang="ko-KR" altLang="en-US" sz="800" b="1">
                <a:latin typeface="+mn-ea"/>
              </a:rPr>
              <a:t>온열</a:t>
            </a:r>
            <a:r>
              <a:rPr lang="en-US" altLang="ko-KR" sz="800" b="1">
                <a:latin typeface="+mn-ea"/>
              </a:rPr>
              <a:t>·</a:t>
            </a:r>
            <a:r>
              <a:rPr lang="ko-KR" altLang="en-US" sz="800" b="1">
                <a:latin typeface="+mn-ea"/>
              </a:rPr>
              <a:t>한랭질환 등 사망원인 별 사망에 대한 영향을 분석하여 질환 발생이나 기능 변화 측면에서의 영향을 분석한 연구가 드뭄</a:t>
            </a:r>
            <a:r>
              <a:rPr lang="en-US" altLang="ko-KR" sz="800" b="1">
                <a:latin typeface="+mn-ea"/>
              </a:rPr>
              <a:t>.</a:t>
            </a:r>
          </a:p>
          <a:p>
            <a:pPr algn="just">
              <a:buClr>
                <a:schemeClr val="accent5"/>
              </a:buClr>
              <a:buSzPct val="250000"/>
            </a:pPr>
            <a:endParaRPr lang="en-US" altLang="ko-KR" sz="800" b="1">
              <a:latin typeface="+mn-ea"/>
            </a:endParaRPr>
          </a:p>
          <a:p>
            <a:pPr algn="just">
              <a:buClr>
                <a:schemeClr val="accent5"/>
              </a:buClr>
              <a:buSzPct val="250000"/>
            </a:pPr>
            <a:endParaRPr lang="en-US" altLang="ko-KR" sz="800" b="1">
              <a:latin typeface="+mn-ea"/>
            </a:endParaRPr>
          </a:p>
          <a:p>
            <a:pPr marL="171450" indent="-171450" algn="just">
              <a:buClr>
                <a:schemeClr val="accent1"/>
              </a:buClr>
              <a:buSzPct val="200000"/>
              <a:buFont typeface="Wingdings" panose="05000000000000000000" pitchFamily="2" charset="2"/>
              <a:buChar char="§"/>
            </a:pPr>
            <a:r>
              <a:rPr lang="en-US" altLang="ko-KR" sz="800" b="1">
                <a:latin typeface="+mn-ea"/>
              </a:rPr>
              <a:t>  </a:t>
            </a:r>
            <a:r>
              <a:rPr lang="ko-KR" altLang="en-US" sz="800" b="1">
                <a:latin typeface="+mn-ea"/>
              </a:rPr>
              <a:t>특히 고령인구에서 중요한 건강결과</a:t>
            </a:r>
            <a:endParaRPr lang="en-US" altLang="ko-KR" sz="800" b="1">
              <a:latin typeface="+mn-ea"/>
            </a:endParaRPr>
          </a:p>
          <a:p>
            <a:pPr algn="just">
              <a:buClr>
                <a:schemeClr val="accent1"/>
              </a:buClr>
              <a:buSzPct val="200000"/>
            </a:pPr>
            <a:r>
              <a:rPr lang="en-US" altLang="ko-KR" sz="800" b="1">
                <a:latin typeface="+mn-ea"/>
              </a:rPr>
              <a:t>    </a:t>
            </a:r>
            <a:r>
              <a:rPr lang="ko-KR" altLang="en-US" sz="800" b="1">
                <a:latin typeface="+mn-ea"/>
              </a:rPr>
              <a:t> </a:t>
            </a:r>
            <a:r>
              <a:rPr lang="en-US" altLang="ko-KR" sz="800" b="1">
                <a:latin typeface="+mn-ea"/>
              </a:rPr>
              <a:t>: </a:t>
            </a:r>
            <a:r>
              <a:rPr lang="ko-KR" altLang="en-US" sz="800" b="1">
                <a:solidFill>
                  <a:srgbClr val="CC00FF"/>
                </a:solidFill>
                <a:latin typeface="+mn-ea"/>
              </a:rPr>
              <a:t>신경퇴행성질환</a:t>
            </a:r>
            <a:r>
              <a:rPr lang="en-US" altLang="ko-KR" sz="800" b="1">
                <a:solidFill>
                  <a:srgbClr val="CC00FF"/>
                </a:solidFill>
                <a:latin typeface="+mn-ea"/>
              </a:rPr>
              <a:t>, </a:t>
            </a:r>
            <a:r>
              <a:rPr lang="ko-KR" altLang="en-US" sz="800" b="1">
                <a:solidFill>
                  <a:srgbClr val="CC00FF"/>
                </a:solidFill>
                <a:latin typeface="+mn-ea"/>
              </a:rPr>
              <a:t>우울증</a:t>
            </a:r>
            <a:r>
              <a:rPr lang="en-US" altLang="ko-KR" sz="800" b="1">
                <a:solidFill>
                  <a:srgbClr val="CC00FF"/>
                </a:solidFill>
                <a:latin typeface="+mn-ea"/>
              </a:rPr>
              <a:t>, </a:t>
            </a:r>
            <a:r>
              <a:rPr lang="ko-KR" altLang="en-US" sz="800" b="1">
                <a:solidFill>
                  <a:srgbClr val="CC00FF"/>
                </a:solidFill>
                <a:latin typeface="+mn-ea"/>
              </a:rPr>
              <a:t>골다공증</a:t>
            </a:r>
            <a:r>
              <a:rPr lang="en-US" altLang="ko-KR" sz="800" b="1">
                <a:solidFill>
                  <a:srgbClr val="CC00FF"/>
                </a:solidFill>
                <a:latin typeface="+mn-ea"/>
              </a:rPr>
              <a:t>, </a:t>
            </a:r>
          </a:p>
          <a:p>
            <a:pPr algn="just">
              <a:buClr>
                <a:schemeClr val="accent1"/>
              </a:buClr>
              <a:buSzPct val="200000"/>
            </a:pPr>
            <a:r>
              <a:rPr lang="en-US" altLang="ko-KR" sz="800" b="1">
                <a:solidFill>
                  <a:srgbClr val="CC00FF"/>
                </a:solidFill>
                <a:latin typeface="+mn-ea"/>
              </a:rPr>
              <a:t>       </a:t>
            </a:r>
            <a:r>
              <a:rPr lang="ko-KR" altLang="en-US" sz="800" b="1">
                <a:solidFill>
                  <a:srgbClr val="CC00FF"/>
                </a:solidFill>
                <a:latin typeface="+mn-ea"/>
              </a:rPr>
              <a:t>대사질환</a:t>
            </a:r>
            <a:r>
              <a:rPr lang="en-US" altLang="ko-KR" sz="800" b="1">
                <a:solidFill>
                  <a:srgbClr val="CC00FF"/>
                </a:solidFill>
                <a:latin typeface="+mn-ea"/>
              </a:rPr>
              <a:t>, </a:t>
            </a:r>
            <a:r>
              <a:rPr lang="ko-KR" altLang="en-US" sz="800" b="1">
                <a:solidFill>
                  <a:srgbClr val="CC00FF"/>
                </a:solidFill>
                <a:latin typeface="+mn-ea"/>
              </a:rPr>
              <a:t>노쇠</a:t>
            </a:r>
            <a:r>
              <a:rPr lang="en-US" altLang="ko-KR" sz="800" b="1">
                <a:solidFill>
                  <a:srgbClr val="CC00FF"/>
                </a:solidFill>
                <a:latin typeface="+mn-ea"/>
              </a:rPr>
              <a:t>(frailty) </a:t>
            </a:r>
            <a:r>
              <a:rPr lang="ko-KR" altLang="en-US" sz="800" b="1">
                <a:solidFill>
                  <a:srgbClr val="CC00FF"/>
                </a:solidFill>
                <a:latin typeface="+mn-ea"/>
              </a:rPr>
              <a:t>등</a:t>
            </a:r>
          </a:p>
          <a:p>
            <a:pPr algn="just">
              <a:buClr>
                <a:schemeClr val="accent1"/>
              </a:buClr>
              <a:buSzPct val="200000"/>
            </a:pPr>
            <a:r>
              <a:rPr lang="ko-KR" altLang="en-US" sz="800" b="1">
                <a:solidFill>
                  <a:srgbClr val="CC00FF"/>
                </a:solidFill>
                <a:latin typeface="+mn-ea"/>
              </a:rPr>
              <a:t>      → 체계적으로 분석된 바 없음</a:t>
            </a:r>
            <a:r>
              <a:rPr lang="en-US" altLang="ko-KR" sz="800" b="1">
                <a:solidFill>
                  <a:srgbClr val="CC00FF"/>
                </a:solidFill>
                <a:latin typeface="+mn-ea"/>
              </a:rPr>
              <a:t>.</a:t>
            </a:r>
          </a:p>
          <a:p>
            <a:pPr algn="just">
              <a:buClr>
                <a:schemeClr val="accent1"/>
              </a:buClr>
              <a:buSzPct val="200000"/>
            </a:pPr>
            <a:endParaRPr lang="en-US" altLang="ko-KR" sz="800" b="1">
              <a:latin typeface="+mn-ea"/>
            </a:endParaRPr>
          </a:p>
          <a:p>
            <a:pPr algn="just">
              <a:buClr>
                <a:schemeClr val="accent1"/>
              </a:buClr>
              <a:buSzPct val="200000"/>
            </a:pPr>
            <a:endParaRPr lang="en-US" altLang="ko-KR" sz="800" b="1">
              <a:latin typeface="+mn-ea"/>
            </a:endParaRPr>
          </a:p>
          <a:p>
            <a:pPr marL="171450" indent="-171450" algn="just">
              <a:buClr>
                <a:srgbClr val="00B0F0"/>
              </a:buClr>
              <a:buSzPct val="200000"/>
              <a:buFont typeface="Wingdings" panose="05000000000000000000" pitchFamily="2" charset="2"/>
              <a:buChar char="§"/>
            </a:pPr>
            <a:r>
              <a:rPr lang="en-US" altLang="ko-KR" sz="800" b="1">
                <a:latin typeface="+mn-ea"/>
              </a:rPr>
              <a:t> </a:t>
            </a:r>
            <a:r>
              <a:rPr lang="ko-KR" altLang="en-US" sz="800" b="1">
                <a:latin typeface="+mn-ea"/>
              </a:rPr>
              <a:t>기존의 국내</a:t>
            </a:r>
            <a:r>
              <a:rPr lang="en-US" altLang="ko-KR" sz="800" b="1">
                <a:latin typeface="+mn-ea"/>
              </a:rPr>
              <a:t>·</a:t>
            </a:r>
            <a:r>
              <a:rPr lang="ko-KR" altLang="en-US" sz="800" b="1">
                <a:latin typeface="+mn-ea"/>
              </a:rPr>
              <a:t>외 연구는 대부분 시계열 연구로 수행되어 기후변화의 단기 영향만을 평가</a:t>
            </a:r>
            <a:endParaRPr lang="en-US" altLang="ko-KR" sz="800" b="1">
              <a:latin typeface="+mn-ea"/>
            </a:endParaRPr>
          </a:p>
          <a:p>
            <a:pPr algn="just">
              <a:buClr>
                <a:srgbClr val="00B0F0"/>
              </a:buClr>
              <a:buSzPct val="200000"/>
            </a:pPr>
            <a:endParaRPr lang="en-US" altLang="ko-KR" sz="800" b="1">
              <a:latin typeface="+mn-ea"/>
            </a:endParaRPr>
          </a:p>
          <a:p>
            <a:pPr algn="just">
              <a:buClr>
                <a:srgbClr val="00B0F0"/>
              </a:buClr>
              <a:buSzPct val="200000"/>
            </a:pPr>
            <a:endParaRPr lang="en-US" altLang="ko-KR" sz="800" b="1">
              <a:latin typeface="+mn-ea"/>
            </a:endParaRPr>
          </a:p>
          <a:p>
            <a:pPr marL="171450" indent="-171450" algn="just">
              <a:buClr>
                <a:srgbClr val="00B0F0"/>
              </a:buClr>
              <a:buSzPct val="200000"/>
              <a:buFont typeface="Wingdings" panose="05000000000000000000" pitchFamily="2" charset="2"/>
              <a:buChar char="§"/>
            </a:pPr>
            <a:r>
              <a:rPr lang="ko-KR" altLang="en-US" sz="800" b="1">
                <a:solidFill>
                  <a:srgbClr val="CC00FF"/>
                </a:solidFill>
                <a:latin typeface="+mn-ea"/>
              </a:rPr>
              <a:t>소수의 연구만이 기후변화와 관련된 노출인 산불</a:t>
            </a:r>
            <a:r>
              <a:rPr lang="en-US" altLang="ko-KR" sz="800" b="1">
                <a:solidFill>
                  <a:srgbClr val="CC00FF"/>
                </a:solidFill>
                <a:latin typeface="+mn-ea"/>
              </a:rPr>
              <a:t>, </a:t>
            </a:r>
            <a:r>
              <a:rPr lang="ko-KR" altLang="en-US" sz="800" b="1">
                <a:solidFill>
                  <a:srgbClr val="CC00FF"/>
                </a:solidFill>
                <a:latin typeface="+mn-ea"/>
              </a:rPr>
              <a:t>홍수</a:t>
            </a:r>
            <a:r>
              <a:rPr lang="en-US" altLang="ko-KR" sz="800" b="1">
                <a:solidFill>
                  <a:srgbClr val="CC00FF"/>
                </a:solidFill>
                <a:latin typeface="+mn-ea"/>
              </a:rPr>
              <a:t>, </a:t>
            </a:r>
            <a:r>
              <a:rPr lang="ko-KR" altLang="en-US" sz="800" b="1">
                <a:solidFill>
                  <a:srgbClr val="CC00FF"/>
                </a:solidFill>
                <a:latin typeface="+mn-ea"/>
              </a:rPr>
              <a:t>기온 등의 중장기 건강영향을 코호트 연구설계로 분석</a:t>
            </a:r>
            <a:r>
              <a:rPr lang="ko-KR" altLang="en-US" sz="800" b="1">
                <a:latin typeface="+mn-ea"/>
              </a:rPr>
              <a:t>하였으나</a:t>
            </a:r>
            <a:r>
              <a:rPr lang="en-US" altLang="ko-KR" sz="800" b="1">
                <a:latin typeface="+mn-ea"/>
              </a:rPr>
              <a:t>(Jermacane et al. 2018; Mertens et al. 2019; Reid et al. 2019) </a:t>
            </a:r>
            <a:r>
              <a:rPr lang="ko-KR" altLang="en-US" sz="800" b="1">
                <a:latin typeface="+mn-ea"/>
              </a:rPr>
              <a:t>국내에서는 이러한 연구가 거의 수행된 바 없음</a:t>
            </a:r>
            <a:r>
              <a:rPr lang="en-US" altLang="ko-KR" sz="800" b="1">
                <a:latin typeface="+mn-ea"/>
              </a:rPr>
              <a:t>.</a:t>
            </a:r>
            <a:endParaRPr lang="ko-KR" altLang="en-US" sz="700" b="1">
              <a:latin typeface="+mn-ea"/>
            </a:endParaRPr>
          </a:p>
          <a:p>
            <a:pPr marL="171450" indent="-171450" algn="just">
              <a:buClr>
                <a:srgbClr val="00B0F0"/>
              </a:buClr>
              <a:buSzPct val="200000"/>
              <a:buFont typeface="Wingdings" panose="05000000000000000000" pitchFamily="2" charset="2"/>
              <a:buChar char="§"/>
            </a:pPr>
            <a:endParaRPr lang="en-US" altLang="ko-KR" sz="800" b="1">
              <a:latin typeface="+mn-ea"/>
            </a:endParaRPr>
          </a:p>
          <a:p>
            <a:pPr algn="just">
              <a:buClr>
                <a:schemeClr val="accent5"/>
              </a:buClr>
              <a:buSzPct val="250000"/>
            </a:pPr>
            <a:endParaRPr lang="en-US" altLang="ko-KR" sz="600" b="1">
              <a:solidFill>
                <a:srgbClr val="FF0000"/>
              </a:solidFill>
              <a:latin typeface="+mn-ea"/>
            </a:endParaRPr>
          </a:p>
          <a:p>
            <a:pPr marL="171450" indent="-171450" algn="just">
              <a:buClr>
                <a:schemeClr val="accent5"/>
              </a:buClr>
              <a:buSzPct val="250000"/>
              <a:buFont typeface="Wingdings" panose="05000000000000000000" pitchFamily="2" charset="2"/>
              <a:buChar char="§"/>
            </a:pPr>
            <a:endParaRPr lang="en-US" altLang="ko-KR" sz="800" b="1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54800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직선 연결선 5">
            <a:extLst>
              <a:ext uri="{FF2B5EF4-FFF2-40B4-BE49-F238E27FC236}">
                <a16:creationId xmlns:a16="http://schemas.microsoft.com/office/drawing/2014/main" id="{C03A7BC3-1368-BA7E-726F-CBA141750EB6}"/>
              </a:ext>
            </a:extLst>
          </p:cNvPr>
          <p:cNvCxnSpPr>
            <a:cxnSpLocks/>
          </p:cNvCxnSpPr>
          <p:nvPr/>
        </p:nvCxnSpPr>
        <p:spPr>
          <a:xfrm>
            <a:off x="39148" y="842691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>
            <a:extLst>
              <a:ext uri="{FF2B5EF4-FFF2-40B4-BE49-F238E27FC236}">
                <a16:creationId xmlns:a16="http://schemas.microsoft.com/office/drawing/2014/main" id="{13DA86D4-23E2-3460-00A6-170E3CF339B6}"/>
              </a:ext>
            </a:extLst>
          </p:cNvPr>
          <p:cNvSpPr/>
          <p:nvPr/>
        </p:nvSpPr>
        <p:spPr>
          <a:xfrm>
            <a:off x="5720862" y="-2036"/>
            <a:ext cx="6380722" cy="44461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altLang="ko-KR" b="1" dirty="0">
              <a:solidFill>
                <a:schemeClr val="bg1"/>
              </a:solidFill>
              <a:latin typeface="+mn-ea"/>
            </a:endParaRPr>
          </a:p>
          <a:p>
            <a:pPr algn="r"/>
            <a:r>
              <a:rPr lang="ko-KR" altLang="en-US" b="1">
                <a:solidFill>
                  <a:schemeClr val="bg1"/>
                </a:solidFill>
                <a:latin typeface="+mn-ea"/>
              </a:rPr>
              <a:t>가용자료원을 이용한 고령인구의 </a:t>
            </a:r>
            <a:r>
              <a:rPr lang="ko-KR" altLang="en-US" b="1" dirty="0">
                <a:solidFill>
                  <a:schemeClr val="bg1"/>
                </a:solidFill>
                <a:latin typeface="+mn-ea"/>
              </a:rPr>
              <a:t>기후변화 건강영향 분석</a:t>
            </a:r>
          </a:p>
          <a:p>
            <a:pPr algn="r"/>
            <a:endParaRPr lang="ko-KR" altLang="en-US" b="1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16F3ACB2-9193-4BD5-8664-9CE65B9830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09" y="997597"/>
            <a:ext cx="9960978" cy="570549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4E2DBE7-4193-44D0-B5BE-E16D394D1989}"/>
              </a:ext>
            </a:extLst>
          </p:cNvPr>
          <p:cNvSpPr txBox="1"/>
          <p:nvPr/>
        </p:nvSpPr>
        <p:spPr>
          <a:xfrm>
            <a:off x="0" y="442581"/>
            <a:ext cx="112884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연구 결과 </a:t>
            </a:r>
            <a:r>
              <a:rPr lang="en-US" altLang="ko-KR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(</a:t>
            </a:r>
            <a:r>
              <a:rPr lang="ko-KR" altLang="en-US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개인자료를 이용한 기온의 신체 및 인지 기능에 대한 영향 분석</a:t>
            </a:r>
            <a:r>
              <a:rPr lang="en-US" altLang="ko-KR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)</a:t>
            </a:r>
            <a:endParaRPr lang="en-US" altLang="ko-KR" sz="2000" b="1" dirty="0">
              <a:solidFill>
                <a:srgbClr val="1D4F91"/>
              </a:solidFill>
              <a:latin typeface="맑은 고딕" panose="020B0503020000020004" pitchFamily="50" charset="-127"/>
            </a:endParaRPr>
          </a:p>
          <a:p>
            <a:endParaRPr lang="ko-KR" altLang="en-US" sz="2000" b="1" dirty="0">
              <a:solidFill>
                <a:srgbClr val="1D4F91"/>
              </a:solidFill>
              <a:latin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386376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직선 연결선 5">
            <a:extLst>
              <a:ext uri="{FF2B5EF4-FFF2-40B4-BE49-F238E27FC236}">
                <a16:creationId xmlns:a16="http://schemas.microsoft.com/office/drawing/2014/main" id="{C03A7BC3-1368-BA7E-726F-CBA141750EB6}"/>
              </a:ext>
            </a:extLst>
          </p:cNvPr>
          <p:cNvCxnSpPr>
            <a:cxnSpLocks/>
          </p:cNvCxnSpPr>
          <p:nvPr/>
        </p:nvCxnSpPr>
        <p:spPr>
          <a:xfrm>
            <a:off x="39148" y="842691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>
            <a:extLst>
              <a:ext uri="{FF2B5EF4-FFF2-40B4-BE49-F238E27FC236}">
                <a16:creationId xmlns:a16="http://schemas.microsoft.com/office/drawing/2014/main" id="{13DA86D4-23E2-3460-00A6-170E3CF339B6}"/>
              </a:ext>
            </a:extLst>
          </p:cNvPr>
          <p:cNvSpPr/>
          <p:nvPr/>
        </p:nvSpPr>
        <p:spPr>
          <a:xfrm>
            <a:off x="5720862" y="-2036"/>
            <a:ext cx="6380722" cy="44461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altLang="ko-KR" b="1" dirty="0">
              <a:solidFill>
                <a:schemeClr val="bg1"/>
              </a:solidFill>
              <a:latin typeface="+mn-ea"/>
            </a:endParaRPr>
          </a:p>
          <a:p>
            <a:pPr algn="r"/>
            <a:r>
              <a:rPr lang="ko-KR" altLang="en-US" b="1">
                <a:solidFill>
                  <a:schemeClr val="bg1"/>
                </a:solidFill>
                <a:latin typeface="+mn-ea"/>
              </a:rPr>
              <a:t>가용자료원을 이용한 고령인구의 </a:t>
            </a:r>
            <a:r>
              <a:rPr lang="ko-KR" altLang="en-US" b="1" dirty="0">
                <a:solidFill>
                  <a:schemeClr val="bg1"/>
                </a:solidFill>
                <a:latin typeface="+mn-ea"/>
              </a:rPr>
              <a:t>기후변화 건강영향 분석</a:t>
            </a:r>
          </a:p>
          <a:p>
            <a:pPr algn="r"/>
            <a:endParaRPr lang="ko-KR" altLang="en-US" b="1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26FD8780-743A-40C9-BF05-4E15D245D0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6080" y="1150467"/>
            <a:ext cx="9842936" cy="534315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2EBE04C-6FEC-4C04-BB0E-B877C9BB908A}"/>
              </a:ext>
            </a:extLst>
          </p:cNvPr>
          <p:cNvSpPr txBox="1"/>
          <p:nvPr/>
        </p:nvSpPr>
        <p:spPr>
          <a:xfrm>
            <a:off x="0" y="442581"/>
            <a:ext cx="112884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연구 결과 </a:t>
            </a:r>
            <a:r>
              <a:rPr lang="en-US" altLang="ko-KR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(</a:t>
            </a:r>
            <a:r>
              <a:rPr lang="ko-KR" altLang="en-US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개인자료를 이용한 기온의 신체 및 인지 기능에 대한 영향 분석</a:t>
            </a:r>
            <a:r>
              <a:rPr lang="en-US" altLang="ko-KR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)</a:t>
            </a:r>
            <a:endParaRPr lang="en-US" altLang="ko-KR" sz="2000" b="1" dirty="0">
              <a:solidFill>
                <a:srgbClr val="1D4F91"/>
              </a:solidFill>
              <a:latin typeface="맑은 고딕" panose="020B0503020000020004" pitchFamily="50" charset="-127"/>
            </a:endParaRPr>
          </a:p>
          <a:p>
            <a:endParaRPr lang="ko-KR" altLang="en-US" sz="2000" b="1" dirty="0">
              <a:solidFill>
                <a:srgbClr val="1D4F91"/>
              </a:solidFill>
              <a:latin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101334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직선 연결선 5">
            <a:extLst>
              <a:ext uri="{FF2B5EF4-FFF2-40B4-BE49-F238E27FC236}">
                <a16:creationId xmlns:a16="http://schemas.microsoft.com/office/drawing/2014/main" id="{C03A7BC3-1368-BA7E-726F-CBA141750EB6}"/>
              </a:ext>
            </a:extLst>
          </p:cNvPr>
          <p:cNvCxnSpPr>
            <a:cxnSpLocks/>
          </p:cNvCxnSpPr>
          <p:nvPr/>
        </p:nvCxnSpPr>
        <p:spPr>
          <a:xfrm>
            <a:off x="39148" y="842691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>
            <a:extLst>
              <a:ext uri="{FF2B5EF4-FFF2-40B4-BE49-F238E27FC236}">
                <a16:creationId xmlns:a16="http://schemas.microsoft.com/office/drawing/2014/main" id="{13DA86D4-23E2-3460-00A6-170E3CF339B6}"/>
              </a:ext>
            </a:extLst>
          </p:cNvPr>
          <p:cNvSpPr/>
          <p:nvPr/>
        </p:nvSpPr>
        <p:spPr>
          <a:xfrm>
            <a:off x="5720862" y="-2036"/>
            <a:ext cx="6380722" cy="44461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altLang="ko-KR" b="1" dirty="0">
              <a:solidFill>
                <a:schemeClr val="bg1"/>
              </a:solidFill>
              <a:latin typeface="+mn-ea"/>
            </a:endParaRPr>
          </a:p>
          <a:p>
            <a:pPr algn="r"/>
            <a:r>
              <a:rPr lang="ko-KR" altLang="en-US" b="1">
                <a:solidFill>
                  <a:schemeClr val="bg1"/>
                </a:solidFill>
                <a:latin typeface="+mn-ea"/>
              </a:rPr>
              <a:t>가용자료원을 이용한 고령인구의 </a:t>
            </a:r>
            <a:r>
              <a:rPr lang="ko-KR" altLang="en-US" b="1" dirty="0">
                <a:solidFill>
                  <a:schemeClr val="bg1"/>
                </a:solidFill>
                <a:latin typeface="+mn-ea"/>
              </a:rPr>
              <a:t>기후변화 건강영향 분석</a:t>
            </a:r>
          </a:p>
          <a:p>
            <a:pPr algn="r"/>
            <a:endParaRPr lang="ko-KR" altLang="en-US" b="1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ABCADADE-E06C-4B8D-9F64-3EA71FBB66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722" y="1150467"/>
            <a:ext cx="10298724" cy="55293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1150B35-2459-406A-8530-4607A96DA746}"/>
              </a:ext>
            </a:extLst>
          </p:cNvPr>
          <p:cNvSpPr txBox="1"/>
          <p:nvPr/>
        </p:nvSpPr>
        <p:spPr>
          <a:xfrm>
            <a:off x="0" y="442581"/>
            <a:ext cx="112884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연구 결과 </a:t>
            </a:r>
            <a:r>
              <a:rPr lang="en-US" altLang="ko-KR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(</a:t>
            </a:r>
            <a:r>
              <a:rPr lang="ko-KR" altLang="en-US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개인자료를 이용한 기온의 신체 및 인지 기능에 대한 영향 분석</a:t>
            </a:r>
            <a:r>
              <a:rPr lang="en-US" altLang="ko-KR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)</a:t>
            </a:r>
            <a:endParaRPr lang="en-US" altLang="ko-KR" sz="2000" b="1" dirty="0">
              <a:solidFill>
                <a:srgbClr val="1D4F91"/>
              </a:solidFill>
              <a:latin typeface="맑은 고딕" panose="020B0503020000020004" pitchFamily="50" charset="-127"/>
            </a:endParaRPr>
          </a:p>
          <a:p>
            <a:endParaRPr lang="ko-KR" altLang="en-US" sz="2000" b="1" dirty="0">
              <a:solidFill>
                <a:srgbClr val="1D4F91"/>
              </a:solidFill>
              <a:latin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889409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직선 연결선 5">
            <a:extLst>
              <a:ext uri="{FF2B5EF4-FFF2-40B4-BE49-F238E27FC236}">
                <a16:creationId xmlns:a16="http://schemas.microsoft.com/office/drawing/2014/main" id="{C03A7BC3-1368-BA7E-726F-CBA141750EB6}"/>
              </a:ext>
            </a:extLst>
          </p:cNvPr>
          <p:cNvCxnSpPr>
            <a:cxnSpLocks/>
          </p:cNvCxnSpPr>
          <p:nvPr/>
        </p:nvCxnSpPr>
        <p:spPr>
          <a:xfrm>
            <a:off x="39148" y="842691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>
            <a:extLst>
              <a:ext uri="{FF2B5EF4-FFF2-40B4-BE49-F238E27FC236}">
                <a16:creationId xmlns:a16="http://schemas.microsoft.com/office/drawing/2014/main" id="{13DA86D4-23E2-3460-00A6-170E3CF339B6}"/>
              </a:ext>
            </a:extLst>
          </p:cNvPr>
          <p:cNvSpPr/>
          <p:nvPr/>
        </p:nvSpPr>
        <p:spPr>
          <a:xfrm>
            <a:off x="5720862" y="-2036"/>
            <a:ext cx="6380722" cy="44461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altLang="ko-KR" b="1" dirty="0">
              <a:solidFill>
                <a:schemeClr val="bg1"/>
              </a:solidFill>
              <a:latin typeface="+mn-ea"/>
            </a:endParaRPr>
          </a:p>
          <a:p>
            <a:pPr algn="r"/>
            <a:r>
              <a:rPr lang="ko-KR" altLang="en-US" b="1" dirty="0">
                <a:solidFill>
                  <a:schemeClr val="bg1"/>
                </a:solidFill>
                <a:latin typeface="+mn-ea"/>
              </a:rPr>
              <a:t>가용자료원을 </a:t>
            </a:r>
            <a:r>
              <a:rPr lang="ko-KR" altLang="en-US" b="1">
                <a:solidFill>
                  <a:schemeClr val="bg1"/>
                </a:solidFill>
                <a:latin typeface="+mn-ea"/>
              </a:rPr>
              <a:t>이용하여 고령인구의 </a:t>
            </a:r>
            <a:r>
              <a:rPr lang="ko-KR" altLang="en-US" b="1" dirty="0">
                <a:solidFill>
                  <a:schemeClr val="bg1"/>
                </a:solidFill>
                <a:latin typeface="+mn-ea"/>
              </a:rPr>
              <a:t>기후변화 건강영향 분석</a:t>
            </a:r>
          </a:p>
          <a:p>
            <a:pPr algn="r"/>
            <a:endParaRPr lang="ko-KR" altLang="en-US" b="1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C6D07CF2-6C2A-4765-ADCA-D39D0F1F14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3592" y="974621"/>
            <a:ext cx="10397050" cy="550796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C7AB991-8FE4-40FC-8E98-DD06E61A1EB5}"/>
              </a:ext>
            </a:extLst>
          </p:cNvPr>
          <p:cNvSpPr txBox="1"/>
          <p:nvPr/>
        </p:nvSpPr>
        <p:spPr>
          <a:xfrm>
            <a:off x="0" y="442581"/>
            <a:ext cx="112884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연구 결과 </a:t>
            </a:r>
            <a:r>
              <a:rPr lang="en-US" altLang="ko-KR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(</a:t>
            </a:r>
            <a:r>
              <a:rPr lang="ko-KR" altLang="en-US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개인자료를 이용한 기온의 신체 및 인지 기능에 대한 영향 분석</a:t>
            </a:r>
            <a:r>
              <a:rPr lang="en-US" altLang="ko-KR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)</a:t>
            </a:r>
            <a:endParaRPr lang="en-US" altLang="ko-KR" sz="2000" b="1" dirty="0">
              <a:solidFill>
                <a:srgbClr val="1D4F91"/>
              </a:solidFill>
              <a:latin typeface="맑은 고딕" panose="020B0503020000020004" pitchFamily="50" charset="-127"/>
            </a:endParaRPr>
          </a:p>
          <a:p>
            <a:endParaRPr lang="ko-KR" altLang="en-US" sz="2000" b="1" dirty="0">
              <a:solidFill>
                <a:srgbClr val="1D4F91"/>
              </a:solidFill>
              <a:latin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379815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직선 연결선 5">
            <a:extLst>
              <a:ext uri="{FF2B5EF4-FFF2-40B4-BE49-F238E27FC236}">
                <a16:creationId xmlns:a16="http://schemas.microsoft.com/office/drawing/2014/main" id="{C03A7BC3-1368-BA7E-726F-CBA141750EB6}"/>
              </a:ext>
            </a:extLst>
          </p:cNvPr>
          <p:cNvCxnSpPr>
            <a:cxnSpLocks/>
          </p:cNvCxnSpPr>
          <p:nvPr/>
        </p:nvCxnSpPr>
        <p:spPr>
          <a:xfrm>
            <a:off x="39148" y="842691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>
            <a:extLst>
              <a:ext uri="{FF2B5EF4-FFF2-40B4-BE49-F238E27FC236}">
                <a16:creationId xmlns:a16="http://schemas.microsoft.com/office/drawing/2014/main" id="{13DA86D4-23E2-3460-00A6-170E3CF339B6}"/>
              </a:ext>
            </a:extLst>
          </p:cNvPr>
          <p:cNvSpPr/>
          <p:nvPr/>
        </p:nvSpPr>
        <p:spPr>
          <a:xfrm>
            <a:off x="5720862" y="-2036"/>
            <a:ext cx="6380722" cy="44461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altLang="ko-KR" b="1" dirty="0">
              <a:solidFill>
                <a:schemeClr val="bg1"/>
              </a:solidFill>
              <a:latin typeface="+mn-ea"/>
            </a:endParaRPr>
          </a:p>
          <a:p>
            <a:pPr algn="r"/>
            <a:r>
              <a:rPr lang="ko-KR" altLang="en-US" b="1">
                <a:solidFill>
                  <a:schemeClr val="bg1"/>
                </a:solidFill>
                <a:latin typeface="+mn-ea"/>
              </a:rPr>
              <a:t>가용자료원을 이용한 고령인구의 </a:t>
            </a:r>
            <a:r>
              <a:rPr lang="ko-KR" altLang="en-US" b="1" dirty="0">
                <a:solidFill>
                  <a:schemeClr val="bg1"/>
                </a:solidFill>
                <a:latin typeface="+mn-ea"/>
              </a:rPr>
              <a:t>기후변화 건강영향 분석</a:t>
            </a:r>
          </a:p>
          <a:p>
            <a:pPr algn="r"/>
            <a:endParaRPr lang="ko-KR" altLang="en-US" b="1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115147F1-95B3-4E59-8CD1-F0211DCA2C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505" y="1242802"/>
            <a:ext cx="8673092" cy="494713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063E05E-5706-42F0-AFA0-07A34AA1E89B}"/>
              </a:ext>
            </a:extLst>
          </p:cNvPr>
          <p:cNvSpPr txBox="1"/>
          <p:nvPr/>
        </p:nvSpPr>
        <p:spPr>
          <a:xfrm>
            <a:off x="0" y="442581"/>
            <a:ext cx="112884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연구 결과 </a:t>
            </a:r>
            <a:r>
              <a:rPr lang="en-US" altLang="ko-KR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(</a:t>
            </a:r>
            <a:r>
              <a:rPr lang="ko-KR" altLang="en-US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개인자료를 이용한 기온의 신체 및 인지 기능에 대한 영향 분석</a:t>
            </a:r>
            <a:r>
              <a:rPr lang="en-US" altLang="ko-KR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)</a:t>
            </a:r>
            <a:endParaRPr lang="en-US" altLang="ko-KR" sz="2000" b="1" dirty="0">
              <a:solidFill>
                <a:srgbClr val="1D4F91"/>
              </a:solidFill>
              <a:latin typeface="맑은 고딕" panose="020B0503020000020004" pitchFamily="50" charset="-127"/>
            </a:endParaRPr>
          </a:p>
          <a:p>
            <a:endParaRPr lang="ko-KR" altLang="en-US" sz="2000" b="1" dirty="0">
              <a:solidFill>
                <a:srgbClr val="1D4F91"/>
              </a:solidFill>
              <a:latin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212089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직선 연결선 5">
            <a:extLst>
              <a:ext uri="{FF2B5EF4-FFF2-40B4-BE49-F238E27FC236}">
                <a16:creationId xmlns:a16="http://schemas.microsoft.com/office/drawing/2014/main" id="{C03A7BC3-1368-BA7E-726F-CBA141750EB6}"/>
              </a:ext>
            </a:extLst>
          </p:cNvPr>
          <p:cNvCxnSpPr>
            <a:cxnSpLocks/>
          </p:cNvCxnSpPr>
          <p:nvPr/>
        </p:nvCxnSpPr>
        <p:spPr>
          <a:xfrm>
            <a:off x="39148" y="842691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>
            <a:extLst>
              <a:ext uri="{FF2B5EF4-FFF2-40B4-BE49-F238E27FC236}">
                <a16:creationId xmlns:a16="http://schemas.microsoft.com/office/drawing/2014/main" id="{13DA86D4-23E2-3460-00A6-170E3CF339B6}"/>
              </a:ext>
            </a:extLst>
          </p:cNvPr>
          <p:cNvSpPr/>
          <p:nvPr/>
        </p:nvSpPr>
        <p:spPr>
          <a:xfrm>
            <a:off x="5720862" y="-2036"/>
            <a:ext cx="6380722" cy="44461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altLang="ko-KR" b="1" dirty="0">
              <a:solidFill>
                <a:schemeClr val="bg1"/>
              </a:solidFill>
              <a:latin typeface="+mn-ea"/>
            </a:endParaRPr>
          </a:p>
          <a:p>
            <a:pPr algn="r"/>
            <a:r>
              <a:rPr lang="ko-KR" altLang="en-US" b="1">
                <a:solidFill>
                  <a:schemeClr val="bg1"/>
                </a:solidFill>
                <a:latin typeface="+mn-ea"/>
              </a:rPr>
              <a:t>가용자료원을 이용한 고령인구의 </a:t>
            </a:r>
            <a:r>
              <a:rPr lang="ko-KR" altLang="en-US" b="1" dirty="0">
                <a:solidFill>
                  <a:schemeClr val="bg1"/>
                </a:solidFill>
                <a:latin typeface="+mn-ea"/>
              </a:rPr>
              <a:t>기후변화 건강영향 분석</a:t>
            </a:r>
          </a:p>
          <a:p>
            <a:pPr algn="r"/>
            <a:endParaRPr lang="ko-KR" altLang="en-US" b="1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125221F9-BC30-41AC-B5E3-D167E4ABC2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5868" y="990364"/>
            <a:ext cx="9175662" cy="520524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A54DD86-C9A5-4E2B-B3DF-6474B39BEC98}"/>
              </a:ext>
            </a:extLst>
          </p:cNvPr>
          <p:cNvSpPr txBox="1"/>
          <p:nvPr/>
        </p:nvSpPr>
        <p:spPr>
          <a:xfrm>
            <a:off x="0" y="442581"/>
            <a:ext cx="112884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연구 결과 </a:t>
            </a:r>
            <a:r>
              <a:rPr lang="en-US" altLang="ko-KR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(</a:t>
            </a:r>
            <a:r>
              <a:rPr lang="ko-KR" altLang="en-US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개인자료를 이용한 기온의 신체 및 인지 기능에 대한 영향 분석</a:t>
            </a:r>
            <a:r>
              <a:rPr lang="en-US" altLang="ko-KR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)</a:t>
            </a:r>
            <a:endParaRPr lang="en-US" altLang="ko-KR" sz="2000" b="1" dirty="0">
              <a:solidFill>
                <a:srgbClr val="1D4F91"/>
              </a:solidFill>
              <a:latin typeface="맑은 고딕" panose="020B0503020000020004" pitchFamily="50" charset="-127"/>
            </a:endParaRPr>
          </a:p>
          <a:p>
            <a:endParaRPr lang="ko-KR" altLang="en-US" sz="2000" b="1" dirty="0">
              <a:solidFill>
                <a:srgbClr val="1D4F91"/>
              </a:solidFill>
              <a:latin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344341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직선 연결선 5">
            <a:extLst>
              <a:ext uri="{FF2B5EF4-FFF2-40B4-BE49-F238E27FC236}">
                <a16:creationId xmlns:a16="http://schemas.microsoft.com/office/drawing/2014/main" id="{C03A7BC3-1368-BA7E-726F-CBA141750EB6}"/>
              </a:ext>
            </a:extLst>
          </p:cNvPr>
          <p:cNvCxnSpPr>
            <a:cxnSpLocks/>
          </p:cNvCxnSpPr>
          <p:nvPr/>
        </p:nvCxnSpPr>
        <p:spPr>
          <a:xfrm>
            <a:off x="0" y="940880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>
            <a:extLst>
              <a:ext uri="{FF2B5EF4-FFF2-40B4-BE49-F238E27FC236}">
                <a16:creationId xmlns:a16="http://schemas.microsoft.com/office/drawing/2014/main" id="{13DA86D4-23E2-3460-00A6-170E3CF339B6}"/>
              </a:ext>
            </a:extLst>
          </p:cNvPr>
          <p:cNvSpPr/>
          <p:nvPr/>
        </p:nvSpPr>
        <p:spPr>
          <a:xfrm>
            <a:off x="10161916" y="0"/>
            <a:ext cx="2030083" cy="44461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>
                <a:solidFill>
                  <a:schemeClr val="bg1"/>
                </a:solidFill>
                <a:latin typeface="+mn-ea"/>
              </a:rPr>
              <a:t>정책적 함의</a:t>
            </a:r>
          </a:p>
        </p:txBody>
      </p:sp>
      <p:sp>
        <p:nvSpPr>
          <p:cNvPr id="11" name="제목 1">
            <a:extLst>
              <a:ext uri="{FF2B5EF4-FFF2-40B4-BE49-F238E27FC236}">
                <a16:creationId xmlns:a16="http://schemas.microsoft.com/office/drawing/2014/main" id="{0D29F983-0C7E-45D3-A32E-85A780F490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2691" y="789630"/>
            <a:ext cx="11007859" cy="1325563"/>
          </a:xfrm>
        </p:spPr>
        <p:txBody>
          <a:bodyPr>
            <a:normAutofit/>
          </a:bodyPr>
          <a:lstStyle/>
          <a:p>
            <a:r>
              <a:rPr lang="ko-KR" altLang="en-US" sz="280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집계 자료를 이용한 극한기온</a:t>
            </a:r>
            <a:r>
              <a:rPr lang="en-US" altLang="ko-KR" sz="280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280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대기오염 건강영향 분석</a:t>
            </a:r>
            <a:endParaRPr lang="ko-KR" altLang="en-US" sz="2800" dirty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sp>
        <p:nvSpPr>
          <p:cNvPr id="12" name="내용 개체 틀 2">
            <a:extLst>
              <a:ext uri="{FF2B5EF4-FFF2-40B4-BE49-F238E27FC236}">
                <a16:creationId xmlns:a16="http://schemas.microsoft.com/office/drawing/2014/main" id="{AE5E25EB-E101-4F11-80BE-8515CB49B3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2692" y="2008591"/>
            <a:ext cx="10515600" cy="4351338"/>
          </a:xfrm>
        </p:spPr>
        <p:txBody>
          <a:bodyPr>
            <a:normAutofit lnSpcReduction="10000"/>
          </a:bodyPr>
          <a:lstStyle/>
          <a:p>
            <a:pPr marL="552450" marR="0" indent="-285750" algn="just" fontAlgn="base" latinLnBrk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ko-KR" altLang="en-US" sz="1800" kern="0" spc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고령인구 대상 기후변화 건강영향 저감을 위한 환경보건정책 및 사업 기획 시 </a:t>
            </a:r>
            <a:r>
              <a:rPr lang="en-US" altLang="ko-KR" sz="1800" u="sng" kern="0" spc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75</a:t>
            </a:r>
            <a:r>
              <a:rPr lang="ko-KR" altLang="en-US" sz="1800" u="sng" kern="0" spc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세나 </a:t>
            </a:r>
            <a:r>
              <a:rPr lang="en-US" altLang="ko-KR" sz="1800" u="sng" kern="0" spc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80</a:t>
            </a:r>
            <a:r>
              <a:rPr lang="ko-KR" altLang="en-US" sz="1800" u="sng" kern="0" spc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세 이상의 최고령층을 우선순위 대상자로 선정</a:t>
            </a:r>
            <a:r>
              <a:rPr lang="ko-KR" altLang="en-US" sz="1800" kern="0" spc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할 수 있음</a:t>
            </a:r>
            <a:r>
              <a:rPr lang="en-US" altLang="ko-KR" sz="1800" kern="0" spc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(</a:t>
            </a:r>
            <a:r>
              <a:rPr lang="ko-KR" altLang="en-US" sz="1800" kern="0" spc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추후 </a:t>
            </a:r>
            <a:r>
              <a:rPr lang="en-US" altLang="ko-KR" sz="1800" kern="0" spc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65</a:t>
            </a:r>
            <a:r>
              <a:rPr lang="ko-KR" altLang="en-US" sz="1800" kern="0" spc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세 이상으로 사업 확대</a:t>
            </a:r>
            <a:r>
              <a:rPr lang="en-US" altLang="ko-KR" sz="1800" kern="0" spc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). </a:t>
            </a:r>
          </a:p>
          <a:p>
            <a:pPr marL="552450" marR="0" indent="-285750" algn="just" fontAlgn="base" latinLnBrk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en-US" altLang="ko-KR" sz="1800" kern="0" spc="0">
              <a:solidFill>
                <a:srgbClr val="000000"/>
              </a:solidFill>
              <a:effectLst/>
              <a:latin typeface="휴먼명조"/>
              <a:ea typeface="휴먼명조"/>
            </a:endParaRPr>
          </a:p>
          <a:p>
            <a:pPr marL="552450" marR="0" indent="-285750" algn="just" fontAlgn="base" latinLnBrk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ko-KR" altLang="en-US" sz="1800" kern="0" spc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건강한 고령인구 보다는 </a:t>
            </a:r>
            <a:r>
              <a:rPr lang="ko-KR" altLang="en-US" sz="1800" u="sng" kern="0" spc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치매</a:t>
            </a:r>
            <a:r>
              <a:rPr lang="en-US" altLang="ko-KR" sz="1800" u="sng" kern="0" spc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, </a:t>
            </a:r>
            <a:r>
              <a:rPr lang="ko-KR" altLang="en-US" sz="1800" u="sng" kern="0" spc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파킨슨병 등 기저 질환을 가지거나 노쇠한 고령인구를 우선순위 대상자로 선정</a:t>
            </a:r>
            <a:r>
              <a:rPr lang="ko-KR" altLang="en-US" sz="1800" kern="0" spc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할 수 있음</a:t>
            </a:r>
            <a:r>
              <a:rPr lang="en-US" altLang="ko-KR" sz="1800" kern="0" spc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(</a:t>
            </a:r>
            <a:r>
              <a:rPr lang="ko-KR" altLang="en-US" sz="1800" kern="0" spc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추후 일반 노령인구로 사업 확대</a:t>
            </a:r>
            <a:r>
              <a:rPr lang="en-US" altLang="ko-KR" sz="1800" kern="0" spc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). </a:t>
            </a:r>
          </a:p>
          <a:p>
            <a:pPr marL="552450" marR="0" indent="-285750" algn="just" fontAlgn="base" latinLnBrk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en-US" altLang="ko-KR" sz="1800" kern="0" spc="0">
              <a:solidFill>
                <a:srgbClr val="000000"/>
              </a:solidFill>
              <a:effectLst/>
              <a:latin typeface="휴먼명조"/>
              <a:ea typeface="휴먼명조"/>
            </a:endParaRPr>
          </a:p>
          <a:p>
            <a:pPr marL="552450" indent="-285750" algn="just" fontAlgn="base">
              <a:lnSpc>
                <a:spcPct val="200000"/>
              </a:lnSpc>
              <a:spcBef>
                <a:spcPts val="0"/>
              </a:spcBef>
              <a:buFontTx/>
              <a:buChar char="-"/>
            </a:pPr>
            <a:r>
              <a:rPr lang="en-US" altLang="ko-KR" sz="1800" u="sng" kern="0" spc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최고령층인 80세 이상</a:t>
            </a:r>
            <a:r>
              <a:rPr lang="ko-KR" altLang="en-US" sz="1800" u="sng" kern="0" spc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에 대해 오존의 건강피해와 대비법을 교육</a:t>
            </a:r>
            <a:r>
              <a:rPr lang="ko-KR" altLang="en-US" sz="1800" kern="0" spc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하고</a:t>
            </a:r>
            <a:r>
              <a:rPr lang="en-US" altLang="ko-KR" sz="1800" kern="0" spc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 </a:t>
            </a:r>
            <a:r>
              <a:rPr lang="en-US" altLang="ko-KR" sz="1800" u="sng" kern="0" spc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오존주의보, 오</a:t>
            </a:r>
            <a:r>
              <a:rPr lang="ko-KR" altLang="en-US" sz="1800" u="sng" kern="0" spc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존</a:t>
            </a:r>
            <a:r>
              <a:rPr lang="en-US" altLang="ko-KR" sz="1800" u="sng" kern="0" spc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경보 </a:t>
            </a:r>
            <a:r>
              <a:rPr lang="ko-KR" altLang="en-US" sz="1800" u="sng" kern="0" spc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등 </a:t>
            </a:r>
            <a:r>
              <a:rPr lang="en-US" altLang="ko-KR" sz="1800" u="sng" kern="0" spc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알</a:t>
            </a:r>
            <a:r>
              <a:rPr lang="ko-KR" altLang="en-US" sz="1800" u="sng" kern="0" spc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람</a:t>
            </a:r>
            <a:r>
              <a:rPr lang="en-US" altLang="ko-KR" sz="1800" u="sng" kern="0" spc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을 효과적으로 </a:t>
            </a:r>
            <a:r>
              <a:rPr lang="ko-KR" altLang="en-US" sz="1800" u="sng" kern="0" spc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전파</a:t>
            </a:r>
            <a:r>
              <a:rPr lang="ko-KR" altLang="en-US" sz="1800" kern="0" spc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할 수 있는 방안을 개발해야 함</a:t>
            </a:r>
            <a:r>
              <a:rPr lang="en-US" altLang="ko-KR" sz="1800" kern="0" spc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.</a:t>
            </a:r>
            <a:endParaRPr lang="en-US" altLang="ko-KR" sz="1800" kern="0" spc="0">
              <a:solidFill>
                <a:srgbClr val="000000"/>
              </a:solidFill>
              <a:effectLst/>
              <a:latin typeface="바탕" panose="02030600000101010101" pitchFamily="18" charset="-127"/>
              <a:ea typeface="휴먼명조"/>
            </a:endParaRPr>
          </a:p>
          <a:p>
            <a:pPr marL="552450" marR="0" indent="-285750" algn="just" fontAlgn="base" latinLnBrk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ko-KR" altLang="en-US" sz="1800" kern="0" spc="0">
              <a:solidFill>
                <a:srgbClr val="000000"/>
              </a:solidFill>
              <a:effectLst/>
              <a:latin typeface="바탕" panose="02030600000101010101" pitchFamily="18" charset="-127"/>
            </a:endParaRPr>
          </a:p>
        </p:txBody>
      </p:sp>
      <p:cxnSp>
        <p:nvCxnSpPr>
          <p:cNvPr id="13" name="직선 연결선 12">
            <a:extLst>
              <a:ext uri="{FF2B5EF4-FFF2-40B4-BE49-F238E27FC236}">
                <a16:creationId xmlns:a16="http://schemas.microsoft.com/office/drawing/2014/main" id="{98CB291A-39F7-4532-97B4-0C0271462696}"/>
              </a:ext>
            </a:extLst>
          </p:cNvPr>
          <p:cNvCxnSpPr/>
          <p:nvPr/>
        </p:nvCxnSpPr>
        <p:spPr>
          <a:xfrm>
            <a:off x="732692" y="1779867"/>
            <a:ext cx="105156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83171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직선 연결선 5">
            <a:extLst>
              <a:ext uri="{FF2B5EF4-FFF2-40B4-BE49-F238E27FC236}">
                <a16:creationId xmlns:a16="http://schemas.microsoft.com/office/drawing/2014/main" id="{C03A7BC3-1368-BA7E-726F-CBA141750EB6}"/>
              </a:ext>
            </a:extLst>
          </p:cNvPr>
          <p:cNvCxnSpPr>
            <a:cxnSpLocks/>
          </p:cNvCxnSpPr>
          <p:nvPr/>
        </p:nvCxnSpPr>
        <p:spPr>
          <a:xfrm>
            <a:off x="0" y="940880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>
            <a:extLst>
              <a:ext uri="{FF2B5EF4-FFF2-40B4-BE49-F238E27FC236}">
                <a16:creationId xmlns:a16="http://schemas.microsoft.com/office/drawing/2014/main" id="{13DA86D4-23E2-3460-00A6-170E3CF339B6}"/>
              </a:ext>
            </a:extLst>
          </p:cNvPr>
          <p:cNvSpPr/>
          <p:nvPr/>
        </p:nvSpPr>
        <p:spPr>
          <a:xfrm>
            <a:off x="10161916" y="0"/>
            <a:ext cx="2030083" cy="44461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>
                <a:solidFill>
                  <a:schemeClr val="bg1"/>
                </a:solidFill>
                <a:latin typeface="+mn-ea"/>
              </a:rPr>
              <a:t>정책적 함의</a:t>
            </a:r>
          </a:p>
        </p:txBody>
      </p:sp>
      <p:sp>
        <p:nvSpPr>
          <p:cNvPr id="11" name="제목 1">
            <a:extLst>
              <a:ext uri="{FF2B5EF4-FFF2-40B4-BE49-F238E27FC236}">
                <a16:creationId xmlns:a16="http://schemas.microsoft.com/office/drawing/2014/main" id="{0D29F983-0C7E-45D3-A32E-85A780F490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2691" y="789630"/>
            <a:ext cx="11007859" cy="1325563"/>
          </a:xfrm>
        </p:spPr>
        <p:txBody>
          <a:bodyPr>
            <a:normAutofit/>
          </a:bodyPr>
          <a:lstStyle/>
          <a:p>
            <a:r>
              <a:rPr lang="ko-KR" altLang="en-US" sz="280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개인 수준 자료를 이용한 극한기온</a:t>
            </a:r>
            <a:r>
              <a:rPr lang="en-US" altLang="ko-KR" sz="280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280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대기오염 건강영향 분석</a:t>
            </a:r>
            <a:endParaRPr lang="ko-KR" altLang="en-US" sz="2800" dirty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sp>
        <p:nvSpPr>
          <p:cNvPr id="12" name="내용 개체 틀 2">
            <a:extLst>
              <a:ext uri="{FF2B5EF4-FFF2-40B4-BE49-F238E27FC236}">
                <a16:creationId xmlns:a16="http://schemas.microsoft.com/office/drawing/2014/main" id="{AE5E25EB-E101-4F11-80BE-8515CB49B3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2692" y="2266443"/>
            <a:ext cx="10515600" cy="4122224"/>
          </a:xfrm>
        </p:spPr>
        <p:txBody>
          <a:bodyPr>
            <a:normAutofit/>
          </a:bodyPr>
          <a:lstStyle/>
          <a:p>
            <a:pPr marL="552450" marR="0" indent="-285750" algn="just" fontAlgn="base" latinLnBrk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altLang="ko-KR" sz="1800" kern="0" spc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본 분석을 통해서 집계 자료 </a:t>
            </a:r>
            <a:r>
              <a:rPr lang="ko-KR" altLang="en-US" sz="1800" kern="0" spc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뿐 아니라</a:t>
            </a:r>
            <a:r>
              <a:rPr lang="en-US" altLang="ko-KR" sz="1800" kern="0" spc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 개인 수준 자료를 활용</a:t>
            </a:r>
            <a:r>
              <a:rPr lang="ko-KR" altLang="en-US" sz="1800" kern="0" spc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하여 노령인구 대상 기후변화의 건강영향을 파악할 수 있음을 확인함</a:t>
            </a:r>
            <a:r>
              <a:rPr lang="en-US" altLang="ko-KR" sz="1800" kern="0" spc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. </a:t>
            </a:r>
            <a:r>
              <a:rPr lang="ko-KR" altLang="en-US" sz="1800" kern="0" spc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본 연구를 통해 개발된 방법론 및 자료원은 </a:t>
            </a:r>
            <a:r>
              <a:rPr lang="ko-KR" altLang="en-US" sz="1800" u="sng" kern="0" spc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식이</a:t>
            </a:r>
            <a:r>
              <a:rPr lang="en-US" altLang="ko-KR" sz="1800" u="sng" kern="0" spc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, 생활습관 </a:t>
            </a:r>
            <a:r>
              <a:rPr lang="ko-KR" altLang="en-US" sz="1800" u="sng" kern="0" spc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등 </a:t>
            </a:r>
            <a:r>
              <a:rPr lang="en-US" altLang="ko-KR" sz="1800" u="sng" kern="0" spc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조절 가능 인자(modifiable factors)</a:t>
            </a:r>
            <a:r>
              <a:rPr lang="ko-KR" altLang="en-US" sz="1800" u="sng" kern="0" spc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에 대한</a:t>
            </a:r>
            <a:r>
              <a:rPr lang="en-US" altLang="ko-KR" sz="1800" u="sng" kern="0" spc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 중재</a:t>
            </a:r>
            <a:r>
              <a:rPr lang="ko-KR" altLang="en-US" sz="1800" u="sng" kern="0" spc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방안을</a:t>
            </a:r>
            <a:r>
              <a:rPr lang="en-US" altLang="ko-KR" sz="1800" u="sng" kern="0" spc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 </a:t>
            </a:r>
            <a:r>
              <a:rPr lang="ko-KR" altLang="en-US" sz="1800" u="sng" kern="0" spc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개발</a:t>
            </a:r>
            <a:r>
              <a:rPr lang="ko-KR" altLang="en-US" sz="1800" kern="0" spc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하는데 활용될 수 있음</a:t>
            </a:r>
            <a:r>
              <a:rPr lang="en-US" altLang="ko-KR" sz="1800" kern="0" spc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.</a:t>
            </a:r>
          </a:p>
          <a:p>
            <a:pPr marL="266700" marR="0" indent="0" algn="just" fontAlgn="base" latinLnBrk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1800" kern="0" spc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 </a:t>
            </a:r>
            <a:endParaRPr lang="en-US" altLang="ko-KR" sz="1800" kern="0" spc="0">
              <a:solidFill>
                <a:srgbClr val="000000"/>
              </a:solidFill>
              <a:effectLst/>
              <a:latin typeface="바탕" panose="02030600000101010101" pitchFamily="18" charset="-127"/>
              <a:ea typeface="휴먼명조"/>
            </a:endParaRPr>
          </a:p>
          <a:p>
            <a:pPr marL="552450" marR="0" indent="-285750" algn="just" fontAlgn="base" latinLnBrk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ko-KR" altLang="en-US" sz="1800" kern="0" spc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고령인구에서 임상질환 발생 전 기후변화에 의해 신체기능 및 인지기능의 변화가 발생할 수 있음을 확인함</a:t>
            </a:r>
            <a:r>
              <a:rPr lang="en-US" altLang="ko-KR" sz="1800" kern="0" spc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. </a:t>
            </a:r>
            <a:r>
              <a:rPr lang="ko-KR" altLang="en-US" sz="1800" kern="0" spc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본 분석에서 사용된 도구는 </a:t>
            </a:r>
            <a:r>
              <a:rPr lang="ko-KR" altLang="en-US" sz="1800" u="sng" kern="0" spc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기후변화로 인한 임상질환 예방을 위한 사업 기획 시 현황 및 사업 효과를 평가</a:t>
            </a:r>
            <a:r>
              <a:rPr lang="ko-KR" altLang="en-US" sz="1800" kern="0" spc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하는데 활용될 수 있음</a:t>
            </a:r>
            <a:r>
              <a:rPr lang="en-US" altLang="ko-KR" sz="1800" kern="0" spc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.</a:t>
            </a:r>
          </a:p>
          <a:p>
            <a:pPr marL="266700" marR="0" indent="0" algn="just" fontAlgn="base" latinLnBrk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ko-KR" altLang="en-US" sz="1800" kern="0" spc="0">
              <a:solidFill>
                <a:srgbClr val="000000"/>
              </a:solidFill>
              <a:effectLst/>
              <a:latin typeface="바탕" panose="02030600000101010101" pitchFamily="18" charset="-127"/>
            </a:endParaRPr>
          </a:p>
        </p:txBody>
      </p:sp>
      <p:cxnSp>
        <p:nvCxnSpPr>
          <p:cNvPr id="13" name="직선 연결선 12">
            <a:extLst>
              <a:ext uri="{FF2B5EF4-FFF2-40B4-BE49-F238E27FC236}">
                <a16:creationId xmlns:a16="http://schemas.microsoft.com/office/drawing/2014/main" id="{98CB291A-39F7-4532-97B4-0C0271462696}"/>
              </a:ext>
            </a:extLst>
          </p:cNvPr>
          <p:cNvCxnSpPr/>
          <p:nvPr/>
        </p:nvCxnSpPr>
        <p:spPr>
          <a:xfrm>
            <a:off x="732692" y="1779867"/>
            <a:ext cx="105156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329151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31067B5-B86C-853B-BD86-DB5964B0E5CF}"/>
              </a:ext>
            </a:extLst>
          </p:cNvPr>
          <p:cNvSpPr txBox="1"/>
          <p:nvPr/>
        </p:nvSpPr>
        <p:spPr>
          <a:xfrm>
            <a:off x="4317848" y="2973426"/>
            <a:ext cx="3556303" cy="91114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37000"/>
              </a:lnSpc>
            </a:pPr>
            <a:r>
              <a:rPr lang="ko-KR" altLang="en-US" sz="4400" b="1">
                <a:solidFill>
                  <a:schemeClr val="accent1">
                    <a:lumMod val="75000"/>
                  </a:schemeClr>
                </a:solidFill>
                <a:latin typeface="+mn-ea"/>
              </a:rPr>
              <a:t>감사합니다</a:t>
            </a:r>
            <a:r>
              <a:rPr lang="en-US" altLang="ko-KR" sz="4400" b="1">
                <a:solidFill>
                  <a:schemeClr val="accent1">
                    <a:lumMod val="75000"/>
                  </a:schemeClr>
                </a:solidFill>
                <a:latin typeface="+mn-ea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96772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79E1C70-88DE-FFA8-9EA0-7F0651B80A6E}"/>
              </a:ext>
            </a:extLst>
          </p:cNvPr>
          <p:cNvSpPr txBox="1"/>
          <p:nvPr/>
        </p:nvSpPr>
        <p:spPr>
          <a:xfrm>
            <a:off x="0" y="526151"/>
            <a:ext cx="70959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연구 결과</a:t>
            </a:r>
            <a:r>
              <a:rPr lang="en-US" altLang="ko-KR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(</a:t>
            </a:r>
            <a:r>
              <a:rPr lang="ko-KR" altLang="en-US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국내</a:t>
            </a:r>
            <a:r>
              <a:rPr lang="en-US" altLang="ko-KR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·</a:t>
            </a:r>
            <a:r>
              <a:rPr lang="ko-KR" altLang="en-US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외 연구동향 문헌 고찰</a:t>
            </a:r>
            <a:r>
              <a:rPr lang="en-US" altLang="ko-KR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)</a:t>
            </a:r>
            <a:r>
              <a:rPr lang="ko-KR" altLang="en-US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 </a:t>
            </a:r>
          </a:p>
        </p:txBody>
      </p:sp>
      <p:cxnSp>
        <p:nvCxnSpPr>
          <p:cNvPr id="6" name="직선 연결선 5">
            <a:extLst>
              <a:ext uri="{FF2B5EF4-FFF2-40B4-BE49-F238E27FC236}">
                <a16:creationId xmlns:a16="http://schemas.microsoft.com/office/drawing/2014/main" id="{C03A7BC3-1368-BA7E-726F-CBA141750EB6}"/>
              </a:ext>
            </a:extLst>
          </p:cNvPr>
          <p:cNvCxnSpPr>
            <a:cxnSpLocks/>
          </p:cNvCxnSpPr>
          <p:nvPr/>
        </p:nvCxnSpPr>
        <p:spPr>
          <a:xfrm>
            <a:off x="0" y="940880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>
            <a:extLst>
              <a:ext uri="{FF2B5EF4-FFF2-40B4-BE49-F238E27FC236}">
                <a16:creationId xmlns:a16="http://schemas.microsoft.com/office/drawing/2014/main" id="{13DA86D4-23E2-3460-00A6-170E3CF339B6}"/>
              </a:ext>
            </a:extLst>
          </p:cNvPr>
          <p:cNvSpPr/>
          <p:nvPr/>
        </p:nvSpPr>
        <p:spPr>
          <a:xfrm>
            <a:off x="4776314" y="0"/>
            <a:ext cx="7415686" cy="44461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b="1">
                <a:solidFill>
                  <a:schemeClr val="bg1"/>
                </a:solidFill>
                <a:latin typeface="+mn-ea"/>
              </a:rPr>
              <a:t>고령인구 대상의 기후변화 건강영향평가 관련 국내</a:t>
            </a:r>
            <a:r>
              <a:rPr lang="en-US" altLang="ko-KR" b="1">
                <a:solidFill>
                  <a:schemeClr val="bg1"/>
                </a:solidFill>
                <a:latin typeface="+mn-ea"/>
              </a:rPr>
              <a:t>·</a:t>
            </a:r>
            <a:r>
              <a:rPr lang="ko-KR" altLang="en-US" b="1">
                <a:solidFill>
                  <a:schemeClr val="bg1"/>
                </a:solidFill>
                <a:latin typeface="+mn-ea"/>
              </a:rPr>
              <a:t>외 연구 동향 고찰</a:t>
            </a:r>
          </a:p>
        </p:txBody>
      </p:sp>
      <p:sp>
        <p:nvSpPr>
          <p:cNvPr id="8" name="제목 1">
            <a:extLst>
              <a:ext uri="{FF2B5EF4-FFF2-40B4-BE49-F238E27FC236}">
                <a16:creationId xmlns:a16="http://schemas.microsoft.com/office/drawing/2014/main" id="{72B89210-51F5-494E-85A5-53C9F4CA3B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6831" y="1007795"/>
            <a:ext cx="10515600" cy="1325563"/>
          </a:xfrm>
        </p:spPr>
        <p:txBody>
          <a:bodyPr>
            <a:normAutofit/>
          </a:bodyPr>
          <a:lstStyle/>
          <a:p>
            <a:r>
              <a:rPr lang="ko-KR" altLang="en-US" sz="360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기후변화가 고령인구의 </a:t>
            </a:r>
            <a:r>
              <a:rPr lang="ko-KR" altLang="en-US" sz="36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건강에 미치는 영향</a:t>
            </a:r>
          </a:p>
        </p:txBody>
      </p:sp>
      <p:sp>
        <p:nvSpPr>
          <p:cNvPr id="9" name="내용 개체 틀 2">
            <a:extLst>
              <a:ext uri="{FF2B5EF4-FFF2-40B4-BE49-F238E27FC236}">
                <a16:creationId xmlns:a16="http://schemas.microsoft.com/office/drawing/2014/main" id="{A69707B2-E500-4CDB-A1B2-1B5DA33435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6831" y="2468295"/>
            <a:ext cx="10515600" cy="4351338"/>
          </a:xfrm>
        </p:spPr>
        <p:txBody>
          <a:bodyPr>
            <a:normAutofit/>
          </a:bodyPr>
          <a:lstStyle/>
          <a:p>
            <a:pPr lvl="0" fontAlgn="base" latinLnBrk="0">
              <a:lnSpc>
                <a:spcPct val="100000"/>
              </a:lnSpc>
            </a:pPr>
            <a:r>
              <a:rPr lang="ko-KR" altLang="en-US" sz="1800" dirty="0" err="1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신체건강</a:t>
            </a:r>
            <a:endParaRPr lang="en-US" altLang="ko-KR" sz="1800" dirty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lvl="1" fontAlgn="base" latinLnBrk="0">
              <a:lnSpc>
                <a:spcPct val="100000"/>
              </a:lnSpc>
            </a:pP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사망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: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전체 사망 및 </a:t>
            </a:r>
            <a:r>
              <a:rPr lang="ko-KR" altLang="en-US" sz="1400" dirty="0" err="1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비사고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사망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 err="1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수명손실년수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(years of life lost, YLL), </a:t>
            </a:r>
            <a:r>
              <a:rPr lang="ko-KR" altLang="en-US" sz="1400" dirty="0" err="1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사망원인별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사망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심뇌혈관질환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호흡기질환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신장질환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당뇨병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 err="1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온열질환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)</a:t>
            </a:r>
          </a:p>
          <a:p>
            <a:pPr lvl="1" fontAlgn="base" latinLnBrk="0">
              <a:lnSpc>
                <a:spcPct val="100000"/>
              </a:lnSpc>
            </a:pPr>
            <a:r>
              <a:rPr lang="ko-KR" altLang="en-US" sz="1400" dirty="0" err="1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질병이환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: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심뇌혈관질환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호흡기질환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신장질환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감염성 질환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 err="1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온열질환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 err="1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비뇨기질환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 err="1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내분비</a:t>
            </a:r>
            <a:r>
              <a:rPr lang="ko-KR" altLang="en-US" sz="14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604000101010101" pitchFamily="50" charset="-127"/>
              </a:rPr>
              <a:t>∙대사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604000101010101" pitchFamily="50" charset="-127"/>
              </a:rPr>
              <a:t> 질환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604000101010101" pitchFamily="50" charset="-127"/>
              </a:rPr>
              <a:t>기타질환의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604000101010101" pitchFamily="50" charset="-127"/>
              </a:rPr>
              <a:t> 발생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604000101010101" pitchFamily="50" charset="-127"/>
              </a:rPr>
              <a:t>입원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604000101010101" pitchFamily="50" charset="-127"/>
              </a:rPr>
              <a:t>외래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604000101010101" pitchFamily="50" charset="-127"/>
              </a:rPr>
              <a:t>응급실 방문</a:t>
            </a:r>
            <a:endParaRPr lang="en-US" altLang="ko-KR" sz="1400" dirty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lvl="1" fontAlgn="base" latinLnBrk="0">
              <a:lnSpc>
                <a:spcPct val="100000"/>
              </a:lnSpc>
            </a:pPr>
            <a:r>
              <a:rPr lang="ko-KR" altLang="en-US" sz="1400" dirty="0" err="1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생리</a:t>
            </a:r>
            <a:r>
              <a:rPr lang="ko-KR" altLang="en-US" sz="14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604000101010101" pitchFamily="50" charset="-127"/>
              </a:rPr>
              <a:t>∙생화학적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604000101010101" pitchFamily="50" charset="-127"/>
              </a:rPr>
              <a:t> 변화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604000101010101" pitchFamily="50" charset="-127"/>
              </a:rPr>
              <a:t>: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604000101010101" pitchFamily="50" charset="-127"/>
              </a:rPr>
              <a:t>당화혈색소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604000101010101" pitchFamily="50" charset="-127"/>
              </a:rPr>
              <a:t>고나트륨혈증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604000101010101" pitchFamily="50" charset="-127"/>
              </a:rPr>
              <a:t>체액 및 전해질 이상</a:t>
            </a:r>
            <a:endParaRPr lang="en-US" altLang="ko-KR" sz="1400" dirty="0">
              <a:latin typeface="맑은 고딕" panose="020B0503020000020004" pitchFamily="50" charset="-127"/>
              <a:ea typeface="맑은 고딕" panose="020B0503020000020004" pitchFamily="50" charset="-127"/>
              <a:cs typeface="함초롬돋움" panose="020B0604000101010101" pitchFamily="50" charset="-127"/>
            </a:endParaRPr>
          </a:p>
          <a:p>
            <a:pPr lvl="1" fontAlgn="base" latinLnBrk="0">
              <a:lnSpc>
                <a:spcPct val="100000"/>
              </a:lnSpc>
            </a:pP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604000101010101" pitchFamily="50" charset="-127"/>
              </a:rPr>
              <a:t>외상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604000101010101" pitchFamily="50" charset="-127"/>
              </a:rPr>
              <a:t>: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604000101010101" pitchFamily="50" charset="-127"/>
              </a:rPr>
              <a:t>외상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604000101010101" pitchFamily="50" charset="-127"/>
              </a:rPr>
              <a:t>자연재해 위험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604000101010101" pitchFamily="50" charset="-127"/>
              </a:rPr>
              <a:t>자연재해 사망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604000101010101" pitchFamily="50" charset="-127"/>
              </a:rPr>
              <a:t>직업성 손상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604000101010101" pitchFamily="50" charset="-127"/>
              </a:rPr>
              <a:t>소음</a:t>
            </a:r>
            <a:endParaRPr lang="en-US" altLang="ko-KR" sz="1400" dirty="0">
              <a:latin typeface="맑은 고딕" panose="020B0503020000020004" pitchFamily="50" charset="-127"/>
              <a:ea typeface="맑은 고딕" panose="020B0503020000020004" pitchFamily="50" charset="-127"/>
              <a:cs typeface="함초롬돋움" panose="020B0604000101010101" pitchFamily="50" charset="-127"/>
            </a:endParaRPr>
          </a:p>
          <a:p>
            <a:pPr fontAlgn="base" latinLnBrk="0">
              <a:lnSpc>
                <a:spcPct val="100000"/>
              </a:lnSpc>
            </a:pPr>
            <a:r>
              <a:rPr lang="ko-KR" altLang="en-US" sz="18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정신건강</a:t>
            </a:r>
            <a:endParaRPr lang="en-US" altLang="ko-KR" sz="1800" dirty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lvl="1" fontAlgn="base" latinLnBrk="0">
              <a:lnSpc>
                <a:spcPct val="100000"/>
              </a:lnSpc>
            </a:pP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정신질환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sz="1400" dirty="0" err="1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조현병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기분장애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불안장애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인격장애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행동장애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정신지체 등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),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자살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정신적 스트레스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 err="1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외상후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스트레스 장애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인지기능</a:t>
            </a:r>
            <a:endParaRPr lang="en-US" altLang="ko-KR" sz="1400" dirty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fontAlgn="base" latinLnBrk="0">
              <a:lnSpc>
                <a:spcPct val="100000"/>
              </a:lnSpc>
            </a:pPr>
            <a:r>
              <a:rPr lang="ko-KR" altLang="en-US" sz="18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기타</a:t>
            </a:r>
            <a:endParaRPr lang="en-US" altLang="ko-KR" sz="1800" dirty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lvl="1" fontAlgn="base" latinLnBrk="0">
              <a:lnSpc>
                <a:spcPct val="100000"/>
              </a:lnSpc>
            </a:pP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의료비용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일상생활능력</a:t>
            </a:r>
            <a:endParaRPr lang="en-US" altLang="ko-KR" sz="1400" dirty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lvl="0" fontAlgn="base" latinLnBrk="0">
              <a:lnSpc>
                <a:spcPct val="100000"/>
              </a:lnSpc>
            </a:pPr>
            <a:endParaRPr lang="ko-KR" altLang="en-US" sz="2000" dirty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cxnSp>
        <p:nvCxnSpPr>
          <p:cNvPr id="10" name="직선 연결선 9">
            <a:extLst>
              <a:ext uri="{FF2B5EF4-FFF2-40B4-BE49-F238E27FC236}">
                <a16:creationId xmlns:a16="http://schemas.microsoft.com/office/drawing/2014/main" id="{AFFDE5DD-15F5-4AF2-B22A-14387F47FD6F}"/>
              </a:ext>
            </a:extLst>
          </p:cNvPr>
          <p:cNvCxnSpPr/>
          <p:nvPr/>
        </p:nvCxnSpPr>
        <p:spPr>
          <a:xfrm>
            <a:off x="726831" y="1998032"/>
            <a:ext cx="105156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33820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79E1C70-88DE-FFA8-9EA0-7F0651B80A6E}"/>
              </a:ext>
            </a:extLst>
          </p:cNvPr>
          <p:cNvSpPr txBox="1"/>
          <p:nvPr/>
        </p:nvSpPr>
        <p:spPr>
          <a:xfrm>
            <a:off x="0" y="475109"/>
            <a:ext cx="70959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연구 결과</a:t>
            </a:r>
            <a:r>
              <a:rPr lang="en-US" altLang="ko-KR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(</a:t>
            </a:r>
            <a:r>
              <a:rPr lang="ko-KR" altLang="en-US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국내</a:t>
            </a:r>
            <a:r>
              <a:rPr lang="en-US" altLang="ko-KR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·</a:t>
            </a:r>
            <a:r>
              <a:rPr lang="ko-KR" altLang="en-US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외 연구동향 문헌 고찰</a:t>
            </a:r>
            <a:r>
              <a:rPr lang="en-US" altLang="ko-KR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)</a:t>
            </a:r>
            <a:r>
              <a:rPr lang="ko-KR" altLang="en-US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 </a:t>
            </a:r>
          </a:p>
        </p:txBody>
      </p:sp>
      <p:cxnSp>
        <p:nvCxnSpPr>
          <p:cNvPr id="6" name="직선 연결선 5">
            <a:extLst>
              <a:ext uri="{FF2B5EF4-FFF2-40B4-BE49-F238E27FC236}">
                <a16:creationId xmlns:a16="http://schemas.microsoft.com/office/drawing/2014/main" id="{C03A7BC3-1368-BA7E-726F-CBA141750EB6}"/>
              </a:ext>
            </a:extLst>
          </p:cNvPr>
          <p:cNvCxnSpPr>
            <a:cxnSpLocks/>
          </p:cNvCxnSpPr>
          <p:nvPr/>
        </p:nvCxnSpPr>
        <p:spPr>
          <a:xfrm>
            <a:off x="0" y="905711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>
            <a:extLst>
              <a:ext uri="{FF2B5EF4-FFF2-40B4-BE49-F238E27FC236}">
                <a16:creationId xmlns:a16="http://schemas.microsoft.com/office/drawing/2014/main" id="{13DA86D4-23E2-3460-00A6-170E3CF339B6}"/>
              </a:ext>
            </a:extLst>
          </p:cNvPr>
          <p:cNvSpPr/>
          <p:nvPr/>
        </p:nvSpPr>
        <p:spPr>
          <a:xfrm>
            <a:off x="4776314" y="0"/>
            <a:ext cx="7415686" cy="44461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b="1">
                <a:solidFill>
                  <a:schemeClr val="bg1"/>
                </a:solidFill>
                <a:latin typeface="+mn-ea"/>
              </a:rPr>
              <a:t>고령인구 대상의 기후변화 건강영향평가 관련 국내</a:t>
            </a:r>
            <a:r>
              <a:rPr lang="en-US" altLang="ko-KR" b="1">
                <a:solidFill>
                  <a:schemeClr val="bg1"/>
                </a:solidFill>
                <a:latin typeface="+mn-ea"/>
              </a:rPr>
              <a:t>·</a:t>
            </a:r>
            <a:r>
              <a:rPr lang="ko-KR" altLang="en-US" b="1">
                <a:solidFill>
                  <a:schemeClr val="bg1"/>
                </a:solidFill>
                <a:latin typeface="+mn-ea"/>
              </a:rPr>
              <a:t>외 연구 동향 고찰</a:t>
            </a:r>
          </a:p>
        </p:txBody>
      </p:sp>
      <p:sp>
        <p:nvSpPr>
          <p:cNvPr id="8" name="제목 1">
            <a:extLst>
              <a:ext uri="{FF2B5EF4-FFF2-40B4-BE49-F238E27FC236}">
                <a16:creationId xmlns:a16="http://schemas.microsoft.com/office/drawing/2014/main" id="{B506A670-1B84-476A-9E26-15BF79031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071" y="651109"/>
            <a:ext cx="10515600" cy="1325563"/>
          </a:xfrm>
        </p:spPr>
        <p:txBody>
          <a:bodyPr>
            <a:normAutofit/>
          </a:bodyPr>
          <a:lstStyle/>
          <a:p>
            <a:r>
              <a:rPr lang="ko-KR" altLang="en-US" sz="360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고령인구의 </a:t>
            </a:r>
            <a:r>
              <a:rPr lang="ko-KR" altLang="en-US" sz="36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건강에 영향을 미치는 기후변화</a:t>
            </a:r>
          </a:p>
        </p:txBody>
      </p:sp>
      <p:sp>
        <p:nvSpPr>
          <p:cNvPr id="9" name="내용 개체 틀 2">
            <a:extLst>
              <a:ext uri="{FF2B5EF4-FFF2-40B4-BE49-F238E27FC236}">
                <a16:creationId xmlns:a16="http://schemas.microsoft.com/office/drawing/2014/main" id="{B3F25E87-63C4-402D-8F64-C3CA2C3908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05116"/>
            <a:ext cx="10515600" cy="5032375"/>
          </a:xfrm>
        </p:spPr>
        <p:txBody>
          <a:bodyPr>
            <a:noAutofit/>
          </a:bodyPr>
          <a:lstStyle/>
          <a:p>
            <a:pPr lvl="0" fontAlgn="base" latinLnBrk="0">
              <a:lnSpc>
                <a:spcPct val="100000"/>
              </a:lnSpc>
            </a:pPr>
            <a:r>
              <a:rPr lang="ko-KR" altLang="en-US" sz="18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기온</a:t>
            </a:r>
            <a:endParaRPr lang="en-US" altLang="ko-KR" sz="1800" dirty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lvl="1" fontAlgn="base" latinLnBrk="0">
              <a:lnSpc>
                <a:spcPct val="100000"/>
              </a:lnSpc>
            </a:pP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고온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폭염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고온과 저온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폭염과 한파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극한 기온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), </a:t>
            </a:r>
            <a:r>
              <a:rPr lang="ko-KR" altLang="en-US" sz="1400" dirty="0" err="1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기온변동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일교차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열대야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 err="1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열돔현상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체감온도</a:t>
            </a:r>
            <a:endParaRPr lang="en-US" altLang="ko-KR" sz="1400" dirty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lvl="0" fontAlgn="base" latinLnBrk="0">
              <a:lnSpc>
                <a:spcPct val="100000"/>
              </a:lnSpc>
            </a:pPr>
            <a:r>
              <a:rPr lang="ko-KR" altLang="en-US" sz="18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여러 </a:t>
            </a:r>
            <a:r>
              <a:rPr lang="ko-KR" altLang="en-US" sz="1800" dirty="0" err="1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기상요인</a:t>
            </a:r>
            <a:r>
              <a:rPr lang="ko-KR" altLang="en-US" sz="18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및 대기오염</a:t>
            </a:r>
            <a:endParaRPr lang="en-US" altLang="ko-KR" sz="1800" dirty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lvl="1" fontAlgn="base" latinLnBrk="0">
              <a:lnSpc>
                <a:spcPct val="100000"/>
              </a:lnSpc>
            </a:pP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기온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강수량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습도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미세먼지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 err="1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초미세먼지</a:t>
            </a:r>
            <a:endParaRPr lang="en-US" altLang="ko-KR" sz="1400" dirty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lvl="1" fontAlgn="base" latinLnBrk="0">
              <a:lnSpc>
                <a:spcPct val="100000"/>
              </a:lnSpc>
              <a:spcBef>
                <a:spcPts val="1000"/>
              </a:spcBef>
            </a:pP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건강기후지수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: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자외선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상대습도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풍속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기온으로 계산</a:t>
            </a:r>
            <a:endParaRPr lang="en-US" altLang="ko-KR" sz="1400" dirty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lvl="1" fontAlgn="base" latinLnBrk="0">
              <a:lnSpc>
                <a:spcPct val="100000"/>
              </a:lnSpc>
              <a:spcBef>
                <a:spcPts val="1000"/>
              </a:spcBef>
            </a:pP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열 </a:t>
            </a:r>
            <a:r>
              <a:rPr lang="ko-KR" altLang="en-US" sz="1400" dirty="0" err="1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쾌적성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지표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: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기온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습도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자외선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풍속으로 계산</a:t>
            </a:r>
            <a:endParaRPr lang="en-US" altLang="ko-KR" sz="1400" dirty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lvl="1" fontAlgn="base" latinLnBrk="0">
              <a:lnSpc>
                <a:spcPct val="100000"/>
              </a:lnSpc>
              <a:spcBef>
                <a:spcPts val="1000"/>
              </a:spcBef>
            </a:pPr>
            <a:r>
              <a:rPr lang="ko-KR" altLang="en-US" sz="1400" dirty="0" err="1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열지수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: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기온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상대습도로 계산</a:t>
            </a:r>
            <a:endParaRPr lang="en-US" altLang="ko-KR" sz="1400" dirty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lvl="0" fontAlgn="base" latinLnBrk="0">
              <a:lnSpc>
                <a:spcPct val="100000"/>
              </a:lnSpc>
            </a:pPr>
            <a:r>
              <a:rPr lang="ko-KR" altLang="en-US" sz="18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극한 </a:t>
            </a:r>
            <a:r>
              <a:rPr lang="ko-KR" altLang="en-US" sz="1800" dirty="0" err="1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기상현상</a:t>
            </a:r>
            <a:endParaRPr lang="en-US" altLang="ko-KR" sz="1800" dirty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lvl="1" fontAlgn="base" latinLnBrk="0">
              <a:lnSpc>
                <a:spcPct val="100000"/>
              </a:lnSpc>
            </a:pP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눈사태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한파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사이클론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토네이도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쓰나미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자연재해로 인한 기아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지진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전염병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홍수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폭염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/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일사병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산사태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번개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집중호우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산불 및 기타 자연재해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폭우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홍수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가뭄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열대성 폭풍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해수면 상승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폭풍 해일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모래폭풍</a:t>
            </a:r>
            <a:endParaRPr lang="en-US" altLang="ko-KR" sz="1400" dirty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lvl="0" fontAlgn="base" latinLnBrk="0">
              <a:lnSpc>
                <a:spcPct val="100000"/>
              </a:lnSpc>
            </a:pPr>
            <a:r>
              <a:rPr lang="ko-KR" altLang="en-US" sz="18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기상현상으로 인한 미끄러움</a:t>
            </a:r>
            <a:r>
              <a:rPr lang="en-US" altLang="ko-KR" sz="18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8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기상현상으로 인한 주거지 손상</a:t>
            </a:r>
            <a:r>
              <a:rPr lang="en-US" altLang="ko-KR" sz="18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8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계절 변화</a:t>
            </a:r>
            <a:endParaRPr lang="en-US" altLang="ko-KR" sz="1800" dirty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fontAlgn="base" latinLnBrk="0">
              <a:lnSpc>
                <a:spcPct val="100000"/>
              </a:lnSpc>
            </a:pPr>
            <a:r>
              <a:rPr lang="ko-KR" altLang="en-US" sz="18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대기오염</a:t>
            </a:r>
            <a:endParaRPr lang="en-US" altLang="ko-KR" sz="1800" dirty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lvl="1" fontAlgn="base" latinLnBrk="0">
              <a:lnSpc>
                <a:spcPct val="100000"/>
              </a:lnSpc>
            </a:pP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미세먼지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 err="1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초미세먼지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오존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메탄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일산화질소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질소산화물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이산화황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 err="1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아황산수소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 err="1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비메탄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탄화수소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탄화수소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 err="1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블랙카본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산불 관련 대기오염</a:t>
            </a:r>
            <a:endParaRPr lang="en-US" altLang="ko-KR" sz="1400" dirty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fontAlgn="base" latinLnBrk="0">
              <a:lnSpc>
                <a:spcPct val="100000"/>
              </a:lnSpc>
            </a:pPr>
            <a:r>
              <a:rPr lang="ko-KR" altLang="en-US" sz="18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수질오염</a:t>
            </a:r>
          </a:p>
          <a:p>
            <a:pPr fontAlgn="base" latinLnBrk="0">
              <a:lnSpc>
                <a:spcPct val="100000"/>
              </a:lnSpc>
            </a:pPr>
            <a:endParaRPr lang="en-US" altLang="ko-KR" sz="1800" dirty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cxnSp>
        <p:nvCxnSpPr>
          <p:cNvPr id="10" name="직선 연결선 9">
            <a:extLst>
              <a:ext uri="{FF2B5EF4-FFF2-40B4-BE49-F238E27FC236}">
                <a16:creationId xmlns:a16="http://schemas.microsoft.com/office/drawing/2014/main" id="{48497C22-ED71-4DA4-8F84-A2D88D2EFCFB}"/>
              </a:ext>
            </a:extLst>
          </p:cNvPr>
          <p:cNvCxnSpPr/>
          <p:nvPr/>
        </p:nvCxnSpPr>
        <p:spPr>
          <a:xfrm>
            <a:off x="877348" y="1698623"/>
            <a:ext cx="105156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03444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79E1C70-88DE-FFA8-9EA0-7F0651B80A6E}"/>
              </a:ext>
            </a:extLst>
          </p:cNvPr>
          <p:cNvSpPr txBox="1"/>
          <p:nvPr/>
        </p:nvSpPr>
        <p:spPr>
          <a:xfrm>
            <a:off x="0" y="526151"/>
            <a:ext cx="70959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연구 결과</a:t>
            </a:r>
            <a:r>
              <a:rPr lang="en-US" altLang="ko-KR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(</a:t>
            </a:r>
            <a:r>
              <a:rPr lang="ko-KR" altLang="en-US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국내</a:t>
            </a:r>
            <a:r>
              <a:rPr lang="en-US" altLang="ko-KR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·</a:t>
            </a:r>
            <a:r>
              <a:rPr lang="ko-KR" altLang="en-US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외 연구동향 문헌 고찰</a:t>
            </a:r>
            <a:r>
              <a:rPr lang="en-US" altLang="ko-KR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)</a:t>
            </a:r>
            <a:r>
              <a:rPr lang="ko-KR" altLang="en-US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 </a:t>
            </a:r>
          </a:p>
        </p:txBody>
      </p:sp>
      <p:cxnSp>
        <p:nvCxnSpPr>
          <p:cNvPr id="6" name="직선 연결선 5">
            <a:extLst>
              <a:ext uri="{FF2B5EF4-FFF2-40B4-BE49-F238E27FC236}">
                <a16:creationId xmlns:a16="http://schemas.microsoft.com/office/drawing/2014/main" id="{C03A7BC3-1368-BA7E-726F-CBA141750EB6}"/>
              </a:ext>
            </a:extLst>
          </p:cNvPr>
          <p:cNvCxnSpPr>
            <a:cxnSpLocks/>
          </p:cNvCxnSpPr>
          <p:nvPr/>
        </p:nvCxnSpPr>
        <p:spPr>
          <a:xfrm>
            <a:off x="0" y="940880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>
            <a:extLst>
              <a:ext uri="{FF2B5EF4-FFF2-40B4-BE49-F238E27FC236}">
                <a16:creationId xmlns:a16="http://schemas.microsoft.com/office/drawing/2014/main" id="{13DA86D4-23E2-3460-00A6-170E3CF339B6}"/>
              </a:ext>
            </a:extLst>
          </p:cNvPr>
          <p:cNvSpPr/>
          <p:nvPr/>
        </p:nvSpPr>
        <p:spPr>
          <a:xfrm>
            <a:off x="4776314" y="0"/>
            <a:ext cx="7415686" cy="44461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b="1">
                <a:solidFill>
                  <a:schemeClr val="bg1"/>
                </a:solidFill>
                <a:latin typeface="+mn-ea"/>
              </a:rPr>
              <a:t>고령인구 대상의 기후변화 건강영향평가 관련 국내</a:t>
            </a:r>
            <a:r>
              <a:rPr lang="en-US" altLang="ko-KR" b="1">
                <a:solidFill>
                  <a:schemeClr val="bg1"/>
                </a:solidFill>
                <a:latin typeface="+mn-ea"/>
              </a:rPr>
              <a:t>·</a:t>
            </a:r>
            <a:r>
              <a:rPr lang="ko-KR" altLang="en-US" b="1">
                <a:solidFill>
                  <a:schemeClr val="bg1"/>
                </a:solidFill>
                <a:latin typeface="+mn-ea"/>
              </a:rPr>
              <a:t>외 연구 동향 고찰</a:t>
            </a:r>
          </a:p>
        </p:txBody>
      </p:sp>
      <p:sp>
        <p:nvSpPr>
          <p:cNvPr id="8" name="제목 1">
            <a:extLst>
              <a:ext uri="{FF2B5EF4-FFF2-40B4-BE49-F238E27FC236}">
                <a16:creationId xmlns:a16="http://schemas.microsoft.com/office/drawing/2014/main" id="{1A6E6A21-85F8-4BBC-AE5E-71D5D4B55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648"/>
            <a:ext cx="10515600" cy="1325563"/>
          </a:xfrm>
        </p:spPr>
        <p:txBody>
          <a:bodyPr>
            <a:normAutofit/>
          </a:bodyPr>
          <a:lstStyle/>
          <a:p>
            <a:r>
              <a:rPr lang="ko-KR" altLang="en-US" sz="36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고찰 및 결론</a:t>
            </a:r>
          </a:p>
        </p:txBody>
      </p:sp>
      <p:sp>
        <p:nvSpPr>
          <p:cNvPr id="9" name="내용 개체 틀 2">
            <a:extLst>
              <a:ext uri="{FF2B5EF4-FFF2-40B4-BE49-F238E27FC236}">
                <a16:creationId xmlns:a16="http://schemas.microsoft.com/office/drawing/2014/main" id="{5358F35C-9AA7-4731-8AE1-BB4C46C734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>
            <a:normAutofit/>
          </a:bodyPr>
          <a:lstStyle/>
          <a:p>
            <a:pPr lvl="0" fontAlgn="base" latinLnBrk="0">
              <a:lnSpc>
                <a:spcPct val="100000"/>
              </a:lnSpc>
            </a:pPr>
            <a:r>
              <a:rPr lang="ko-KR" altLang="en-US" sz="18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폭염의 정의</a:t>
            </a:r>
            <a:endParaRPr lang="en-US" altLang="ko-KR" sz="1800" dirty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lvl="1" fontAlgn="base" latinLnBrk="0">
              <a:lnSpc>
                <a:spcPct val="100000"/>
              </a:lnSpc>
            </a:pP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전 세계적으로 통일된 정의 없음</a:t>
            </a:r>
            <a:endParaRPr lang="en-US" altLang="ko-KR" sz="1400" dirty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lvl="1" fontAlgn="base" latinLnBrk="0">
              <a:lnSpc>
                <a:spcPct val="100000"/>
              </a:lnSpc>
            </a:pP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기온이 얼마나 높은지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(intensity),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고온이 며칠간 지속되는지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(duration)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모두 고려해야 함</a:t>
            </a:r>
            <a:endParaRPr lang="en-US" altLang="ko-KR" sz="1400" dirty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fontAlgn="base" latinLnBrk="0">
              <a:lnSpc>
                <a:spcPct val="100000"/>
              </a:lnSpc>
            </a:pPr>
            <a:r>
              <a:rPr lang="ko-KR" altLang="en-US" sz="1800" dirty="0" err="1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코호트</a:t>
            </a:r>
            <a:r>
              <a:rPr lang="ko-KR" altLang="en-US" sz="18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연구</a:t>
            </a:r>
            <a:endParaRPr lang="en-US" altLang="ko-KR" sz="1800" dirty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lvl="1" fontAlgn="base" latinLnBrk="0">
              <a:lnSpc>
                <a:spcPct val="100000"/>
              </a:lnSpc>
            </a:pPr>
            <a:r>
              <a:rPr lang="ko-KR" altLang="en-US" sz="1400" dirty="0" err="1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시계열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연구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생태학적 연구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)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가 가장 많이 수행됨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분석 방법은 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DLNM, GAM, GLM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등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다양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)</a:t>
            </a:r>
          </a:p>
          <a:p>
            <a:pPr lvl="1" fontAlgn="base" latinLnBrk="0">
              <a:lnSpc>
                <a:spcPct val="100000"/>
              </a:lnSpc>
            </a:pP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기후변화로 인한 </a:t>
            </a:r>
            <a:r>
              <a:rPr lang="ko-KR" altLang="en-US" sz="1400" dirty="0" err="1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환경적∙사회적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변화가 고령인구의 건강에 미치는 기전과 결과를 확인하기 위한 </a:t>
            </a:r>
            <a:r>
              <a:rPr lang="ko-KR" altLang="en-US" sz="1400" dirty="0" err="1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코호트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연구 필요</a:t>
            </a:r>
            <a:endParaRPr lang="en-US" altLang="ko-KR" sz="1400" dirty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fontAlgn="base" latinLnBrk="0">
              <a:lnSpc>
                <a:spcPct val="100000"/>
              </a:lnSpc>
            </a:pPr>
            <a:r>
              <a:rPr lang="ko-KR" altLang="en-US" sz="18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특정 환자 대상</a:t>
            </a:r>
            <a:endParaRPr lang="en-US" altLang="ko-KR" sz="1800" dirty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lvl="1" fontAlgn="base" latinLnBrk="0">
              <a:lnSpc>
                <a:spcPct val="100000"/>
              </a:lnSpc>
            </a:pP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고령자는 </a:t>
            </a:r>
            <a:r>
              <a:rPr lang="ko-KR" altLang="en-US" sz="1400" dirty="0" err="1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기저질환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동반한 경우가 많으므로 특정 환자에서 기후변화가 미치는 영향을 연구할 필요 있음</a:t>
            </a:r>
            <a:endParaRPr lang="en-US" altLang="ko-KR" sz="1400" dirty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lvl="1" fontAlgn="base" latinLnBrk="0">
              <a:lnSpc>
                <a:spcPct val="100000"/>
              </a:lnSpc>
            </a:pP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심부전 환자에서 겨울철 기온 감소나 이산화질소 농도 증가가 심부전 환자의 전체 사망을 증가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(Lopez, P. D.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등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2021)</a:t>
            </a:r>
          </a:p>
          <a:p>
            <a:pPr lvl="1" fontAlgn="base" latinLnBrk="0">
              <a:lnSpc>
                <a:spcPct val="100000"/>
              </a:lnSpc>
            </a:pP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겨울철 기온 감소가 당뇨병 환자에서 </a:t>
            </a:r>
            <a:r>
              <a:rPr lang="ko-KR" altLang="en-US" sz="1400" dirty="0" err="1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허혈성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</a:t>
            </a:r>
            <a:r>
              <a:rPr lang="ko-KR" altLang="en-US" sz="1400" dirty="0" err="1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심질환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입원의 위험을 더 크게 증가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(Lam, H. C. Y.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등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2018)</a:t>
            </a:r>
          </a:p>
          <a:p>
            <a:pPr lvl="1" fontAlgn="base" latinLnBrk="0">
              <a:lnSpc>
                <a:spcPct val="100000"/>
              </a:lnSpc>
            </a:pP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오존 농도 증가는 고혈압 환자의 </a:t>
            </a:r>
            <a:r>
              <a:rPr lang="ko-KR" altLang="en-US" sz="1400" dirty="0" err="1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범불안장애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이환을 증가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(Shi, W. Y., 2022)</a:t>
            </a:r>
          </a:p>
          <a:p>
            <a:pPr fontAlgn="base" latinLnBrk="0">
              <a:lnSpc>
                <a:spcPct val="100000"/>
              </a:lnSpc>
            </a:pPr>
            <a:r>
              <a:rPr lang="ko-KR" altLang="en-US" sz="18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고령자 특이적 연구</a:t>
            </a:r>
            <a:r>
              <a:rPr lang="en-US" altLang="ko-KR" sz="18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8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고령자 연령 세부화</a:t>
            </a:r>
            <a:endParaRPr lang="en-US" altLang="ko-KR" sz="1800" dirty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lvl="1" fontAlgn="base" latinLnBrk="0">
              <a:lnSpc>
                <a:spcPct val="100000"/>
              </a:lnSpc>
            </a:pP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대부분 연구에서 전체 연령 또는 전체 성인 연령을 대상으로 연구를 수행하고 이후 고령자에 대해서 하위 그룹 분석 수행</a:t>
            </a:r>
            <a:endParaRPr lang="en-US" altLang="ko-KR" sz="1400" dirty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lvl="1" fontAlgn="base" latinLnBrk="0">
              <a:lnSpc>
                <a:spcPct val="100000"/>
              </a:lnSpc>
            </a:pP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고령자 특이적인 노출 및 건강 결과를 확인하기 힘들고 고령자의 결과에 대한 깊은 고찰이 부족함</a:t>
            </a:r>
            <a:endParaRPr lang="en-US" altLang="ko-KR" sz="1400" dirty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lvl="1" fontAlgn="base" latinLnBrk="0">
              <a:lnSpc>
                <a:spcPct val="100000"/>
              </a:lnSpc>
            </a:pP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60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세 또는 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65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세 이상을 모두 하나의 고령자로 분류하기보다 세부적인 연령 </a:t>
            </a:r>
            <a:r>
              <a:rPr lang="ko-KR" altLang="en-US" sz="1400" dirty="0" err="1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범주화로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고령 초기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중기</a:t>
            </a:r>
            <a:r>
              <a:rPr lang="en-US" altLang="ko-KR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4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말기의 건강 영향 확인 필요</a:t>
            </a:r>
          </a:p>
          <a:p>
            <a:pPr lvl="1" fontAlgn="base" latinLnBrk="0">
              <a:lnSpc>
                <a:spcPct val="100000"/>
              </a:lnSpc>
            </a:pPr>
            <a:endParaRPr lang="en-US" altLang="ko-KR" sz="1400" dirty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lvl="1" fontAlgn="base" latinLnBrk="0">
              <a:lnSpc>
                <a:spcPct val="100000"/>
              </a:lnSpc>
            </a:pPr>
            <a:endParaRPr lang="en-US" altLang="ko-KR" sz="1400" dirty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cxnSp>
        <p:nvCxnSpPr>
          <p:cNvPr id="10" name="직선 연결선 9">
            <a:extLst>
              <a:ext uri="{FF2B5EF4-FFF2-40B4-BE49-F238E27FC236}">
                <a16:creationId xmlns:a16="http://schemas.microsoft.com/office/drawing/2014/main" id="{787B0209-6E41-477A-AD9C-46A5C459DE31}"/>
              </a:ext>
            </a:extLst>
          </p:cNvPr>
          <p:cNvCxnSpPr/>
          <p:nvPr/>
        </p:nvCxnSpPr>
        <p:spPr>
          <a:xfrm>
            <a:off x="838200" y="1690688"/>
            <a:ext cx="105156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84967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79E1C70-88DE-FFA8-9EA0-7F0651B80A6E}"/>
              </a:ext>
            </a:extLst>
          </p:cNvPr>
          <p:cNvSpPr txBox="1"/>
          <p:nvPr/>
        </p:nvSpPr>
        <p:spPr>
          <a:xfrm>
            <a:off x="25634" y="571534"/>
            <a:ext cx="121015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연구 결과 </a:t>
            </a:r>
            <a:r>
              <a:rPr lang="en-US" altLang="ko-KR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(</a:t>
            </a:r>
            <a:r>
              <a:rPr lang="ko-KR" altLang="en-US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집계자료를 이용한 극한기온 건강영향 분석</a:t>
            </a:r>
            <a:r>
              <a:rPr lang="en-US" altLang="ko-KR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)</a:t>
            </a:r>
            <a:endParaRPr lang="en-US" altLang="ko-KR" sz="2000" b="1" dirty="0">
              <a:solidFill>
                <a:srgbClr val="1D4F91"/>
              </a:solidFill>
              <a:latin typeface="맑은 고딕" panose="020B0503020000020004" pitchFamily="50" charset="-127"/>
            </a:endParaRPr>
          </a:p>
          <a:p>
            <a:endParaRPr lang="ko-KR" altLang="en-US" sz="2000" b="1" dirty="0">
              <a:solidFill>
                <a:srgbClr val="1D4F91"/>
              </a:solidFill>
              <a:latin typeface="맑은 고딕" panose="020B0503020000020004" pitchFamily="50" charset="-127"/>
            </a:endParaRPr>
          </a:p>
        </p:txBody>
      </p:sp>
      <p:cxnSp>
        <p:nvCxnSpPr>
          <p:cNvPr id="6" name="직선 연결선 5">
            <a:extLst>
              <a:ext uri="{FF2B5EF4-FFF2-40B4-BE49-F238E27FC236}">
                <a16:creationId xmlns:a16="http://schemas.microsoft.com/office/drawing/2014/main" id="{C03A7BC3-1368-BA7E-726F-CBA141750EB6}"/>
              </a:ext>
            </a:extLst>
          </p:cNvPr>
          <p:cNvCxnSpPr>
            <a:cxnSpLocks/>
          </p:cNvCxnSpPr>
          <p:nvPr/>
        </p:nvCxnSpPr>
        <p:spPr>
          <a:xfrm>
            <a:off x="0" y="971645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>
            <a:extLst>
              <a:ext uri="{FF2B5EF4-FFF2-40B4-BE49-F238E27FC236}">
                <a16:creationId xmlns:a16="http://schemas.microsoft.com/office/drawing/2014/main" id="{13DA86D4-23E2-3460-00A6-170E3CF339B6}"/>
              </a:ext>
            </a:extLst>
          </p:cNvPr>
          <p:cNvSpPr/>
          <p:nvPr/>
        </p:nvSpPr>
        <p:spPr>
          <a:xfrm>
            <a:off x="5720862" y="-2036"/>
            <a:ext cx="6380722" cy="44461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altLang="ko-KR" b="1" dirty="0">
              <a:solidFill>
                <a:schemeClr val="bg1"/>
              </a:solidFill>
              <a:latin typeface="+mn-ea"/>
            </a:endParaRPr>
          </a:p>
          <a:p>
            <a:pPr algn="r"/>
            <a:r>
              <a:rPr lang="ko-KR" altLang="en-US" b="1">
                <a:solidFill>
                  <a:schemeClr val="bg1"/>
                </a:solidFill>
                <a:latin typeface="+mn-ea"/>
              </a:rPr>
              <a:t>가용자료원을 이용한 고령인구의 </a:t>
            </a:r>
            <a:r>
              <a:rPr lang="ko-KR" altLang="en-US" b="1" dirty="0">
                <a:solidFill>
                  <a:schemeClr val="bg1"/>
                </a:solidFill>
                <a:latin typeface="+mn-ea"/>
              </a:rPr>
              <a:t>기후변화 건강영향 분석</a:t>
            </a:r>
          </a:p>
          <a:p>
            <a:pPr algn="r"/>
            <a:endParaRPr lang="ko-KR" altLang="en-US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8" name="TextBox 25">
            <a:extLst>
              <a:ext uri="{FF2B5EF4-FFF2-40B4-BE49-F238E27FC236}">
                <a16:creationId xmlns:a16="http://schemas.microsoft.com/office/drawing/2014/main" id="{A7AC4C97-D1F1-CB3C-914A-5CF74512C7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548" y="1007802"/>
            <a:ext cx="767842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ko-KR" altLang="en-US" sz="2000" b="1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▶ 전체 대상자 </a:t>
            </a:r>
            <a:r>
              <a:rPr lang="en-US" altLang="ko-KR" sz="2000" b="1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 65</a:t>
            </a:r>
            <a:r>
              <a:rPr lang="ko-KR" altLang="en-US" sz="2000" b="1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세 미만 </a:t>
            </a:r>
            <a:r>
              <a:rPr lang="en-US" altLang="ko-KR" sz="2000" b="1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 65-79</a:t>
            </a:r>
            <a:r>
              <a:rPr lang="ko-KR" altLang="en-US" sz="2000" b="1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세 </a:t>
            </a:r>
            <a:r>
              <a:rPr lang="en-US" altLang="ko-KR" sz="2000" b="1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 80</a:t>
            </a:r>
            <a:r>
              <a:rPr lang="ko-KR" altLang="en-US" sz="2000" b="1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세 이상 </a:t>
            </a:r>
            <a:r>
              <a:rPr lang="en-US" altLang="ko-KR" sz="2000" b="1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000" b="1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남</a:t>
            </a:r>
            <a:r>
              <a:rPr lang="en-US" altLang="ko-KR" sz="2000" b="1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sz="2000" b="1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여</a:t>
            </a:r>
            <a:r>
              <a:rPr lang="en-US" altLang="ko-KR" sz="2000" b="1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2000" b="1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ko-KR" altLang="en-US" sz="2000" b="1" dirty="0">
              <a:solidFill>
                <a:srgbClr val="3333CC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9" name="TextBox 9">
            <a:extLst>
              <a:ext uri="{FF2B5EF4-FFF2-40B4-BE49-F238E27FC236}">
                <a16:creationId xmlns:a16="http://schemas.microsoft.com/office/drawing/2014/main" id="{2549234D-B90A-4E67-B02E-D1B8B20F44CF}"/>
              </a:ext>
            </a:extLst>
          </p:cNvPr>
          <p:cNvSpPr txBox="1"/>
          <p:nvPr/>
        </p:nvSpPr>
        <p:spPr>
          <a:xfrm>
            <a:off x="1384998" y="1481066"/>
            <a:ext cx="3598985" cy="369888"/>
          </a:xfrm>
          <a:prstGeom prst="rect">
            <a:avLst/>
          </a:prstGeom>
          <a:solidFill>
            <a:srgbClr val="BBE0E3"/>
          </a:solidFill>
          <a:ln w="38100" cap="flat" cmpd="sng" algn="ctr">
            <a:solidFill>
              <a:srgbClr val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 latinLnBrk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kern="0" dirty="0">
                <a:solidFill>
                  <a:srgbClr val="002060"/>
                </a:solidFill>
                <a:latin typeface="Times New Roman" pitchFamily="18" charset="0"/>
                <a:ea typeface="굴림"/>
                <a:cs typeface="Times New Roman" pitchFamily="18" charset="0"/>
              </a:rPr>
              <a:t>전체원인 사망 </a:t>
            </a:r>
            <a:r>
              <a:rPr kumimoji="1" lang="en-US" altLang="ko-KR" kern="0" dirty="0">
                <a:solidFill>
                  <a:srgbClr val="002060"/>
                </a:solidFill>
                <a:latin typeface="Times New Roman" pitchFamily="18" charset="0"/>
                <a:ea typeface="굴림"/>
                <a:cs typeface="Times New Roman" pitchFamily="18" charset="0"/>
              </a:rPr>
              <a:t>(</a:t>
            </a:r>
            <a:r>
              <a:rPr kumimoji="1" lang="ko-KR" altLang="en-US" kern="0" dirty="0">
                <a:solidFill>
                  <a:srgbClr val="002060"/>
                </a:solidFill>
                <a:latin typeface="Times New Roman" pitchFamily="18" charset="0"/>
                <a:ea typeface="굴림"/>
                <a:cs typeface="Times New Roman" pitchFamily="18" charset="0"/>
              </a:rPr>
              <a:t>남성</a:t>
            </a:r>
            <a:r>
              <a:rPr kumimoji="1" lang="en-US" altLang="ko-KR" kern="0" dirty="0">
                <a:solidFill>
                  <a:srgbClr val="002060"/>
                </a:solidFill>
                <a:latin typeface="Times New Roman" pitchFamily="18" charset="0"/>
                <a:ea typeface="굴림"/>
                <a:cs typeface="Times New Roman" pitchFamily="18" charset="0"/>
              </a:rPr>
              <a:t>)</a:t>
            </a:r>
            <a:endParaRPr kumimoji="1" lang="ko-KR" altLang="en-US" sz="18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굴림"/>
              <a:cs typeface="Times New Roman" pitchFamily="18" charset="0"/>
            </a:endParaRPr>
          </a:p>
        </p:txBody>
      </p:sp>
      <p:sp>
        <p:nvSpPr>
          <p:cNvPr id="13" name="TextBox 9">
            <a:extLst>
              <a:ext uri="{FF2B5EF4-FFF2-40B4-BE49-F238E27FC236}">
                <a16:creationId xmlns:a16="http://schemas.microsoft.com/office/drawing/2014/main" id="{B8A68032-197E-41DE-8D26-63FACC905D33}"/>
              </a:ext>
            </a:extLst>
          </p:cNvPr>
          <p:cNvSpPr txBox="1"/>
          <p:nvPr/>
        </p:nvSpPr>
        <p:spPr>
          <a:xfrm>
            <a:off x="6408129" y="1474543"/>
            <a:ext cx="3598985" cy="369888"/>
          </a:xfrm>
          <a:prstGeom prst="rect">
            <a:avLst/>
          </a:prstGeom>
          <a:solidFill>
            <a:srgbClr val="BBE0E3"/>
          </a:solidFill>
          <a:ln w="38100" cap="flat" cmpd="sng" algn="ctr">
            <a:solidFill>
              <a:srgbClr val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 latinLnBrk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kern="0" dirty="0">
                <a:solidFill>
                  <a:srgbClr val="002060"/>
                </a:solidFill>
                <a:latin typeface="Times New Roman" pitchFamily="18" charset="0"/>
                <a:ea typeface="굴림"/>
                <a:cs typeface="Times New Roman" pitchFamily="18" charset="0"/>
              </a:rPr>
              <a:t>전체원인 사망 </a:t>
            </a:r>
            <a:r>
              <a:rPr kumimoji="1" lang="en-US" altLang="ko-KR" kern="0" dirty="0">
                <a:solidFill>
                  <a:srgbClr val="002060"/>
                </a:solidFill>
                <a:latin typeface="Times New Roman" pitchFamily="18" charset="0"/>
                <a:ea typeface="굴림"/>
                <a:cs typeface="Times New Roman" pitchFamily="18" charset="0"/>
              </a:rPr>
              <a:t>(</a:t>
            </a:r>
            <a:r>
              <a:rPr kumimoji="1" lang="ko-KR" altLang="en-US" kern="0" dirty="0">
                <a:solidFill>
                  <a:srgbClr val="002060"/>
                </a:solidFill>
                <a:latin typeface="Times New Roman" pitchFamily="18" charset="0"/>
                <a:ea typeface="굴림"/>
                <a:cs typeface="Times New Roman" pitchFamily="18" charset="0"/>
              </a:rPr>
              <a:t>여성</a:t>
            </a:r>
            <a:r>
              <a:rPr kumimoji="1" lang="en-US" altLang="ko-KR" kern="0" dirty="0">
                <a:solidFill>
                  <a:srgbClr val="002060"/>
                </a:solidFill>
                <a:latin typeface="Times New Roman" pitchFamily="18" charset="0"/>
                <a:ea typeface="굴림"/>
                <a:cs typeface="Times New Roman" pitchFamily="18" charset="0"/>
              </a:rPr>
              <a:t>)</a:t>
            </a:r>
            <a:endParaRPr kumimoji="1" lang="ko-KR" altLang="en-US" sz="18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굴림"/>
              <a:cs typeface="Times New Roman" pitchFamily="18" charset="0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9EE35B24-80B9-BBB9-BA4A-9625C00545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575" y="1898713"/>
            <a:ext cx="5449857" cy="4667250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8F709EF2-9794-09C8-E079-5BEE7A9B47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943291"/>
            <a:ext cx="5610131" cy="4657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9115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79E1C70-88DE-FFA8-9EA0-7F0651B80A6E}"/>
              </a:ext>
            </a:extLst>
          </p:cNvPr>
          <p:cNvSpPr txBox="1"/>
          <p:nvPr/>
        </p:nvSpPr>
        <p:spPr>
          <a:xfrm>
            <a:off x="25634" y="571534"/>
            <a:ext cx="121015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연구 결과 </a:t>
            </a:r>
            <a:r>
              <a:rPr lang="en-US" altLang="ko-KR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(</a:t>
            </a:r>
            <a:r>
              <a:rPr lang="ko-KR" altLang="en-US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집계자료를 이용한 극한기온 건강영향 분석</a:t>
            </a:r>
            <a:r>
              <a:rPr lang="en-US" altLang="ko-KR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)</a:t>
            </a:r>
          </a:p>
          <a:p>
            <a:endParaRPr lang="ko-KR" altLang="en-US" sz="2000" b="1" dirty="0">
              <a:solidFill>
                <a:srgbClr val="1D4F91"/>
              </a:solidFill>
              <a:latin typeface="맑은 고딕" panose="020B0503020000020004" pitchFamily="50" charset="-127"/>
            </a:endParaRPr>
          </a:p>
        </p:txBody>
      </p:sp>
      <p:cxnSp>
        <p:nvCxnSpPr>
          <p:cNvPr id="6" name="직선 연결선 5">
            <a:extLst>
              <a:ext uri="{FF2B5EF4-FFF2-40B4-BE49-F238E27FC236}">
                <a16:creationId xmlns:a16="http://schemas.microsoft.com/office/drawing/2014/main" id="{C03A7BC3-1368-BA7E-726F-CBA141750EB6}"/>
              </a:ext>
            </a:extLst>
          </p:cNvPr>
          <p:cNvCxnSpPr>
            <a:cxnSpLocks/>
          </p:cNvCxnSpPr>
          <p:nvPr/>
        </p:nvCxnSpPr>
        <p:spPr>
          <a:xfrm>
            <a:off x="0" y="971645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>
            <a:extLst>
              <a:ext uri="{FF2B5EF4-FFF2-40B4-BE49-F238E27FC236}">
                <a16:creationId xmlns:a16="http://schemas.microsoft.com/office/drawing/2014/main" id="{13DA86D4-23E2-3460-00A6-170E3CF339B6}"/>
              </a:ext>
            </a:extLst>
          </p:cNvPr>
          <p:cNvSpPr/>
          <p:nvPr/>
        </p:nvSpPr>
        <p:spPr>
          <a:xfrm>
            <a:off x="5720862" y="-2036"/>
            <a:ext cx="6380722" cy="44461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altLang="ko-KR" b="1" dirty="0">
              <a:solidFill>
                <a:schemeClr val="bg1"/>
              </a:solidFill>
              <a:latin typeface="+mn-ea"/>
            </a:endParaRPr>
          </a:p>
          <a:p>
            <a:pPr algn="r"/>
            <a:r>
              <a:rPr lang="ko-KR" altLang="en-US" b="1">
                <a:solidFill>
                  <a:schemeClr val="bg1"/>
                </a:solidFill>
                <a:latin typeface="+mn-ea"/>
              </a:rPr>
              <a:t>가용자료원을 이용한 고령인구의 </a:t>
            </a:r>
            <a:r>
              <a:rPr lang="ko-KR" altLang="en-US" b="1" dirty="0">
                <a:solidFill>
                  <a:schemeClr val="bg1"/>
                </a:solidFill>
                <a:latin typeface="+mn-ea"/>
              </a:rPr>
              <a:t>기후변화 건강영향 분석</a:t>
            </a:r>
          </a:p>
          <a:p>
            <a:pPr algn="r"/>
            <a:endParaRPr lang="ko-KR" altLang="en-US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8" name="TextBox 25">
            <a:extLst>
              <a:ext uri="{FF2B5EF4-FFF2-40B4-BE49-F238E27FC236}">
                <a16:creationId xmlns:a16="http://schemas.microsoft.com/office/drawing/2014/main" id="{A7AC4C97-D1F1-CB3C-914A-5CF74512C7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5" y="1033197"/>
            <a:ext cx="767842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ko-KR" altLang="en-US" sz="2000" b="1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▶ 전체 대상자 </a:t>
            </a:r>
            <a:r>
              <a:rPr lang="en-US" altLang="ko-KR" sz="2000" b="1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 65</a:t>
            </a:r>
            <a:r>
              <a:rPr lang="ko-KR" altLang="en-US" sz="2000" b="1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세 미만 </a:t>
            </a:r>
            <a:r>
              <a:rPr lang="en-US" altLang="ko-KR" sz="2000" b="1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 65-79</a:t>
            </a:r>
            <a:r>
              <a:rPr lang="ko-KR" altLang="en-US" sz="2000" b="1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세 </a:t>
            </a:r>
            <a:r>
              <a:rPr lang="en-US" altLang="ko-KR" sz="2000" b="1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 80</a:t>
            </a:r>
            <a:r>
              <a:rPr lang="ko-KR" altLang="en-US" sz="2000" b="1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세 이상 </a:t>
            </a:r>
            <a:r>
              <a:rPr lang="en-US" altLang="ko-KR" sz="2000" b="1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000" b="1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남</a:t>
            </a:r>
            <a:r>
              <a:rPr lang="en-US" altLang="ko-KR" sz="2000" b="1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sz="2000" b="1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여</a:t>
            </a:r>
            <a:r>
              <a:rPr lang="en-US" altLang="ko-KR" sz="2000" b="1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2000" b="1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ko-KR" altLang="en-US" sz="2000" b="1" dirty="0">
              <a:solidFill>
                <a:srgbClr val="3333CC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3" name="TextBox 9">
            <a:extLst>
              <a:ext uri="{FF2B5EF4-FFF2-40B4-BE49-F238E27FC236}">
                <a16:creationId xmlns:a16="http://schemas.microsoft.com/office/drawing/2014/main" id="{2549234D-B90A-4E67-B02E-D1B8B20F44CF}"/>
              </a:ext>
            </a:extLst>
          </p:cNvPr>
          <p:cNvSpPr txBox="1"/>
          <p:nvPr/>
        </p:nvSpPr>
        <p:spPr>
          <a:xfrm>
            <a:off x="1460694" y="1494858"/>
            <a:ext cx="3598985" cy="369888"/>
          </a:xfrm>
          <a:prstGeom prst="rect">
            <a:avLst/>
          </a:prstGeom>
          <a:solidFill>
            <a:srgbClr val="BBE0E3"/>
          </a:solidFill>
          <a:ln w="38100" cap="flat" cmpd="sng" algn="ctr">
            <a:solidFill>
              <a:srgbClr val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 latinLnBrk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kern="0" dirty="0" err="1">
                <a:solidFill>
                  <a:srgbClr val="002060"/>
                </a:solidFill>
                <a:latin typeface="Times New Roman" pitchFamily="18" charset="0"/>
                <a:ea typeface="굴림"/>
                <a:cs typeface="Times New Roman" pitchFamily="18" charset="0"/>
              </a:rPr>
              <a:t>비사고</a:t>
            </a:r>
            <a:r>
              <a:rPr kumimoji="1" lang="ko-KR" altLang="en-US" kern="0" dirty="0">
                <a:solidFill>
                  <a:srgbClr val="002060"/>
                </a:solidFill>
                <a:latin typeface="Times New Roman" pitchFamily="18" charset="0"/>
                <a:ea typeface="굴림"/>
                <a:cs typeface="Times New Roman" pitchFamily="18" charset="0"/>
              </a:rPr>
              <a:t> 사망 </a:t>
            </a:r>
            <a:r>
              <a:rPr kumimoji="1" lang="en-US" altLang="ko-KR" kern="0" dirty="0">
                <a:solidFill>
                  <a:srgbClr val="002060"/>
                </a:solidFill>
                <a:latin typeface="Times New Roman" pitchFamily="18" charset="0"/>
                <a:ea typeface="굴림"/>
                <a:cs typeface="Times New Roman" pitchFamily="18" charset="0"/>
              </a:rPr>
              <a:t>(</a:t>
            </a:r>
            <a:r>
              <a:rPr kumimoji="1" lang="ko-KR" altLang="en-US" kern="0" dirty="0">
                <a:solidFill>
                  <a:srgbClr val="002060"/>
                </a:solidFill>
                <a:latin typeface="Times New Roman" pitchFamily="18" charset="0"/>
                <a:ea typeface="굴림"/>
                <a:cs typeface="Times New Roman" pitchFamily="18" charset="0"/>
              </a:rPr>
              <a:t>남성</a:t>
            </a:r>
            <a:r>
              <a:rPr kumimoji="1" lang="en-US" altLang="ko-KR" kern="0" dirty="0">
                <a:solidFill>
                  <a:srgbClr val="002060"/>
                </a:solidFill>
                <a:latin typeface="Times New Roman" pitchFamily="18" charset="0"/>
                <a:ea typeface="굴림"/>
                <a:cs typeface="Times New Roman" pitchFamily="18" charset="0"/>
              </a:rPr>
              <a:t>)</a:t>
            </a:r>
            <a:endParaRPr kumimoji="1" lang="ko-KR" altLang="en-US" sz="18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굴림"/>
              <a:cs typeface="Times New Roman" pitchFamily="18" charset="0"/>
            </a:endParaRPr>
          </a:p>
        </p:txBody>
      </p:sp>
      <p:sp>
        <p:nvSpPr>
          <p:cNvPr id="11" name="TextBox 9">
            <a:extLst>
              <a:ext uri="{FF2B5EF4-FFF2-40B4-BE49-F238E27FC236}">
                <a16:creationId xmlns:a16="http://schemas.microsoft.com/office/drawing/2014/main" id="{38B0195B-4F92-40C9-87EF-E0BF54F7EFEC}"/>
              </a:ext>
            </a:extLst>
          </p:cNvPr>
          <p:cNvSpPr txBox="1"/>
          <p:nvPr/>
        </p:nvSpPr>
        <p:spPr>
          <a:xfrm>
            <a:off x="6706771" y="1454889"/>
            <a:ext cx="3598985" cy="369888"/>
          </a:xfrm>
          <a:prstGeom prst="rect">
            <a:avLst/>
          </a:prstGeom>
          <a:solidFill>
            <a:srgbClr val="BBE0E3"/>
          </a:solidFill>
          <a:ln w="38100" cap="flat" cmpd="sng" algn="ctr">
            <a:solidFill>
              <a:srgbClr val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 latinLnBrk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kern="0" dirty="0" err="1">
                <a:solidFill>
                  <a:srgbClr val="002060"/>
                </a:solidFill>
                <a:latin typeface="Times New Roman" pitchFamily="18" charset="0"/>
                <a:ea typeface="굴림"/>
                <a:cs typeface="Times New Roman" pitchFamily="18" charset="0"/>
              </a:rPr>
              <a:t>비사고</a:t>
            </a:r>
            <a:r>
              <a:rPr kumimoji="1" lang="ko-KR" altLang="en-US" kern="0" dirty="0">
                <a:solidFill>
                  <a:srgbClr val="002060"/>
                </a:solidFill>
                <a:latin typeface="Times New Roman" pitchFamily="18" charset="0"/>
                <a:ea typeface="굴림"/>
                <a:cs typeface="Times New Roman" pitchFamily="18" charset="0"/>
              </a:rPr>
              <a:t> 사망 </a:t>
            </a:r>
            <a:r>
              <a:rPr kumimoji="1" lang="en-US" altLang="ko-KR" kern="0" dirty="0">
                <a:solidFill>
                  <a:srgbClr val="002060"/>
                </a:solidFill>
                <a:latin typeface="Times New Roman" pitchFamily="18" charset="0"/>
                <a:ea typeface="굴림"/>
                <a:cs typeface="Times New Roman" pitchFamily="18" charset="0"/>
              </a:rPr>
              <a:t>(</a:t>
            </a:r>
            <a:r>
              <a:rPr kumimoji="1" lang="ko-KR" altLang="en-US" kern="0" dirty="0">
                <a:solidFill>
                  <a:srgbClr val="002060"/>
                </a:solidFill>
                <a:latin typeface="Times New Roman" pitchFamily="18" charset="0"/>
                <a:ea typeface="굴림"/>
                <a:cs typeface="Times New Roman" pitchFamily="18" charset="0"/>
              </a:rPr>
              <a:t>여성</a:t>
            </a:r>
            <a:r>
              <a:rPr kumimoji="1" lang="en-US" altLang="ko-KR" kern="0" dirty="0">
                <a:solidFill>
                  <a:srgbClr val="002060"/>
                </a:solidFill>
                <a:latin typeface="Times New Roman" pitchFamily="18" charset="0"/>
                <a:ea typeface="굴림"/>
                <a:cs typeface="Times New Roman" pitchFamily="18" charset="0"/>
              </a:rPr>
              <a:t>)</a:t>
            </a:r>
            <a:endParaRPr kumimoji="1" lang="ko-KR" altLang="en-US" sz="18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굴림"/>
              <a:cs typeface="Times New Roman" pitchFamily="18" charset="0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E244E546-090E-6B33-9618-F48846EB2D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936" y="1926297"/>
            <a:ext cx="5723064" cy="4800600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BD4C8030-8460-1171-2E1E-9E3C22C072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8084" y="2000246"/>
            <a:ext cx="5225207" cy="471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1409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79E1C70-88DE-FFA8-9EA0-7F0651B80A6E}"/>
              </a:ext>
            </a:extLst>
          </p:cNvPr>
          <p:cNvSpPr txBox="1"/>
          <p:nvPr/>
        </p:nvSpPr>
        <p:spPr>
          <a:xfrm>
            <a:off x="25634" y="571534"/>
            <a:ext cx="121015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연구 결과 </a:t>
            </a:r>
            <a:r>
              <a:rPr lang="en-US" altLang="ko-KR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(</a:t>
            </a:r>
            <a:r>
              <a:rPr lang="ko-KR" altLang="en-US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집계자료를 이용한 극한기온 건강영향 분석</a:t>
            </a:r>
            <a:r>
              <a:rPr lang="en-US" altLang="ko-KR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)</a:t>
            </a:r>
          </a:p>
          <a:p>
            <a:endParaRPr lang="ko-KR" altLang="en-US" sz="2000" b="1" dirty="0">
              <a:solidFill>
                <a:srgbClr val="1D4F91"/>
              </a:solidFill>
              <a:latin typeface="맑은 고딕" panose="020B0503020000020004" pitchFamily="50" charset="-127"/>
            </a:endParaRPr>
          </a:p>
        </p:txBody>
      </p:sp>
      <p:cxnSp>
        <p:nvCxnSpPr>
          <p:cNvPr id="6" name="직선 연결선 5">
            <a:extLst>
              <a:ext uri="{FF2B5EF4-FFF2-40B4-BE49-F238E27FC236}">
                <a16:creationId xmlns:a16="http://schemas.microsoft.com/office/drawing/2014/main" id="{C03A7BC3-1368-BA7E-726F-CBA141750EB6}"/>
              </a:ext>
            </a:extLst>
          </p:cNvPr>
          <p:cNvCxnSpPr>
            <a:cxnSpLocks/>
          </p:cNvCxnSpPr>
          <p:nvPr/>
        </p:nvCxnSpPr>
        <p:spPr>
          <a:xfrm>
            <a:off x="0" y="971645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>
            <a:extLst>
              <a:ext uri="{FF2B5EF4-FFF2-40B4-BE49-F238E27FC236}">
                <a16:creationId xmlns:a16="http://schemas.microsoft.com/office/drawing/2014/main" id="{13DA86D4-23E2-3460-00A6-170E3CF339B6}"/>
              </a:ext>
            </a:extLst>
          </p:cNvPr>
          <p:cNvSpPr/>
          <p:nvPr/>
        </p:nvSpPr>
        <p:spPr>
          <a:xfrm>
            <a:off x="5720862" y="-2036"/>
            <a:ext cx="6380722" cy="44461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altLang="ko-KR" b="1" dirty="0">
              <a:solidFill>
                <a:schemeClr val="bg1"/>
              </a:solidFill>
              <a:latin typeface="+mn-ea"/>
            </a:endParaRPr>
          </a:p>
          <a:p>
            <a:pPr algn="r"/>
            <a:r>
              <a:rPr lang="ko-KR" altLang="en-US" b="1">
                <a:solidFill>
                  <a:schemeClr val="bg1"/>
                </a:solidFill>
                <a:latin typeface="+mn-ea"/>
              </a:rPr>
              <a:t>가용자료원을 이용한 고령인구의 </a:t>
            </a:r>
            <a:r>
              <a:rPr lang="ko-KR" altLang="en-US" b="1" dirty="0">
                <a:solidFill>
                  <a:schemeClr val="bg1"/>
                </a:solidFill>
                <a:latin typeface="+mn-ea"/>
              </a:rPr>
              <a:t>기후변화 건강영향 분석</a:t>
            </a:r>
          </a:p>
          <a:p>
            <a:pPr algn="r"/>
            <a:endParaRPr lang="ko-KR" altLang="en-US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8" name="TextBox 25">
            <a:extLst>
              <a:ext uri="{FF2B5EF4-FFF2-40B4-BE49-F238E27FC236}">
                <a16:creationId xmlns:a16="http://schemas.microsoft.com/office/drawing/2014/main" id="{A7AC4C97-D1F1-CB3C-914A-5CF74512C7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5" y="1033197"/>
            <a:ext cx="767842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ko-KR" altLang="en-US" sz="2000" b="1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▶ 전체 대상자 </a:t>
            </a:r>
            <a:r>
              <a:rPr lang="en-US" altLang="ko-KR" sz="2000" b="1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 65</a:t>
            </a:r>
            <a:r>
              <a:rPr lang="ko-KR" altLang="en-US" sz="2000" b="1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세 미만 </a:t>
            </a:r>
            <a:r>
              <a:rPr lang="en-US" altLang="ko-KR" sz="2000" b="1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 65-79</a:t>
            </a:r>
            <a:r>
              <a:rPr lang="ko-KR" altLang="en-US" sz="2000" b="1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세 </a:t>
            </a:r>
            <a:r>
              <a:rPr lang="en-US" altLang="ko-KR" sz="2000" b="1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 80</a:t>
            </a:r>
            <a:r>
              <a:rPr lang="ko-KR" altLang="en-US" sz="2000" b="1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세 이상 </a:t>
            </a:r>
            <a:r>
              <a:rPr lang="en-US" altLang="ko-KR" sz="2000" b="1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000" b="1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남</a:t>
            </a:r>
            <a:r>
              <a:rPr lang="en-US" altLang="ko-KR" sz="2000" b="1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sz="2000" b="1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여</a:t>
            </a:r>
            <a:r>
              <a:rPr lang="en-US" altLang="ko-KR" sz="2000" b="1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2000" b="1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ko-KR" altLang="en-US" sz="2000" b="1" dirty="0">
              <a:solidFill>
                <a:srgbClr val="3333CC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1" name="TextBox 9">
            <a:extLst>
              <a:ext uri="{FF2B5EF4-FFF2-40B4-BE49-F238E27FC236}">
                <a16:creationId xmlns:a16="http://schemas.microsoft.com/office/drawing/2014/main" id="{2549234D-B90A-4E67-B02E-D1B8B20F44CF}"/>
              </a:ext>
            </a:extLst>
          </p:cNvPr>
          <p:cNvSpPr txBox="1"/>
          <p:nvPr/>
        </p:nvSpPr>
        <p:spPr>
          <a:xfrm>
            <a:off x="1111367" y="1458395"/>
            <a:ext cx="3598985" cy="369888"/>
          </a:xfrm>
          <a:prstGeom prst="rect">
            <a:avLst/>
          </a:prstGeom>
          <a:solidFill>
            <a:srgbClr val="BBE0E3"/>
          </a:solidFill>
          <a:ln w="38100" cap="flat" cmpd="sng" algn="ctr">
            <a:solidFill>
              <a:srgbClr val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 latinLnBrk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kern="0" dirty="0">
                <a:solidFill>
                  <a:srgbClr val="002060"/>
                </a:solidFill>
                <a:latin typeface="Times New Roman" pitchFamily="18" charset="0"/>
                <a:ea typeface="굴림"/>
                <a:cs typeface="Times New Roman" pitchFamily="18" charset="0"/>
              </a:rPr>
              <a:t>심뇌혈관질환 사망 </a:t>
            </a:r>
            <a:r>
              <a:rPr kumimoji="1" lang="en-US" altLang="ko-KR" kern="0" dirty="0">
                <a:solidFill>
                  <a:srgbClr val="002060"/>
                </a:solidFill>
                <a:latin typeface="Times New Roman" pitchFamily="18" charset="0"/>
                <a:ea typeface="굴림"/>
                <a:cs typeface="Times New Roman" pitchFamily="18" charset="0"/>
              </a:rPr>
              <a:t>(</a:t>
            </a:r>
            <a:r>
              <a:rPr kumimoji="1" lang="ko-KR" altLang="en-US" kern="0" dirty="0">
                <a:solidFill>
                  <a:srgbClr val="002060"/>
                </a:solidFill>
                <a:latin typeface="Times New Roman" pitchFamily="18" charset="0"/>
                <a:ea typeface="굴림"/>
                <a:cs typeface="Times New Roman" pitchFamily="18" charset="0"/>
              </a:rPr>
              <a:t>남성</a:t>
            </a:r>
            <a:r>
              <a:rPr kumimoji="1" lang="en-US" altLang="ko-KR" kern="0" dirty="0">
                <a:solidFill>
                  <a:srgbClr val="002060"/>
                </a:solidFill>
                <a:latin typeface="Times New Roman" pitchFamily="18" charset="0"/>
                <a:ea typeface="굴림"/>
                <a:cs typeface="Times New Roman" pitchFamily="18" charset="0"/>
              </a:rPr>
              <a:t>)</a:t>
            </a:r>
            <a:endParaRPr kumimoji="1" lang="ko-KR" altLang="en-US" sz="18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굴림"/>
              <a:cs typeface="Times New Roman" pitchFamily="18" charset="0"/>
            </a:endParaRPr>
          </a:p>
        </p:txBody>
      </p:sp>
      <p:sp>
        <p:nvSpPr>
          <p:cNvPr id="13" name="TextBox 9">
            <a:extLst>
              <a:ext uri="{FF2B5EF4-FFF2-40B4-BE49-F238E27FC236}">
                <a16:creationId xmlns:a16="http://schemas.microsoft.com/office/drawing/2014/main" id="{C16D5EB2-9B3B-42E9-BA95-46E1F75A8A42}"/>
              </a:ext>
            </a:extLst>
          </p:cNvPr>
          <p:cNvSpPr txBox="1"/>
          <p:nvPr/>
        </p:nvSpPr>
        <p:spPr>
          <a:xfrm>
            <a:off x="6707274" y="1433307"/>
            <a:ext cx="3598985" cy="369888"/>
          </a:xfrm>
          <a:prstGeom prst="rect">
            <a:avLst/>
          </a:prstGeom>
          <a:solidFill>
            <a:srgbClr val="BBE0E3"/>
          </a:solidFill>
          <a:ln w="38100" cap="flat" cmpd="sng" algn="ctr">
            <a:solidFill>
              <a:srgbClr val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 latinLnBrk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kern="0" dirty="0">
                <a:solidFill>
                  <a:srgbClr val="002060"/>
                </a:solidFill>
                <a:latin typeface="Times New Roman" pitchFamily="18" charset="0"/>
                <a:ea typeface="굴림"/>
                <a:cs typeface="Times New Roman" pitchFamily="18" charset="0"/>
              </a:rPr>
              <a:t>심뇌혈관질환 사망 </a:t>
            </a:r>
            <a:r>
              <a:rPr kumimoji="1" lang="en-US" altLang="ko-KR" kern="0" dirty="0">
                <a:solidFill>
                  <a:srgbClr val="002060"/>
                </a:solidFill>
                <a:latin typeface="Times New Roman" pitchFamily="18" charset="0"/>
                <a:ea typeface="굴림"/>
                <a:cs typeface="Times New Roman" pitchFamily="18" charset="0"/>
              </a:rPr>
              <a:t>(</a:t>
            </a:r>
            <a:r>
              <a:rPr kumimoji="1" lang="ko-KR" altLang="en-US" kern="0" dirty="0">
                <a:solidFill>
                  <a:srgbClr val="002060"/>
                </a:solidFill>
                <a:latin typeface="Times New Roman" pitchFamily="18" charset="0"/>
                <a:ea typeface="굴림"/>
                <a:cs typeface="Times New Roman" pitchFamily="18" charset="0"/>
              </a:rPr>
              <a:t>여성</a:t>
            </a:r>
            <a:r>
              <a:rPr kumimoji="1" lang="en-US" altLang="ko-KR" kern="0" dirty="0">
                <a:solidFill>
                  <a:srgbClr val="002060"/>
                </a:solidFill>
                <a:latin typeface="Times New Roman" pitchFamily="18" charset="0"/>
                <a:ea typeface="굴림"/>
                <a:cs typeface="Times New Roman" pitchFamily="18" charset="0"/>
              </a:rPr>
              <a:t>)</a:t>
            </a:r>
            <a:endParaRPr kumimoji="1" lang="ko-KR" altLang="en-US" sz="18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굴림"/>
              <a:cs typeface="Times New Roman" pitchFamily="18" charset="0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2EFD0205-A3BA-4B91-9C48-EE8CFE2DE6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150" y="1943291"/>
            <a:ext cx="5221420" cy="4877318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45AAB358-F5EB-4B17-8FD8-1D5D277535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0868" y="1828284"/>
            <a:ext cx="5529395" cy="4992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0824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79E1C70-88DE-FFA8-9EA0-7F0651B80A6E}"/>
              </a:ext>
            </a:extLst>
          </p:cNvPr>
          <p:cNvSpPr txBox="1"/>
          <p:nvPr/>
        </p:nvSpPr>
        <p:spPr>
          <a:xfrm>
            <a:off x="25634" y="571534"/>
            <a:ext cx="121015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연구 결과 </a:t>
            </a:r>
            <a:r>
              <a:rPr lang="en-US" altLang="ko-KR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(</a:t>
            </a:r>
            <a:r>
              <a:rPr lang="ko-KR" altLang="en-US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집계자료를 이용한 극한기온 건강영향 분석</a:t>
            </a:r>
            <a:r>
              <a:rPr lang="en-US" altLang="ko-KR" sz="2000" b="1">
                <a:solidFill>
                  <a:srgbClr val="1D4F91"/>
                </a:solidFill>
                <a:latin typeface="맑은 고딕" panose="020B0503020000020004" pitchFamily="50" charset="-127"/>
              </a:rPr>
              <a:t>)</a:t>
            </a:r>
          </a:p>
          <a:p>
            <a:endParaRPr lang="ko-KR" altLang="en-US" sz="2000" b="1" dirty="0">
              <a:solidFill>
                <a:srgbClr val="1D4F91"/>
              </a:solidFill>
              <a:latin typeface="맑은 고딕" panose="020B0503020000020004" pitchFamily="50" charset="-127"/>
            </a:endParaRPr>
          </a:p>
        </p:txBody>
      </p:sp>
      <p:cxnSp>
        <p:nvCxnSpPr>
          <p:cNvPr id="6" name="직선 연결선 5">
            <a:extLst>
              <a:ext uri="{FF2B5EF4-FFF2-40B4-BE49-F238E27FC236}">
                <a16:creationId xmlns:a16="http://schemas.microsoft.com/office/drawing/2014/main" id="{C03A7BC3-1368-BA7E-726F-CBA141750EB6}"/>
              </a:ext>
            </a:extLst>
          </p:cNvPr>
          <p:cNvCxnSpPr>
            <a:cxnSpLocks/>
          </p:cNvCxnSpPr>
          <p:nvPr/>
        </p:nvCxnSpPr>
        <p:spPr>
          <a:xfrm>
            <a:off x="0" y="971645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>
            <a:extLst>
              <a:ext uri="{FF2B5EF4-FFF2-40B4-BE49-F238E27FC236}">
                <a16:creationId xmlns:a16="http://schemas.microsoft.com/office/drawing/2014/main" id="{13DA86D4-23E2-3460-00A6-170E3CF339B6}"/>
              </a:ext>
            </a:extLst>
          </p:cNvPr>
          <p:cNvSpPr/>
          <p:nvPr/>
        </p:nvSpPr>
        <p:spPr>
          <a:xfrm>
            <a:off x="5720862" y="-2036"/>
            <a:ext cx="6380722" cy="44461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altLang="ko-KR" b="1" dirty="0">
              <a:solidFill>
                <a:schemeClr val="bg1"/>
              </a:solidFill>
              <a:latin typeface="+mn-ea"/>
            </a:endParaRPr>
          </a:p>
          <a:p>
            <a:pPr algn="r"/>
            <a:r>
              <a:rPr lang="ko-KR" altLang="en-US" b="1">
                <a:solidFill>
                  <a:schemeClr val="bg1"/>
                </a:solidFill>
                <a:latin typeface="+mn-ea"/>
              </a:rPr>
              <a:t>가용자료원을 이용한 고령인구의 </a:t>
            </a:r>
            <a:r>
              <a:rPr lang="ko-KR" altLang="en-US" b="1" dirty="0">
                <a:solidFill>
                  <a:schemeClr val="bg1"/>
                </a:solidFill>
                <a:latin typeface="+mn-ea"/>
              </a:rPr>
              <a:t>기후변화 건강영향 분석</a:t>
            </a:r>
          </a:p>
          <a:p>
            <a:pPr algn="r"/>
            <a:endParaRPr lang="ko-KR" altLang="en-US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8" name="TextBox 25">
            <a:extLst>
              <a:ext uri="{FF2B5EF4-FFF2-40B4-BE49-F238E27FC236}">
                <a16:creationId xmlns:a16="http://schemas.microsoft.com/office/drawing/2014/main" id="{A7AC4C97-D1F1-CB3C-914A-5CF74512C7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5" y="1033197"/>
            <a:ext cx="767842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ko-KR" altLang="en-US" sz="2000" b="1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▶ 전체 대상자 </a:t>
            </a:r>
            <a:r>
              <a:rPr lang="en-US" altLang="ko-KR" sz="2000" b="1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 65</a:t>
            </a:r>
            <a:r>
              <a:rPr lang="ko-KR" altLang="en-US" sz="2000" b="1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세 미만 </a:t>
            </a:r>
            <a:r>
              <a:rPr lang="en-US" altLang="ko-KR" sz="2000" b="1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 65-79</a:t>
            </a:r>
            <a:r>
              <a:rPr lang="ko-KR" altLang="en-US" sz="2000" b="1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세 </a:t>
            </a:r>
            <a:r>
              <a:rPr lang="en-US" altLang="ko-KR" sz="2000" b="1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 80</a:t>
            </a:r>
            <a:r>
              <a:rPr lang="ko-KR" altLang="en-US" sz="2000" b="1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세 이상 </a:t>
            </a:r>
            <a:r>
              <a:rPr lang="en-US" altLang="ko-KR" sz="2000" b="1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000" b="1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남</a:t>
            </a:r>
            <a:r>
              <a:rPr lang="en-US" altLang="ko-KR" sz="2000" b="1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sz="2000" b="1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여</a:t>
            </a:r>
            <a:r>
              <a:rPr lang="en-US" altLang="ko-KR" sz="2000" b="1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2000" b="1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ko-KR" altLang="en-US" sz="2000" b="1" dirty="0">
              <a:solidFill>
                <a:srgbClr val="3333CC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1" name="TextBox 9">
            <a:extLst>
              <a:ext uri="{FF2B5EF4-FFF2-40B4-BE49-F238E27FC236}">
                <a16:creationId xmlns:a16="http://schemas.microsoft.com/office/drawing/2014/main" id="{2549234D-B90A-4E67-B02E-D1B8B20F44CF}"/>
              </a:ext>
            </a:extLst>
          </p:cNvPr>
          <p:cNvSpPr txBox="1"/>
          <p:nvPr/>
        </p:nvSpPr>
        <p:spPr>
          <a:xfrm>
            <a:off x="911218" y="1433307"/>
            <a:ext cx="3598985" cy="369888"/>
          </a:xfrm>
          <a:prstGeom prst="rect">
            <a:avLst/>
          </a:prstGeom>
          <a:solidFill>
            <a:srgbClr val="BBE0E3"/>
          </a:solidFill>
          <a:ln w="38100" cap="flat" cmpd="sng" algn="ctr">
            <a:solidFill>
              <a:srgbClr val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 latinLnBrk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kern="0" dirty="0">
                <a:solidFill>
                  <a:srgbClr val="002060"/>
                </a:solidFill>
                <a:latin typeface="Times New Roman" pitchFamily="18" charset="0"/>
                <a:ea typeface="굴림"/>
                <a:cs typeface="Times New Roman" pitchFamily="18" charset="0"/>
              </a:rPr>
              <a:t>치매 사망 </a:t>
            </a:r>
            <a:r>
              <a:rPr kumimoji="1" lang="en-US" altLang="ko-KR" kern="0" dirty="0">
                <a:solidFill>
                  <a:srgbClr val="002060"/>
                </a:solidFill>
                <a:latin typeface="Times New Roman" pitchFamily="18" charset="0"/>
                <a:ea typeface="굴림"/>
                <a:cs typeface="Times New Roman" pitchFamily="18" charset="0"/>
              </a:rPr>
              <a:t>(</a:t>
            </a:r>
            <a:r>
              <a:rPr kumimoji="1" lang="ko-KR" altLang="en-US" kern="0" dirty="0">
                <a:solidFill>
                  <a:srgbClr val="002060"/>
                </a:solidFill>
                <a:latin typeface="Times New Roman" pitchFamily="18" charset="0"/>
                <a:ea typeface="굴림"/>
                <a:cs typeface="Times New Roman" pitchFamily="18" charset="0"/>
              </a:rPr>
              <a:t>남성</a:t>
            </a:r>
            <a:r>
              <a:rPr kumimoji="1" lang="en-US" altLang="ko-KR" kern="0" dirty="0">
                <a:solidFill>
                  <a:srgbClr val="002060"/>
                </a:solidFill>
                <a:latin typeface="Times New Roman" pitchFamily="18" charset="0"/>
                <a:ea typeface="굴림"/>
                <a:cs typeface="Times New Roman" pitchFamily="18" charset="0"/>
              </a:rPr>
              <a:t>)</a:t>
            </a:r>
            <a:endParaRPr kumimoji="1" lang="ko-KR" altLang="en-US" sz="18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굴림"/>
              <a:cs typeface="Times New Roman" pitchFamily="18" charset="0"/>
            </a:endParaRPr>
          </a:p>
        </p:txBody>
      </p:sp>
      <p:sp>
        <p:nvSpPr>
          <p:cNvPr id="13" name="TextBox 9">
            <a:extLst>
              <a:ext uri="{FF2B5EF4-FFF2-40B4-BE49-F238E27FC236}">
                <a16:creationId xmlns:a16="http://schemas.microsoft.com/office/drawing/2014/main" id="{7FD6AB27-221A-4477-AB4F-38EA39D54E67}"/>
              </a:ext>
            </a:extLst>
          </p:cNvPr>
          <p:cNvSpPr txBox="1"/>
          <p:nvPr/>
        </p:nvSpPr>
        <p:spPr>
          <a:xfrm>
            <a:off x="6402809" y="1408373"/>
            <a:ext cx="3598985" cy="369888"/>
          </a:xfrm>
          <a:prstGeom prst="rect">
            <a:avLst/>
          </a:prstGeom>
          <a:solidFill>
            <a:srgbClr val="BBE0E3"/>
          </a:solidFill>
          <a:ln w="38100" cap="flat" cmpd="sng" algn="ctr">
            <a:solidFill>
              <a:srgbClr val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 latinLnBrk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kern="0" dirty="0">
                <a:solidFill>
                  <a:srgbClr val="002060"/>
                </a:solidFill>
                <a:latin typeface="Times New Roman" pitchFamily="18" charset="0"/>
                <a:ea typeface="굴림"/>
                <a:cs typeface="Times New Roman" pitchFamily="18" charset="0"/>
              </a:rPr>
              <a:t>치매 사망 </a:t>
            </a:r>
            <a:r>
              <a:rPr kumimoji="1" lang="en-US" altLang="ko-KR" kern="0" dirty="0">
                <a:solidFill>
                  <a:srgbClr val="002060"/>
                </a:solidFill>
                <a:latin typeface="Times New Roman" pitchFamily="18" charset="0"/>
                <a:ea typeface="굴림"/>
                <a:cs typeface="Times New Roman" pitchFamily="18" charset="0"/>
              </a:rPr>
              <a:t>(</a:t>
            </a:r>
            <a:r>
              <a:rPr kumimoji="1" lang="ko-KR" altLang="en-US" kern="0" dirty="0">
                <a:solidFill>
                  <a:srgbClr val="002060"/>
                </a:solidFill>
                <a:latin typeface="Times New Roman" pitchFamily="18" charset="0"/>
                <a:ea typeface="굴림"/>
                <a:cs typeface="Times New Roman" pitchFamily="18" charset="0"/>
              </a:rPr>
              <a:t>여성</a:t>
            </a:r>
            <a:r>
              <a:rPr kumimoji="1" lang="en-US" altLang="ko-KR" kern="0" dirty="0">
                <a:solidFill>
                  <a:srgbClr val="002060"/>
                </a:solidFill>
                <a:latin typeface="Times New Roman" pitchFamily="18" charset="0"/>
                <a:ea typeface="굴림"/>
                <a:cs typeface="Times New Roman" pitchFamily="18" charset="0"/>
              </a:rPr>
              <a:t>)</a:t>
            </a:r>
            <a:endParaRPr kumimoji="1" lang="ko-KR" altLang="en-US" sz="18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굴림"/>
              <a:cs typeface="Times New Roman" pitchFamily="18" charset="0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E51F2681-0BF0-7B4C-36F3-75D660E98C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943" y="1943291"/>
            <a:ext cx="5232635" cy="4695825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0FEBE5B8-01FC-ABC3-D7EC-7FC16344B7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59176" y="1943291"/>
            <a:ext cx="5493046" cy="471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0852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기류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3116</TotalTime>
  <Words>1871</Words>
  <Application>Microsoft Office PowerPoint</Application>
  <PresentationFormat>와이드스크린</PresentationFormat>
  <Paragraphs>315</Paragraphs>
  <Slides>28</Slides>
  <Notes>3</Notes>
  <HiddenSlides>0</HiddenSlides>
  <MMClips>0</MMClips>
  <ScaleCrop>false</ScaleCrop>
  <HeadingPairs>
    <vt:vector size="6" baseType="variant">
      <vt:variant>
        <vt:lpstr>사용한 글꼴</vt:lpstr>
      </vt:variant>
      <vt:variant>
        <vt:i4>11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28</vt:i4>
      </vt:variant>
    </vt:vector>
  </HeadingPairs>
  <TitlesOfParts>
    <vt:vector size="41" baseType="lpstr">
      <vt:lpstr>HY헤드라인M</vt:lpstr>
      <vt:lpstr>맑은 고딕</vt:lpstr>
      <vt:lpstr>바탕</vt:lpstr>
      <vt:lpstr>함초롬돋움</vt:lpstr>
      <vt:lpstr>휴먼명조</vt:lpstr>
      <vt:lpstr>Arial</vt:lpstr>
      <vt:lpstr>Cambria Math</vt:lpstr>
      <vt:lpstr>Times New Roman</vt:lpstr>
      <vt:lpstr>Trebuchet MS</vt:lpstr>
      <vt:lpstr>Verdana</vt:lpstr>
      <vt:lpstr>Wingdings</vt:lpstr>
      <vt:lpstr>Office 테마</vt:lpstr>
      <vt:lpstr>2_디자인 사용자 지정</vt:lpstr>
      <vt:lpstr>PowerPoint 프레젠테이션</vt:lpstr>
      <vt:lpstr>PowerPoint 프레젠테이션</vt:lpstr>
      <vt:lpstr>기후변화가 고령인구의 건강에 미치는 영향</vt:lpstr>
      <vt:lpstr>고령인구의 건강에 영향을 미치는 기후변화</vt:lpstr>
      <vt:lpstr>고찰 및 결론</vt:lpstr>
      <vt:lpstr>PowerPoint 프레젠테이션</vt:lpstr>
      <vt:lpstr>PowerPoint 프레젠테이션</vt:lpstr>
      <vt:lpstr>PowerPoint 프레젠테이션</vt:lpstr>
      <vt:lpstr>PowerPoint 프레젠테이션</vt:lpstr>
      <vt:lpstr>대기질 영향 분석</vt:lpstr>
      <vt:lpstr>PowerPoint 프레젠테이션</vt:lpstr>
      <vt:lpstr>PowerPoint 프레젠테이션</vt:lpstr>
      <vt:lpstr>사망원인별 사망과 오존 농도 (1ppb) 관련성 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집계 자료를 이용한 극한기온, 대기오염 건강영향 분석</vt:lpstr>
      <vt:lpstr>개인 수준 자료를 이용한 극한기온, 대기오염 건강영향 분석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ajoumc</dc:creator>
  <cp:lastModifiedBy>김경남(예방의학교실)</cp:lastModifiedBy>
  <cp:revision>292</cp:revision>
  <dcterms:created xsi:type="dcterms:W3CDTF">2022-05-19T01:11:45Z</dcterms:created>
  <dcterms:modified xsi:type="dcterms:W3CDTF">2024-10-30T14:23:45Z</dcterms:modified>
</cp:coreProperties>
</file>