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17597"/>
    <a:srgbClr val="E1C9D7"/>
    <a:srgbClr val="B3B3B3"/>
    <a:srgbClr val="C496B0"/>
    <a:srgbClr val="CCA4BB"/>
    <a:srgbClr val="E2E9F6"/>
    <a:srgbClr val="DAE3F3"/>
    <a:srgbClr val="F8F3EC"/>
    <a:srgbClr val="ECDECC"/>
    <a:srgbClr val="E2CD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2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22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D055CD2-D4B5-46FA-B17C-50A025620B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11D07791-06EB-42B0-B9F7-8A11C54F18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EA6E3C1-B9B5-4ABF-845F-A8A6F2D28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A3A07-D7F8-456C-A222-0E44BD7CC21B}" type="datetimeFigureOut">
              <a:rPr lang="ko-KR" altLang="en-US" smtClean="0"/>
              <a:t>2025-04-30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FBD5C2D-692A-4E8E-B898-4F8BFF35E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A44695E-7E4A-40A8-8A33-4B2989811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9127C-A3D5-4072-86F6-78E08A360F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8521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0E03808-4C0F-46EE-BF9E-8453DCF35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2097660-16DC-4A3C-B993-38AC70B32B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3FF4810-17C1-4A80-9F43-0ABD17D6E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A3A07-D7F8-456C-A222-0E44BD7CC21B}" type="datetimeFigureOut">
              <a:rPr lang="ko-KR" altLang="en-US" smtClean="0"/>
              <a:t>2025-04-30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B9941EF-A776-4A9C-ABBB-AD42B255C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2C029E-020B-42A4-8923-282F78BFA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9127C-A3D5-4072-86F6-78E08A360F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1173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46FCCDF-B77A-4E4C-B2BB-ED8B225FD0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98F8D9DE-39D9-44AF-AFE0-4B50D77BF4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EDBB1EA-B26B-4C6E-9611-CE8D30952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A3A07-D7F8-456C-A222-0E44BD7CC21B}" type="datetimeFigureOut">
              <a:rPr lang="ko-KR" altLang="en-US" smtClean="0"/>
              <a:t>2025-04-30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A9698A8-19FE-4223-BFB9-A4BE411D0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AC0496E-FDAF-4929-9F8B-3B3C13B6C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9127C-A3D5-4072-86F6-78E08A360F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3319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13855D8-E4C2-4C39-83ED-771689DE6E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37D1379-3B81-4F1C-A9AC-DA25B5D03A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C0545E8-1F90-45DF-83C7-B3A18C545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A3A07-D7F8-456C-A222-0E44BD7CC21B}" type="datetimeFigureOut">
              <a:rPr lang="ko-KR" altLang="en-US" smtClean="0"/>
              <a:t>2025-04-30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2771C7D-3A31-4E54-B613-181E77C69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CC90ACB-3250-48B7-8496-33442E396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9127C-A3D5-4072-86F6-78E08A360F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6342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1B8FB2F-E2C1-40F3-8A28-4D2343126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744EC72-E1D1-44BD-BD84-8074B7A664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A785478-85B8-446A-B457-83520C221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A3A07-D7F8-456C-A222-0E44BD7CC21B}" type="datetimeFigureOut">
              <a:rPr lang="ko-KR" altLang="en-US" smtClean="0"/>
              <a:t>2025-04-30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559CC85-9725-40E2-8869-A34DD7563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E57F3B9-8C79-4171-8414-E8E8D140F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9127C-A3D5-4072-86F6-78E08A360F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1449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EE9213F-A740-445E-B1C5-E54CBDC5ED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5E614F2-A87C-4E5B-9D1F-D9737F8EE8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7C15FB7-5A6C-4730-897B-BD7C5EC98D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1476389-885E-43BA-85E0-2A9298B35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A3A07-D7F8-456C-A222-0E44BD7CC21B}" type="datetimeFigureOut">
              <a:rPr lang="ko-KR" altLang="en-US" smtClean="0"/>
              <a:t>2025-04-30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54FB2C4-FE58-490D-9F68-02BBAF797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3500855-9E4E-48D2-879E-377B7A0B7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9127C-A3D5-4072-86F6-78E08A360F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2879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C321872-0034-4519-ADDF-78DEA6A639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CF0E6AD-E3F4-4B09-BA8D-D9E9116C92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B5F7CE72-3D7E-47ED-85B5-7E7E11A1ED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547DA38-3F4B-4D13-8B97-001534837E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BC324658-E82A-4FF9-82D4-B08282F111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438CE7FE-0C00-46AA-8D72-B26325F5E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A3A07-D7F8-456C-A222-0E44BD7CC21B}" type="datetimeFigureOut">
              <a:rPr lang="ko-KR" altLang="en-US" smtClean="0"/>
              <a:t>2025-04-30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5A9A09C9-2CEF-428C-9A37-A11672D06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9AF8526-D4F2-45D7-BACF-FE008C004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9127C-A3D5-4072-86F6-78E08A360F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4418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DAF58CF-6069-4B35-90A1-86B813894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95266312-58CA-4490-B021-9FF8793FC8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A3A07-D7F8-456C-A222-0E44BD7CC21B}" type="datetimeFigureOut">
              <a:rPr lang="ko-KR" altLang="en-US" smtClean="0"/>
              <a:t>2025-04-30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CD90F738-001B-44C5-B42A-4C5610051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7C05BFD9-67B7-4CD4-874B-1632B3133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9127C-A3D5-4072-86F6-78E08A360F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2525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A0A053D4-4960-4E44-9A7A-4BE3318C8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A3A07-D7F8-456C-A222-0E44BD7CC21B}" type="datetimeFigureOut">
              <a:rPr lang="ko-KR" altLang="en-US" smtClean="0"/>
              <a:t>2025-04-30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EDDC45D-33A5-4BE9-A3A5-3FE550FB4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D0E1B4E-79E7-4F3E-92B3-97D034D4C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9127C-A3D5-4072-86F6-78E08A360F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970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451339D-4F38-43CC-890C-5712D69D36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3AF89DA-6827-4C8C-950F-AA46BC09FB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B6C6DD8-3BD3-4911-8F14-9D5EDFDBDA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C5CD025-2771-4F51-AF4E-DC3CB6000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A3A07-D7F8-456C-A222-0E44BD7CC21B}" type="datetimeFigureOut">
              <a:rPr lang="ko-KR" altLang="en-US" smtClean="0"/>
              <a:t>2025-04-30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AC3DCF1-D7E5-46BE-94D2-842F5BCD1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401C2A4-A7BD-4F7F-9C16-D209969CD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9127C-A3D5-4072-86F6-78E08A360F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6100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71B4C0F-30F6-4CB2-810D-68CB0D7FE1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5B2862EA-5C3F-46F0-AA0E-9F2BDFCF96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F20152E-60CA-4A47-AC3E-EF4EE76213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CD43AD4-588E-45A1-AC36-121A9F2360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A3A07-D7F8-456C-A222-0E44BD7CC21B}" type="datetimeFigureOut">
              <a:rPr lang="ko-KR" altLang="en-US" smtClean="0"/>
              <a:t>2025-04-30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3ABBC59-D1F4-4F98-8EC8-B358BA828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E6EFE96-893C-443C-8D2D-B734F230C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9127C-A3D5-4072-86F6-78E08A360F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5957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D53D8B7D-B6B3-4C07-BBF0-E7E48C8963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79653BE-F589-496E-84F9-ABBEE7A9DB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2C02429-E37D-4E8D-8DA2-B568374EDB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FA3A07-D7F8-456C-A222-0E44BD7CC21B}" type="datetimeFigureOut">
              <a:rPr lang="ko-KR" altLang="en-US" smtClean="0"/>
              <a:t>2025-04-30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F3A245F-E83A-4CFC-A621-DCE65131C0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D350BE9-6232-4020-87F2-7662AF78D5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9127C-A3D5-4072-86F6-78E08A360F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1309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직사각형 17">
            <a:extLst>
              <a:ext uri="{FF2B5EF4-FFF2-40B4-BE49-F238E27FC236}">
                <a16:creationId xmlns:a16="http://schemas.microsoft.com/office/drawing/2014/main" id="{E1B69624-5F0A-4085-8F76-68D7D52F7377}"/>
              </a:ext>
            </a:extLst>
          </p:cNvPr>
          <p:cNvSpPr/>
          <p:nvPr/>
        </p:nvSpPr>
        <p:spPr>
          <a:xfrm>
            <a:off x="408603" y="269039"/>
            <a:ext cx="11374794" cy="950796"/>
          </a:xfrm>
          <a:prstGeom prst="rect">
            <a:avLst/>
          </a:prstGeom>
          <a:solidFill>
            <a:srgbClr val="F8F3EC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7CF01565-0D7D-49AC-8200-A2BEE981CD13}"/>
              </a:ext>
            </a:extLst>
          </p:cNvPr>
          <p:cNvSpPr/>
          <p:nvPr/>
        </p:nvSpPr>
        <p:spPr>
          <a:xfrm>
            <a:off x="424142" y="1487047"/>
            <a:ext cx="3980078" cy="4644643"/>
          </a:xfrm>
          <a:custGeom>
            <a:avLst/>
            <a:gdLst>
              <a:gd name="connsiteX0" fmla="*/ 0 w 3980078"/>
              <a:gd name="connsiteY0" fmla="*/ 0 h 4644643"/>
              <a:gd name="connsiteX1" fmla="*/ 3980078 w 3980078"/>
              <a:gd name="connsiteY1" fmla="*/ 0 h 4644643"/>
              <a:gd name="connsiteX2" fmla="*/ 3980078 w 3980078"/>
              <a:gd name="connsiteY2" fmla="*/ 4644643 h 4644643"/>
              <a:gd name="connsiteX3" fmla="*/ 0 w 3980078"/>
              <a:gd name="connsiteY3" fmla="*/ 4644643 h 4644643"/>
              <a:gd name="connsiteX4" fmla="*/ 0 w 3980078"/>
              <a:gd name="connsiteY4" fmla="*/ 0 h 4644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80078" h="4644643" fill="none" extrusionOk="0">
                <a:moveTo>
                  <a:pt x="0" y="0"/>
                </a:moveTo>
                <a:cubicBezTo>
                  <a:pt x="1266657" y="49092"/>
                  <a:pt x="3099726" y="100231"/>
                  <a:pt x="3980078" y="0"/>
                </a:cubicBezTo>
                <a:cubicBezTo>
                  <a:pt x="3929587" y="1002688"/>
                  <a:pt x="3830776" y="2417327"/>
                  <a:pt x="3980078" y="4644643"/>
                </a:cubicBezTo>
                <a:cubicBezTo>
                  <a:pt x="2884665" y="4478404"/>
                  <a:pt x="1205790" y="4763664"/>
                  <a:pt x="0" y="4644643"/>
                </a:cubicBezTo>
                <a:cubicBezTo>
                  <a:pt x="-166270" y="3268415"/>
                  <a:pt x="33135" y="839245"/>
                  <a:pt x="0" y="0"/>
                </a:cubicBezTo>
                <a:close/>
              </a:path>
              <a:path w="3980078" h="4644643" stroke="0" extrusionOk="0">
                <a:moveTo>
                  <a:pt x="0" y="0"/>
                </a:moveTo>
                <a:cubicBezTo>
                  <a:pt x="1030240" y="-127415"/>
                  <a:pt x="2463714" y="-110586"/>
                  <a:pt x="3980078" y="0"/>
                </a:cubicBezTo>
                <a:cubicBezTo>
                  <a:pt x="3883944" y="2021954"/>
                  <a:pt x="4143799" y="2827451"/>
                  <a:pt x="3980078" y="4644643"/>
                </a:cubicBezTo>
                <a:cubicBezTo>
                  <a:pt x="2797581" y="4694772"/>
                  <a:pt x="1302488" y="4790890"/>
                  <a:pt x="0" y="4644643"/>
                </a:cubicBezTo>
                <a:cubicBezTo>
                  <a:pt x="106652" y="2964383"/>
                  <a:pt x="-31159" y="1831960"/>
                  <a:pt x="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  <a:extLst>
              <a:ext uri="{C807C97D-BFC1-408E-A445-0C87EB9F89A2}">
                <ask:lineSketchStyleProps xmlns:ask="http://schemas.microsoft.com/office/drawing/2018/sketchyshapes" sd="240740546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正方形/長方形 1">
            <a:extLst>
              <a:ext uri="{FF2B5EF4-FFF2-40B4-BE49-F238E27FC236}">
                <a16:creationId xmlns:a16="http://schemas.microsoft.com/office/drawing/2014/main" id="{1D43A903-8D27-4B70-AAEF-1966450FB030}"/>
              </a:ext>
            </a:extLst>
          </p:cNvPr>
          <p:cNvSpPr/>
          <p:nvPr/>
        </p:nvSpPr>
        <p:spPr>
          <a:xfrm>
            <a:off x="0" y="6630779"/>
            <a:ext cx="12192000" cy="227221"/>
          </a:xfrm>
          <a:prstGeom prst="rect">
            <a:avLst/>
          </a:prstGeom>
          <a:solidFill>
            <a:srgbClr val="CCA4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A29122-37C1-4F1E-95CC-07B2A29A92A1}"/>
              </a:ext>
            </a:extLst>
          </p:cNvPr>
          <p:cNvSpPr txBox="1"/>
          <p:nvPr/>
        </p:nvSpPr>
        <p:spPr>
          <a:xfrm>
            <a:off x="4863862" y="1326995"/>
            <a:ext cx="6094602" cy="4876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60000"/>
              </a:lnSpc>
              <a:buSzPct val="85000"/>
              <a:buFont typeface="Wingdings" panose="05000000000000000000" pitchFamily="2" charset="2"/>
              <a:buChar char="u"/>
            </a:pPr>
            <a:r>
              <a:rPr lang="ko-KR" altLang="en-US" sz="1800">
                <a:latin typeface="Rix고딕 EB" panose="02020603020101020101" pitchFamily="18" charset="-127"/>
                <a:ea typeface="Rix고딕 EB" panose="02020603020101020101" pitchFamily="18" charset="-127"/>
              </a:rPr>
              <a:t>프로그램</a:t>
            </a:r>
            <a:endParaRPr lang="en-US" altLang="ko-KR" sz="1800" u="sng" dirty="0">
              <a:latin typeface="Rix고딕 EB" panose="02020603020101020101" pitchFamily="18" charset="-127"/>
              <a:ea typeface="Rix고딕 EB" panose="02020603020101020101" pitchFamily="18" charset="-127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67FD668E-0E67-4003-8FA9-DBA9F6149A07}"/>
              </a:ext>
            </a:extLst>
          </p:cNvPr>
          <p:cNvSpPr/>
          <p:nvPr/>
        </p:nvSpPr>
        <p:spPr>
          <a:xfrm>
            <a:off x="550000" y="6179831"/>
            <a:ext cx="4886410" cy="328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ko-KR" sz="1200">
                <a:solidFill>
                  <a:schemeClr val="tx2"/>
                </a:solidFill>
                <a:latin typeface="Rix고딕 EB" panose="02020603020101020101" pitchFamily="18" charset="-127"/>
                <a:ea typeface="Rix고딕 EB" panose="02020603020101020101" pitchFamily="18" charset="-127"/>
              </a:rPr>
              <a:t>※</a:t>
            </a:r>
            <a:r>
              <a:rPr lang="ko-KR" altLang="en-US" sz="1200">
                <a:solidFill>
                  <a:schemeClr val="tx2"/>
                </a:solidFill>
                <a:latin typeface="Rix고딕 EB" panose="02020603020101020101" pitchFamily="18" charset="-127"/>
                <a:ea typeface="Rix고딕 EB" panose="02020603020101020101" pitchFamily="18" charset="-127"/>
              </a:rPr>
              <a:t> </a:t>
            </a:r>
            <a:r>
              <a:rPr lang="ko-KR" altLang="en-US" sz="1200" dirty="0">
                <a:solidFill>
                  <a:schemeClr val="tx2"/>
                </a:solidFill>
                <a:latin typeface="Rix고딕 EB" panose="02020603020101020101" pitchFamily="18" charset="-127"/>
                <a:ea typeface="Rix고딕 EB" panose="02020603020101020101" pitchFamily="18" charset="-127"/>
              </a:rPr>
              <a:t>일정</a:t>
            </a:r>
            <a:r>
              <a:rPr lang="en-US" altLang="ko-KR" sz="1200" dirty="0">
                <a:solidFill>
                  <a:schemeClr val="tx2"/>
                </a:solidFill>
                <a:latin typeface="Rix고딕 EB" panose="02020603020101020101" pitchFamily="18" charset="-127"/>
                <a:ea typeface="Rix고딕 EB" panose="02020603020101020101" pitchFamily="18" charset="-127"/>
              </a:rPr>
              <a:t>, </a:t>
            </a:r>
            <a:r>
              <a:rPr lang="ko-KR" altLang="en-US" sz="1200" dirty="0">
                <a:solidFill>
                  <a:schemeClr val="tx2"/>
                </a:solidFill>
                <a:latin typeface="Rix고딕 EB" panose="02020603020101020101" pitchFamily="18" charset="-127"/>
                <a:ea typeface="Rix고딕 EB" panose="02020603020101020101" pitchFamily="18" charset="-127"/>
              </a:rPr>
              <a:t>장소 및 교육방법 등은 상황에 따라 변경될 수 있습니다</a:t>
            </a:r>
            <a:r>
              <a:rPr lang="en-US" altLang="ko-KR" sz="1200" dirty="0">
                <a:solidFill>
                  <a:schemeClr val="tx2"/>
                </a:solidFill>
                <a:latin typeface="Rix고딕 EB" panose="02020603020101020101" pitchFamily="18" charset="-127"/>
                <a:ea typeface="Rix고딕 EB" panose="02020603020101020101" pitchFamily="18" charset="-127"/>
              </a:rPr>
              <a:t>.</a:t>
            </a:r>
            <a:endParaRPr lang="ko-KR" altLang="en-US" sz="1200" dirty="0">
              <a:solidFill>
                <a:schemeClr val="tx2"/>
              </a:solidFill>
              <a:latin typeface="Rix고딕 EB" panose="02020603020101020101" pitchFamily="18" charset="-127"/>
              <a:ea typeface="Rix고딕 EB" panose="02020603020101020101" pitchFamily="18" charset="-127"/>
            </a:endParaRPr>
          </a:p>
        </p:txBody>
      </p:sp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B76E1140-4FFC-4788-AE49-BC6F5D00BF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9374211"/>
              </p:ext>
            </p:extLst>
          </p:nvPr>
        </p:nvGraphicFramePr>
        <p:xfrm>
          <a:off x="4505408" y="1916603"/>
          <a:ext cx="7508791" cy="4246452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167034">
                  <a:extLst>
                    <a:ext uri="{9D8B030D-6E8A-4147-A177-3AD203B41FA5}">
                      <a16:colId xmlns:a16="http://schemas.microsoft.com/office/drawing/2014/main" val="2055761941"/>
                    </a:ext>
                  </a:extLst>
                </a:gridCol>
                <a:gridCol w="302412">
                  <a:extLst>
                    <a:ext uri="{9D8B030D-6E8A-4147-A177-3AD203B41FA5}">
                      <a16:colId xmlns:a16="http://schemas.microsoft.com/office/drawing/2014/main" val="464934308"/>
                    </a:ext>
                  </a:extLst>
                </a:gridCol>
                <a:gridCol w="3276489">
                  <a:extLst>
                    <a:ext uri="{9D8B030D-6E8A-4147-A177-3AD203B41FA5}">
                      <a16:colId xmlns:a16="http://schemas.microsoft.com/office/drawing/2014/main" val="1984252167"/>
                    </a:ext>
                  </a:extLst>
                </a:gridCol>
                <a:gridCol w="2762856">
                  <a:extLst>
                    <a:ext uri="{9D8B030D-6E8A-4147-A177-3AD203B41FA5}">
                      <a16:colId xmlns:a16="http://schemas.microsoft.com/office/drawing/2014/main" val="2055920113"/>
                    </a:ext>
                  </a:extLst>
                </a:gridCol>
              </a:tblGrid>
              <a:tr h="40124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시간</a:t>
                      </a:r>
                      <a:endParaRPr lang="ko-KR" altLang="en-US" sz="1300" b="1" i="0" u="none" strike="noStrike">
                        <a:solidFill>
                          <a:srgbClr val="000000"/>
                        </a:solidFill>
                        <a:effectLst/>
                        <a:latin typeface="Rix고딕 EB" panose="02020603020101020101" pitchFamily="18" charset="-127"/>
                        <a:ea typeface="Rix고딕 EB" panose="02020603020101020101" pitchFamily="18" charset="-127"/>
                      </a:endParaRPr>
                    </a:p>
                  </a:txBody>
                  <a:tcPr marL="6362" marR="6362" marT="63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1C9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분</a:t>
                      </a:r>
                      <a:endParaRPr lang="ko-KR" altLang="en-US" sz="1300" b="1" i="0" u="none" strike="noStrike">
                        <a:solidFill>
                          <a:srgbClr val="000000"/>
                        </a:solidFill>
                        <a:effectLst/>
                        <a:latin typeface="Rix고딕 EB" panose="02020603020101020101" pitchFamily="18" charset="-127"/>
                        <a:ea typeface="Rix고딕 EB" panose="02020603020101020101" pitchFamily="18" charset="-127"/>
                      </a:endParaRPr>
                    </a:p>
                  </a:txBody>
                  <a:tcPr marL="6362" marR="6362" marT="63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1C9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제  목 </a:t>
                      </a:r>
                      <a:endParaRPr lang="ko-KR" altLang="en-US" sz="1300" b="1" i="0" u="none" strike="noStrike">
                        <a:solidFill>
                          <a:srgbClr val="000000"/>
                        </a:solidFill>
                        <a:effectLst/>
                        <a:latin typeface="Rix고딕 EB" panose="02020603020101020101" pitchFamily="18" charset="-127"/>
                        <a:ea typeface="Rix고딕 EB" panose="02020603020101020101" pitchFamily="18" charset="-127"/>
                      </a:endParaRPr>
                    </a:p>
                  </a:txBody>
                  <a:tcPr marL="6362" marR="6362" marT="63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1C9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강  사</a:t>
                      </a:r>
                      <a:endParaRPr lang="ko-KR" altLang="en-US" sz="1300" b="1" i="0" u="none" strike="noStrike">
                        <a:solidFill>
                          <a:srgbClr val="000000"/>
                        </a:solidFill>
                        <a:effectLst/>
                        <a:latin typeface="Rix고딕 EB" panose="02020603020101020101" pitchFamily="18" charset="-127"/>
                        <a:ea typeface="Rix고딕 EB" panose="02020603020101020101" pitchFamily="18" charset="-127"/>
                      </a:endParaRPr>
                    </a:p>
                  </a:txBody>
                  <a:tcPr marL="6362" marR="6362" marT="636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1C9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4193991"/>
                  </a:ext>
                </a:extLst>
              </a:tr>
              <a:tr h="48065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08:40~09:30</a:t>
                      </a:r>
                      <a:endParaRPr lang="en-US" altLang="ko-KR" sz="1200" b="0" i="0" u="none" strike="noStrike">
                        <a:effectLst/>
                        <a:latin typeface="Rix고딕 EB" panose="02020603020101020101" pitchFamily="18" charset="-127"/>
                        <a:ea typeface="Rix고딕 EB" panose="02020603020101020101" pitchFamily="18" charset="-127"/>
                      </a:endParaRPr>
                    </a:p>
                  </a:txBody>
                  <a:tcPr marL="6362" marR="6362" marT="6362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50</a:t>
                      </a:r>
                      <a:endParaRPr lang="en-US" altLang="ko-KR" sz="1200" b="0" i="0" u="none" strike="noStrike">
                        <a:effectLst/>
                        <a:latin typeface="Rix고딕 EB" panose="02020603020101020101" pitchFamily="18" charset="-127"/>
                        <a:ea typeface="Rix고딕 EB" panose="02020603020101020101" pitchFamily="18" charset="-127"/>
                      </a:endParaRPr>
                    </a:p>
                  </a:txBody>
                  <a:tcPr marL="6362" marR="6362" marT="6362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5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재활치료의 역사와 이해</a:t>
                      </a:r>
                      <a:endParaRPr lang="ko-KR" altLang="en-US" sz="1250" b="0" i="0" u="none" strike="noStrike">
                        <a:effectLst/>
                        <a:latin typeface="Rix고딕 EB" panose="02020603020101020101" pitchFamily="18" charset="-127"/>
                        <a:ea typeface="Rix고딕 EB" panose="02020603020101020101" pitchFamily="18" charset="-127"/>
                      </a:endParaRPr>
                    </a:p>
                  </a:txBody>
                  <a:tcPr marL="95424" marR="6362" marT="6362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5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신지철 </a:t>
                      </a:r>
                      <a:r>
                        <a:rPr lang="ko-KR" altLang="en-US" sz="120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교수 </a:t>
                      </a:r>
                      <a:r>
                        <a:rPr lang="en-US" altLang="ko-KR" sz="120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(</a:t>
                      </a:r>
                      <a:r>
                        <a:rPr lang="ko-KR" altLang="en-US" sz="120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재활의학과</a:t>
                      </a:r>
                      <a:r>
                        <a:rPr lang="en-US" altLang="ko-KR" sz="120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)</a:t>
                      </a:r>
                      <a:endParaRPr lang="en-US" altLang="ko-KR" sz="1250" b="0" i="0" u="none" strike="noStrike">
                        <a:effectLst/>
                        <a:latin typeface="Rix고딕 EB" panose="02020603020101020101" pitchFamily="18" charset="-127"/>
                        <a:ea typeface="Rix고딕 EB" panose="02020603020101020101" pitchFamily="18" charset="-127"/>
                      </a:endParaRPr>
                    </a:p>
                  </a:txBody>
                  <a:tcPr marL="190848" marR="6362" marT="6362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656347044"/>
                  </a:ext>
                </a:extLst>
              </a:tr>
              <a:tr h="48065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09:40~10:30</a:t>
                      </a:r>
                      <a:endParaRPr lang="en-US" altLang="ko-KR" sz="1200" b="0" i="0" u="none" strike="noStrike">
                        <a:effectLst/>
                        <a:latin typeface="Rix고딕 EB" panose="02020603020101020101" pitchFamily="18" charset="-127"/>
                        <a:ea typeface="Rix고딕 EB" panose="02020603020101020101" pitchFamily="18" charset="-127"/>
                      </a:endParaRPr>
                    </a:p>
                  </a:txBody>
                  <a:tcPr marL="6362" marR="6362" marT="63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50</a:t>
                      </a:r>
                      <a:endParaRPr lang="en-US" altLang="ko-KR" sz="1200" b="0" i="0" u="none" strike="noStrike">
                        <a:effectLst/>
                        <a:latin typeface="Rix고딕 EB" panose="02020603020101020101" pitchFamily="18" charset="-127"/>
                        <a:ea typeface="Rix고딕 EB" panose="02020603020101020101" pitchFamily="18" charset="-127"/>
                      </a:endParaRPr>
                    </a:p>
                  </a:txBody>
                  <a:tcPr marL="6362" marR="6362" marT="63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5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뇌 손상 환자의 재활치료</a:t>
                      </a:r>
                      <a:endParaRPr lang="ko-KR" altLang="en-US" sz="1250" b="0" i="0" u="none" strike="noStrike">
                        <a:effectLst/>
                        <a:latin typeface="Rix고딕 EB" panose="02020603020101020101" pitchFamily="18" charset="-127"/>
                        <a:ea typeface="Rix고딕 EB" panose="02020603020101020101" pitchFamily="18" charset="-127"/>
                      </a:endParaRPr>
                    </a:p>
                  </a:txBody>
                  <a:tcPr marL="95424" marR="6362" marT="63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5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박종미 </a:t>
                      </a:r>
                      <a:r>
                        <a:rPr lang="ko-KR" altLang="en-US" sz="120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교수 </a:t>
                      </a:r>
                      <a:r>
                        <a:rPr lang="en-US" altLang="ko-KR" sz="120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(</a:t>
                      </a:r>
                      <a:r>
                        <a:rPr lang="ko-KR" altLang="en-US" sz="120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재활의학과</a:t>
                      </a:r>
                      <a:r>
                        <a:rPr lang="en-US" altLang="ko-KR" sz="120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)</a:t>
                      </a:r>
                      <a:endParaRPr lang="en-US" altLang="ko-KR" sz="1250" b="0" i="0" u="none" strike="noStrike">
                        <a:effectLst/>
                        <a:latin typeface="Rix고딕 EB" panose="02020603020101020101" pitchFamily="18" charset="-127"/>
                        <a:ea typeface="Rix고딕 EB" panose="02020603020101020101" pitchFamily="18" charset="-127"/>
                      </a:endParaRPr>
                    </a:p>
                  </a:txBody>
                  <a:tcPr marL="190848" marR="6362" marT="6362" marB="0" anchor="ctr"/>
                </a:tc>
                <a:extLst>
                  <a:ext uri="{0D108BD9-81ED-4DB2-BD59-A6C34878D82A}">
                    <a16:rowId xmlns:a16="http://schemas.microsoft.com/office/drawing/2014/main" val="194694828"/>
                  </a:ext>
                </a:extLst>
              </a:tr>
              <a:tr h="48065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10:40~11:30</a:t>
                      </a:r>
                      <a:endParaRPr lang="en-US" altLang="ko-KR" sz="1200" b="0" i="0" u="none" strike="noStrike">
                        <a:effectLst/>
                        <a:latin typeface="Rix고딕 EB" panose="02020603020101020101" pitchFamily="18" charset="-127"/>
                        <a:ea typeface="Rix고딕 EB" panose="02020603020101020101" pitchFamily="18" charset="-127"/>
                      </a:endParaRPr>
                    </a:p>
                  </a:txBody>
                  <a:tcPr marL="6362" marR="6362" marT="63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50</a:t>
                      </a:r>
                      <a:endParaRPr lang="en-US" altLang="ko-KR" sz="1200" b="0" i="0" u="none" strike="noStrike">
                        <a:effectLst/>
                        <a:latin typeface="Rix고딕 EB" panose="02020603020101020101" pitchFamily="18" charset="-127"/>
                        <a:ea typeface="Rix고딕 EB" panose="02020603020101020101" pitchFamily="18" charset="-127"/>
                      </a:endParaRPr>
                    </a:p>
                  </a:txBody>
                  <a:tcPr marL="6362" marR="6362" marT="63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5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연하장애 환자의 검사</a:t>
                      </a:r>
                      <a:r>
                        <a:rPr lang="en-US" altLang="ko-KR" sz="125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, </a:t>
                      </a:r>
                      <a:r>
                        <a:rPr lang="ko-KR" altLang="en-US" sz="125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치료 및 간호</a:t>
                      </a:r>
                      <a:endParaRPr lang="ko-KR" altLang="en-US" sz="1250" b="0" i="0" u="none" strike="noStrike">
                        <a:effectLst/>
                        <a:latin typeface="Rix고딕 EB" panose="02020603020101020101" pitchFamily="18" charset="-127"/>
                        <a:ea typeface="Rix고딕 EB" panose="02020603020101020101" pitchFamily="18" charset="-127"/>
                      </a:endParaRPr>
                    </a:p>
                  </a:txBody>
                  <a:tcPr marL="95424" marR="6362" marT="63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5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안정현 </a:t>
                      </a:r>
                      <a:r>
                        <a:rPr lang="ko-KR" altLang="en-US" sz="120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간호사 </a:t>
                      </a:r>
                      <a:r>
                        <a:rPr lang="en-US" altLang="ko-KR" sz="120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(</a:t>
                      </a:r>
                      <a:r>
                        <a:rPr lang="ko-KR" altLang="en-US" sz="120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임상전담간호파트</a:t>
                      </a:r>
                      <a:r>
                        <a:rPr lang="en-US" altLang="ko-KR" sz="120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)</a:t>
                      </a:r>
                      <a:endParaRPr lang="en-US" altLang="ko-KR" sz="1250" b="0" i="0" u="none" strike="noStrike">
                        <a:effectLst/>
                        <a:latin typeface="Rix고딕 EB" panose="02020603020101020101" pitchFamily="18" charset="-127"/>
                        <a:ea typeface="Rix고딕 EB" panose="02020603020101020101" pitchFamily="18" charset="-127"/>
                      </a:endParaRPr>
                    </a:p>
                  </a:txBody>
                  <a:tcPr marL="190848" marR="6362" marT="6362" marB="0" anchor="ctr"/>
                </a:tc>
                <a:extLst>
                  <a:ext uri="{0D108BD9-81ED-4DB2-BD59-A6C34878D82A}">
                    <a16:rowId xmlns:a16="http://schemas.microsoft.com/office/drawing/2014/main" val="1282106010"/>
                  </a:ext>
                </a:extLst>
              </a:tr>
              <a:tr h="48065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12:30~13:20</a:t>
                      </a:r>
                      <a:endParaRPr lang="en-US" altLang="ko-KR" sz="1200" b="0" i="0" u="none" strike="noStrike">
                        <a:effectLst/>
                        <a:latin typeface="Rix고딕 EB" panose="02020603020101020101" pitchFamily="18" charset="-127"/>
                        <a:ea typeface="Rix고딕 EB" panose="02020603020101020101" pitchFamily="18" charset="-127"/>
                      </a:endParaRPr>
                    </a:p>
                  </a:txBody>
                  <a:tcPr marL="6362" marR="6362" marT="63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50</a:t>
                      </a:r>
                      <a:endParaRPr lang="en-US" altLang="ko-KR" sz="1200" b="0" i="0" u="none" strike="noStrike">
                        <a:effectLst/>
                        <a:latin typeface="Rix고딕 EB" panose="02020603020101020101" pitchFamily="18" charset="-127"/>
                        <a:ea typeface="Rix고딕 EB" panose="02020603020101020101" pitchFamily="18" charset="-127"/>
                      </a:endParaRPr>
                    </a:p>
                  </a:txBody>
                  <a:tcPr marL="6362" marR="6362" marT="63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5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언어심리 평가 및 치료</a:t>
                      </a:r>
                      <a:endParaRPr lang="ko-KR" altLang="en-US" sz="1250" b="0" i="0" u="none" strike="noStrike">
                        <a:effectLst/>
                        <a:latin typeface="Rix고딕 EB" panose="02020603020101020101" pitchFamily="18" charset="-127"/>
                        <a:ea typeface="Rix고딕 EB" panose="02020603020101020101" pitchFamily="18" charset="-127"/>
                      </a:endParaRPr>
                    </a:p>
                  </a:txBody>
                  <a:tcPr marL="95424" marR="6362" marT="63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5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박지은 </a:t>
                      </a:r>
                      <a:r>
                        <a:rPr lang="ko-KR" altLang="en-US" sz="120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파트장 </a:t>
                      </a:r>
                      <a:r>
                        <a:rPr lang="en-US" altLang="ko-KR" sz="120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(</a:t>
                      </a:r>
                      <a:r>
                        <a:rPr lang="ko-KR" altLang="en-US" sz="120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언어심리치료파트</a:t>
                      </a:r>
                      <a:r>
                        <a:rPr lang="en-US" altLang="ko-KR" sz="120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)</a:t>
                      </a:r>
                      <a:endParaRPr lang="en-US" altLang="ko-KR" sz="1250" b="0" i="0" u="none" strike="noStrike">
                        <a:effectLst/>
                        <a:latin typeface="Rix고딕 EB" panose="02020603020101020101" pitchFamily="18" charset="-127"/>
                        <a:ea typeface="Rix고딕 EB" panose="02020603020101020101" pitchFamily="18" charset="-127"/>
                      </a:endParaRPr>
                    </a:p>
                  </a:txBody>
                  <a:tcPr marL="190848" marR="6362" marT="6362" marB="0" anchor="ctr"/>
                </a:tc>
                <a:extLst>
                  <a:ext uri="{0D108BD9-81ED-4DB2-BD59-A6C34878D82A}">
                    <a16:rowId xmlns:a16="http://schemas.microsoft.com/office/drawing/2014/main" val="682186826"/>
                  </a:ext>
                </a:extLst>
              </a:tr>
              <a:tr h="48065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13:30~14:35</a:t>
                      </a:r>
                      <a:endParaRPr lang="en-US" altLang="ko-KR" sz="1200" b="0" i="0" u="none" strike="noStrike">
                        <a:effectLst/>
                        <a:latin typeface="Rix고딕 EB" panose="02020603020101020101" pitchFamily="18" charset="-127"/>
                        <a:ea typeface="Rix고딕 EB" panose="02020603020101020101" pitchFamily="18" charset="-127"/>
                      </a:endParaRPr>
                    </a:p>
                  </a:txBody>
                  <a:tcPr marL="6362" marR="6362" marT="63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65</a:t>
                      </a:r>
                      <a:endParaRPr lang="en-US" altLang="ko-KR" sz="1200" b="0" i="0" u="none" strike="noStrike">
                        <a:effectLst/>
                        <a:latin typeface="Rix고딕 EB" panose="02020603020101020101" pitchFamily="18" charset="-127"/>
                        <a:ea typeface="Rix고딕 EB" panose="02020603020101020101" pitchFamily="18" charset="-127"/>
                      </a:endParaRPr>
                    </a:p>
                  </a:txBody>
                  <a:tcPr marL="6362" marR="6362" marT="63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50" u="none" strike="noStrike" dirty="0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물리치료 및 로봇치료의 최신 지견</a:t>
                      </a:r>
                      <a:endParaRPr lang="ko-KR" altLang="en-US" sz="1250" b="0" i="0" u="none" strike="noStrike" dirty="0">
                        <a:effectLst/>
                        <a:latin typeface="Rix고딕 EB" panose="02020603020101020101" pitchFamily="18" charset="-127"/>
                        <a:ea typeface="Rix고딕 EB" panose="02020603020101020101" pitchFamily="18" charset="-127"/>
                      </a:endParaRPr>
                    </a:p>
                  </a:txBody>
                  <a:tcPr marL="95424" marR="6362" marT="63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5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민원규 </a:t>
                      </a:r>
                      <a:r>
                        <a:rPr lang="ko-KR" altLang="en-US" sz="120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파트장 </a:t>
                      </a:r>
                      <a:r>
                        <a:rPr lang="en-US" altLang="ko-KR" sz="120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(</a:t>
                      </a:r>
                      <a:r>
                        <a:rPr lang="ko-KR" altLang="en-US" sz="120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물리치료</a:t>
                      </a:r>
                      <a:r>
                        <a:rPr lang="en-US" altLang="ko-KR" sz="120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2</a:t>
                      </a:r>
                      <a:r>
                        <a:rPr lang="ko-KR" altLang="en-US" sz="120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파트</a:t>
                      </a:r>
                      <a:r>
                        <a:rPr lang="en-US" altLang="ko-KR" sz="120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)</a:t>
                      </a:r>
                      <a:endParaRPr lang="en-US" altLang="ko-KR" sz="1250" b="0" i="0" u="none" strike="noStrike">
                        <a:effectLst/>
                        <a:latin typeface="Rix고딕 EB" panose="02020603020101020101" pitchFamily="18" charset="-127"/>
                        <a:ea typeface="Rix고딕 EB" panose="02020603020101020101" pitchFamily="18" charset="-127"/>
                      </a:endParaRPr>
                    </a:p>
                  </a:txBody>
                  <a:tcPr marL="190848" marR="6362" marT="6362" marB="0" anchor="ctr"/>
                </a:tc>
                <a:extLst>
                  <a:ext uri="{0D108BD9-81ED-4DB2-BD59-A6C34878D82A}">
                    <a16:rowId xmlns:a16="http://schemas.microsoft.com/office/drawing/2014/main" val="2668562696"/>
                  </a:ext>
                </a:extLst>
              </a:tr>
              <a:tr h="48065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14:45~15:30</a:t>
                      </a:r>
                      <a:endParaRPr lang="en-US" altLang="ko-KR" sz="1200" b="0" i="0" u="none" strike="noStrike">
                        <a:effectLst/>
                        <a:latin typeface="Rix고딕 EB" panose="02020603020101020101" pitchFamily="18" charset="-127"/>
                        <a:ea typeface="Rix고딕 EB" panose="02020603020101020101" pitchFamily="18" charset="-127"/>
                      </a:endParaRPr>
                    </a:p>
                  </a:txBody>
                  <a:tcPr marL="6362" marR="6362" marT="63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45</a:t>
                      </a:r>
                      <a:endParaRPr lang="en-US" altLang="ko-KR" sz="1200" b="0" i="0" u="none" strike="noStrike">
                        <a:effectLst/>
                        <a:latin typeface="Rix고딕 EB" panose="02020603020101020101" pitchFamily="18" charset="-127"/>
                        <a:ea typeface="Rix고딕 EB" panose="02020603020101020101" pitchFamily="18" charset="-127"/>
                      </a:endParaRPr>
                    </a:p>
                  </a:txBody>
                  <a:tcPr marL="6362" marR="6362" marT="63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5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상처와 욕창 간호</a:t>
                      </a:r>
                      <a:endParaRPr lang="ko-KR" altLang="en-US" sz="1250" b="0" i="0" u="none" strike="noStrike">
                        <a:effectLst/>
                        <a:latin typeface="Rix고딕 EB" panose="02020603020101020101" pitchFamily="18" charset="-127"/>
                        <a:ea typeface="Rix고딕 EB" panose="02020603020101020101" pitchFamily="18" charset="-127"/>
                      </a:endParaRPr>
                    </a:p>
                  </a:txBody>
                  <a:tcPr marL="95424" marR="6362" marT="63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50" u="none" strike="noStrike" dirty="0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정혜정 </a:t>
                      </a:r>
                      <a:r>
                        <a:rPr lang="ko-KR" altLang="en-US" sz="1200" u="none" strike="noStrike" dirty="0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간호사 </a:t>
                      </a:r>
                      <a:r>
                        <a:rPr lang="en-US" altLang="ko-KR" sz="1200" u="none" strike="noStrike" dirty="0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(</a:t>
                      </a:r>
                      <a:r>
                        <a:rPr lang="ko-KR" altLang="en-US" sz="1200" u="none" strike="noStrike" dirty="0" err="1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상처장루실금간호사</a:t>
                      </a:r>
                      <a:r>
                        <a:rPr lang="en-US" altLang="ko-KR" sz="1200" u="none" strike="noStrike" dirty="0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)</a:t>
                      </a:r>
                      <a:endParaRPr lang="en-US" altLang="ko-KR" sz="1250" b="0" i="0" u="none" strike="noStrike" dirty="0">
                        <a:effectLst/>
                        <a:latin typeface="Rix고딕 EB" panose="02020603020101020101" pitchFamily="18" charset="-127"/>
                        <a:ea typeface="Rix고딕 EB" panose="02020603020101020101" pitchFamily="18" charset="-127"/>
                      </a:endParaRPr>
                    </a:p>
                  </a:txBody>
                  <a:tcPr marL="190848" marR="6362" marT="6362" marB="0" anchor="ctr"/>
                </a:tc>
                <a:extLst>
                  <a:ext uri="{0D108BD9-81ED-4DB2-BD59-A6C34878D82A}">
                    <a16:rowId xmlns:a16="http://schemas.microsoft.com/office/drawing/2014/main" val="3361234984"/>
                  </a:ext>
                </a:extLst>
              </a:tr>
              <a:tr h="48065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15:40~16:25</a:t>
                      </a:r>
                      <a:endParaRPr lang="en-US" altLang="ko-KR" sz="1200" b="0" i="0" u="none" strike="noStrike">
                        <a:effectLst/>
                        <a:latin typeface="Rix고딕 EB" panose="02020603020101020101" pitchFamily="18" charset="-127"/>
                        <a:ea typeface="Rix고딕 EB" panose="02020603020101020101" pitchFamily="18" charset="-127"/>
                      </a:endParaRPr>
                    </a:p>
                  </a:txBody>
                  <a:tcPr marL="6362" marR="6362" marT="63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45</a:t>
                      </a:r>
                      <a:endParaRPr lang="en-US" altLang="ko-KR" sz="1200" b="0" i="0" u="none" strike="noStrike">
                        <a:effectLst/>
                        <a:latin typeface="Rix고딕 EB" panose="02020603020101020101" pitchFamily="18" charset="-127"/>
                        <a:ea typeface="Rix고딕 EB" panose="02020603020101020101" pitchFamily="18" charset="-127"/>
                      </a:endParaRPr>
                    </a:p>
                  </a:txBody>
                  <a:tcPr marL="6362" marR="6362" marT="63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5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호흡 재활 및 간호의 실제</a:t>
                      </a:r>
                      <a:endParaRPr lang="ko-KR" altLang="en-US" sz="1250" b="0" i="0" u="none" strike="noStrike">
                        <a:effectLst/>
                        <a:latin typeface="Rix고딕 EB" panose="02020603020101020101" pitchFamily="18" charset="-127"/>
                        <a:ea typeface="Rix고딕 EB" panose="02020603020101020101" pitchFamily="18" charset="-127"/>
                      </a:endParaRPr>
                    </a:p>
                  </a:txBody>
                  <a:tcPr marL="95424" marR="6362" marT="63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50" u="none" strike="noStrike" dirty="0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강혜진 </a:t>
                      </a:r>
                      <a:r>
                        <a:rPr lang="ko-KR" altLang="en-US" sz="1200" u="none" strike="noStrike" dirty="0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간호사 </a:t>
                      </a:r>
                      <a:r>
                        <a:rPr lang="en-US" altLang="ko-KR" sz="1200" u="none" strike="noStrike" dirty="0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(</a:t>
                      </a:r>
                      <a:r>
                        <a:rPr lang="ko-KR" altLang="en-US" sz="120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재활병원</a:t>
                      </a:r>
                      <a:r>
                        <a:rPr lang="en-US" altLang="ko-KR" sz="120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100</a:t>
                      </a:r>
                      <a:r>
                        <a:rPr lang="ko-KR" altLang="en-US" sz="1200" u="none" strike="noStrike" dirty="0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병동파트</a:t>
                      </a:r>
                      <a:r>
                        <a:rPr lang="en-US" altLang="ko-KR" sz="1200" u="none" strike="noStrike" dirty="0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)</a:t>
                      </a:r>
                      <a:endParaRPr lang="en-US" altLang="ko-KR" sz="1250" b="0" i="0" u="none" strike="noStrike" dirty="0">
                        <a:effectLst/>
                        <a:latin typeface="Rix고딕 EB" panose="02020603020101020101" pitchFamily="18" charset="-127"/>
                        <a:ea typeface="Rix고딕 EB" panose="02020603020101020101" pitchFamily="18" charset="-127"/>
                      </a:endParaRPr>
                    </a:p>
                  </a:txBody>
                  <a:tcPr marL="190848" marR="6362" marT="6362" marB="0" anchor="ctr"/>
                </a:tc>
                <a:extLst>
                  <a:ext uri="{0D108BD9-81ED-4DB2-BD59-A6C34878D82A}">
                    <a16:rowId xmlns:a16="http://schemas.microsoft.com/office/drawing/2014/main" val="959462936"/>
                  </a:ext>
                </a:extLst>
              </a:tr>
              <a:tr h="48065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16:35~17:20</a:t>
                      </a:r>
                      <a:endParaRPr lang="en-US" altLang="ko-KR" sz="1200" b="0" i="0" u="none" strike="noStrike">
                        <a:effectLst/>
                        <a:latin typeface="Rix고딕 EB" panose="02020603020101020101" pitchFamily="18" charset="-127"/>
                        <a:ea typeface="Rix고딕 EB" panose="02020603020101020101" pitchFamily="18" charset="-127"/>
                      </a:endParaRPr>
                    </a:p>
                  </a:txBody>
                  <a:tcPr marL="6362" marR="6362" marT="636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45</a:t>
                      </a:r>
                      <a:endParaRPr lang="en-US" altLang="ko-KR" sz="1200" b="0" i="0" u="none" strike="noStrike">
                        <a:effectLst/>
                        <a:latin typeface="Rix고딕 EB" panose="02020603020101020101" pitchFamily="18" charset="-127"/>
                        <a:ea typeface="Rix고딕 EB" panose="02020603020101020101" pitchFamily="18" charset="-127"/>
                      </a:endParaRPr>
                    </a:p>
                  </a:txBody>
                  <a:tcPr marL="6362" marR="6362" marT="636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50" u="none" strike="noStrike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가정용 인공호흡기 환자 간호와 응급상황 관리</a:t>
                      </a:r>
                      <a:endParaRPr lang="ko-KR" altLang="en-US" sz="1250" b="0" i="0" u="none" strike="noStrike">
                        <a:effectLst/>
                        <a:latin typeface="Rix고딕 EB" panose="02020603020101020101" pitchFamily="18" charset="-127"/>
                        <a:ea typeface="Rix고딕 EB" panose="02020603020101020101" pitchFamily="18" charset="-127"/>
                      </a:endParaRPr>
                    </a:p>
                  </a:txBody>
                  <a:tcPr marL="95424" marR="6362" marT="636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50" u="none" strike="noStrike" dirty="0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지현주 </a:t>
                      </a:r>
                      <a:r>
                        <a:rPr lang="ko-KR" altLang="en-US" sz="1200" u="none" strike="noStrike" dirty="0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간호사</a:t>
                      </a:r>
                      <a:r>
                        <a:rPr lang="en-US" altLang="ko-KR" sz="1200" u="none" strike="noStrike" dirty="0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(</a:t>
                      </a:r>
                      <a:r>
                        <a:rPr lang="ko-KR" altLang="en-US" sz="1200" u="none" strike="noStrike" dirty="0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병동호흡기관리간호사</a:t>
                      </a:r>
                      <a:r>
                        <a:rPr lang="en-US" altLang="ko-KR" sz="1200" u="none" strike="noStrike" dirty="0">
                          <a:effectLst/>
                          <a:latin typeface="Rix고딕 EB" panose="02020603020101020101" pitchFamily="18" charset="-127"/>
                          <a:ea typeface="Rix고딕 EB" panose="02020603020101020101" pitchFamily="18" charset="-127"/>
                        </a:rPr>
                        <a:t>)</a:t>
                      </a:r>
                      <a:endParaRPr lang="en-US" altLang="ko-KR" sz="1250" b="0" i="0" u="none" strike="noStrike" dirty="0">
                        <a:effectLst/>
                        <a:latin typeface="Rix고딕 EB" panose="02020603020101020101" pitchFamily="18" charset="-127"/>
                        <a:ea typeface="Rix고딕 EB" panose="02020603020101020101" pitchFamily="18" charset="-127"/>
                      </a:endParaRPr>
                    </a:p>
                  </a:txBody>
                  <a:tcPr marL="190848" marR="6362" marT="636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2641314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A20A8AC5-D424-4B01-8A01-8C3A001F69C0}"/>
              </a:ext>
            </a:extLst>
          </p:cNvPr>
          <p:cNvSpPr txBox="1"/>
          <p:nvPr/>
        </p:nvSpPr>
        <p:spPr>
          <a:xfrm>
            <a:off x="408603" y="1624806"/>
            <a:ext cx="4081267" cy="262725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60000"/>
              </a:lnSpc>
              <a:buSzPct val="90000"/>
              <a:buFont typeface="Wingdings" panose="05000000000000000000" pitchFamily="2" charset="2"/>
              <a:buChar char="§"/>
            </a:pPr>
            <a:r>
              <a:rPr lang="ko-KR" altLang="en-US" sz="1500" b="1" dirty="0">
                <a:solidFill>
                  <a:schemeClr val="tx2"/>
                </a:solidFill>
                <a:latin typeface="Rix고딕 EB" panose="02020603020101020101" pitchFamily="18" charset="-127"/>
                <a:ea typeface="Rix고딕 EB" panose="02020603020101020101" pitchFamily="18" charset="-127"/>
              </a:rPr>
              <a:t>일시 </a:t>
            </a:r>
            <a:r>
              <a:rPr lang="en-US" altLang="ko-KR" sz="1500" b="1" dirty="0">
                <a:solidFill>
                  <a:srgbClr val="89181B"/>
                </a:solidFill>
                <a:latin typeface="Rix고딕 EB" panose="02020603020101020101" pitchFamily="18" charset="-127"/>
                <a:ea typeface="Rix고딕 EB" panose="02020603020101020101" pitchFamily="18" charset="-127"/>
              </a:rPr>
              <a:t>: 6</a:t>
            </a:r>
            <a:r>
              <a:rPr lang="ko-KR" altLang="en-US" sz="1500" b="1" dirty="0">
                <a:solidFill>
                  <a:srgbClr val="89181B"/>
                </a:solidFill>
                <a:latin typeface="Rix고딕 EB" panose="02020603020101020101" pitchFamily="18" charset="-127"/>
                <a:ea typeface="Rix고딕 EB" panose="02020603020101020101" pitchFamily="18" charset="-127"/>
              </a:rPr>
              <a:t>월 </a:t>
            </a:r>
            <a:r>
              <a:rPr lang="en-US" altLang="ko-KR" sz="1500" b="1" dirty="0">
                <a:solidFill>
                  <a:srgbClr val="89181B"/>
                </a:solidFill>
                <a:latin typeface="Rix고딕 EB" panose="02020603020101020101" pitchFamily="18" charset="-127"/>
                <a:ea typeface="Rix고딕 EB" panose="02020603020101020101" pitchFamily="18" charset="-127"/>
              </a:rPr>
              <a:t>19</a:t>
            </a:r>
            <a:r>
              <a:rPr lang="ko-KR" altLang="en-US" sz="1500" b="1" dirty="0">
                <a:solidFill>
                  <a:srgbClr val="89181B"/>
                </a:solidFill>
                <a:latin typeface="Rix고딕 EB" panose="02020603020101020101" pitchFamily="18" charset="-127"/>
                <a:ea typeface="Rix고딕 EB" panose="02020603020101020101" pitchFamily="18" charset="-127"/>
              </a:rPr>
              <a:t>일</a:t>
            </a:r>
            <a:r>
              <a:rPr lang="en-US" altLang="ko-KR" sz="1500" b="1" dirty="0">
                <a:solidFill>
                  <a:srgbClr val="89181B"/>
                </a:solidFill>
                <a:latin typeface="Rix고딕 EB" panose="02020603020101020101" pitchFamily="18" charset="-127"/>
                <a:ea typeface="Rix고딕 EB" panose="02020603020101020101" pitchFamily="18" charset="-127"/>
              </a:rPr>
              <a:t>(</a:t>
            </a:r>
            <a:r>
              <a:rPr lang="ko-KR" altLang="en-US" sz="1500" b="1" dirty="0">
                <a:solidFill>
                  <a:srgbClr val="89181B"/>
                </a:solidFill>
                <a:latin typeface="Rix고딕 EB" panose="02020603020101020101" pitchFamily="18" charset="-127"/>
                <a:ea typeface="Rix고딕 EB" panose="02020603020101020101" pitchFamily="18" charset="-127"/>
              </a:rPr>
              <a:t>목</a:t>
            </a:r>
            <a:r>
              <a:rPr lang="en-US" altLang="ko-KR" sz="1500" b="1" dirty="0">
                <a:solidFill>
                  <a:srgbClr val="89181B"/>
                </a:solidFill>
                <a:latin typeface="Rix고딕 EB" panose="02020603020101020101" pitchFamily="18" charset="-127"/>
                <a:ea typeface="Rix고딕 EB" panose="02020603020101020101" pitchFamily="18" charset="-127"/>
              </a:rPr>
              <a:t>) </a:t>
            </a:r>
            <a:r>
              <a:rPr lang="en-US" altLang="ko-KR" sz="1500" b="1" dirty="0">
                <a:solidFill>
                  <a:schemeClr val="tx2">
                    <a:lumMod val="75000"/>
                  </a:schemeClr>
                </a:solidFill>
                <a:latin typeface="Rix고딕 EB" panose="02020603020101020101" pitchFamily="18" charset="-127"/>
                <a:ea typeface="Rix고딕 EB" panose="02020603020101020101" pitchFamily="18" charset="-127"/>
              </a:rPr>
              <a:t>08:40-17:20</a:t>
            </a:r>
            <a:endParaRPr lang="en-US" altLang="ko-KR" sz="1500" dirty="0">
              <a:solidFill>
                <a:schemeClr val="tx2">
                  <a:lumMod val="75000"/>
                </a:schemeClr>
              </a:solidFill>
              <a:latin typeface="Rix고딕 EB" panose="02020603020101020101" pitchFamily="18" charset="-127"/>
              <a:ea typeface="Rix고딕 EB" panose="02020603020101020101" pitchFamily="18" charset="-127"/>
            </a:endParaRPr>
          </a:p>
          <a:p>
            <a:pPr marL="285750" indent="-285750">
              <a:lnSpc>
                <a:spcPct val="160000"/>
              </a:lnSpc>
              <a:buSzPct val="90000"/>
              <a:buFont typeface="Wingdings" panose="05000000000000000000" pitchFamily="2" charset="2"/>
              <a:buChar char="§"/>
            </a:pPr>
            <a:r>
              <a:rPr lang="ko-KR" altLang="en-US" sz="1500" b="1" dirty="0">
                <a:solidFill>
                  <a:schemeClr val="tx2"/>
                </a:solidFill>
                <a:latin typeface="Rix고딕 EB" panose="02020603020101020101" pitchFamily="18" charset="-127"/>
                <a:ea typeface="Rix고딕 EB" panose="02020603020101020101" pitchFamily="18" charset="-127"/>
              </a:rPr>
              <a:t>장소 </a:t>
            </a:r>
            <a:r>
              <a:rPr lang="en-US" altLang="ko-KR" sz="1500" b="1" dirty="0">
                <a:solidFill>
                  <a:schemeClr val="tx2"/>
                </a:solidFill>
                <a:latin typeface="Rix고딕 EB" panose="02020603020101020101" pitchFamily="18" charset="-127"/>
                <a:ea typeface="Rix고딕 EB" panose="02020603020101020101" pitchFamily="18" charset="-127"/>
              </a:rPr>
              <a:t>: </a:t>
            </a:r>
            <a:r>
              <a:rPr lang="ko-KR" altLang="en-US" sz="1500" b="1" dirty="0">
                <a:solidFill>
                  <a:srgbClr val="B17597"/>
                </a:solidFill>
                <a:latin typeface="Rix고딕 EB" panose="02020603020101020101" pitchFamily="18" charset="-127"/>
                <a:ea typeface="Rix고딕 EB" panose="02020603020101020101" pitchFamily="18" charset="-127"/>
              </a:rPr>
              <a:t>세브란스병원</a:t>
            </a:r>
            <a:r>
              <a:rPr lang="en-US" altLang="ko-KR" sz="1500" b="1" dirty="0">
                <a:solidFill>
                  <a:srgbClr val="B17597"/>
                </a:solidFill>
                <a:latin typeface="Rix고딕 EB" panose="02020603020101020101" pitchFamily="18" charset="-127"/>
                <a:ea typeface="Rix고딕 EB" panose="02020603020101020101" pitchFamily="18" charset="-127"/>
              </a:rPr>
              <a:t>(</a:t>
            </a:r>
            <a:r>
              <a:rPr lang="ko-KR" altLang="en-US" sz="1500" b="1" dirty="0">
                <a:solidFill>
                  <a:srgbClr val="B17597"/>
                </a:solidFill>
                <a:latin typeface="Rix고딕 EB" panose="02020603020101020101" pitchFamily="18" charset="-127"/>
                <a:ea typeface="Rix고딕 EB" panose="02020603020101020101" pitchFamily="18" charset="-127"/>
              </a:rPr>
              <a:t>신촌</a:t>
            </a:r>
            <a:r>
              <a:rPr lang="en-US" altLang="ko-KR" sz="1500" b="1" dirty="0">
                <a:solidFill>
                  <a:srgbClr val="B17597"/>
                </a:solidFill>
                <a:latin typeface="Rix고딕 EB" panose="02020603020101020101" pitchFamily="18" charset="-127"/>
                <a:ea typeface="Rix고딕 EB" panose="02020603020101020101" pitchFamily="18" charset="-127"/>
              </a:rPr>
              <a:t>)</a:t>
            </a:r>
          </a:p>
          <a:p>
            <a:pPr>
              <a:lnSpc>
                <a:spcPct val="160000"/>
              </a:lnSpc>
              <a:buSzPct val="90000"/>
            </a:pPr>
            <a:r>
              <a:rPr lang="en-US" altLang="ko-KR" sz="1500" b="1" dirty="0">
                <a:solidFill>
                  <a:srgbClr val="B17597"/>
                </a:solidFill>
                <a:latin typeface="Rix고딕 EB" panose="02020603020101020101" pitchFamily="18" charset="-127"/>
                <a:ea typeface="Rix고딕 EB" panose="02020603020101020101" pitchFamily="18" charset="-127"/>
              </a:rPr>
              <a:t>              </a:t>
            </a:r>
            <a:r>
              <a:rPr lang="ko-KR" altLang="en-US" sz="1500" b="1" dirty="0">
                <a:solidFill>
                  <a:srgbClr val="B17597"/>
                </a:solidFill>
                <a:latin typeface="Rix고딕 EB" panose="02020603020101020101" pitchFamily="18" charset="-127"/>
                <a:ea typeface="Rix고딕 EB" panose="02020603020101020101" pitchFamily="18" charset="-127"/>
              </a:rPr>
              <a:t>종합관 </a:t>
            </a:r>
            <a:r>
              <a:rPr lang="en-US" altLang="ko-KR" sz="1500" b="1" dirty="0">
                <a:solidFill>
                  <a:srgbClr val="B17597"/>
                </a:solidFill>
                <a:latin typeface="Rix고딕 EB" panose="02020603020101020101" pitchFamily="18" charset="-127"/>
                <a:ea typeface="Rix고딕 EB" panose="02020603020101020101" pitchFamily="18" charset="-127"/>
              </a:rPr>
              <a:t>331</a:t>
            </a:r>
            <a:r>
              <a:rPr lang="ko-KR" altLang="en-US" sz="1500" b="1" dirty="0">
                <a:solidFill>
                  <a:srgbClr val="B17597"/>
                </a:solidFill>
                <a:latin typeface="Rix고딕 EB" panose="02020603020101020101" pitchFamily="18" charset="-127"/>
                <a:ea typeface="Rix고딕 EB" panose="02020603020101020101" pitchFamily="18" charset="-127"/>
              </a:rPr>
              <a:t>호</a:t>
            </a:r>
            <a:endParaRPr lang="en-US" altLang="ko-KR" sz="1500" b="1" dirty="0">
              <a:solidFill>
                <a:srgbClr val="B17597"/>
              </a:solidFill>
              <a:latin typeface="Rix고딕 EB" panose="02020603020101020101" pitchFamily="18" charset="-127"/>
              <a:ea typeface="Rix고딕 EB" panose="02020603020101020101" pitchFamily="18" charset="-127"/>
            </a:endParaRPr>
          </a:p>
          <a:p>
            <a:pPr marL="285750" indent="-285750">
              <a:lnSpc>
                <a:spcPct val="160000"/>
              </a:lnSpc>
              <a:buSzPct val="90000"/>
              <a:buFont typeface="Wingdings" panose="05000000000000000000" pitchFamily="2" charset="2"/>
              <a:buChar char="§"/>
            </a:pPr>
            <a:r>
              <a:rPr lang="ko-KR" altLang="en-US" sz="1500" b="1" dirty="0">
                <a:solidFill>
                  <a:schemeClr val="tx2"/>
                </a:solidFill>
                <a:latin typeface="Rix고딕 EB" panose="02020603020101020101" pitchFamily="18" charset="-127"/>
                <a:ea typeface="Rix고딕 EB" panose="02020603020101020101" pitchFamily="18" charset="-127"/>
              </a:rPr>
              <a:t>교육신청</a:t>
            </a:r>
            <a:r>
              <a:rPr lang="en-US" altLang="ko-KR" sz="1500" b="1" dirty="0">
                <a:solidFill>
                  <a:schemeClr val="tx2"/>
                </a:solidFill>
                <a:latin typeface="Rix고딕 EB" panose="02020603020101020101" pitchFamily="18" charset="-127"/>
                <a:ea typeface="Rix고딕 EB" panose="02020603020101020101" pitchFamily="18" charset="-127"/>
              </a:rPr>
              <a:t>:</a:t>
            </a:r>
            <a:r>
              <a:rPr lang="ko-KR" altLang="en-US" sz="15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Rix고딕 EB" panose="02020603020101020101" pitchFamily="18" charset="-127"/>
                <a:ea typeface="Rix고딕 EB" panose="02020603020101020101" pitchFamily="18" charset="-127"/>
              </a:rPr>
              <a:t> </a:t>
            </a:r>
            <a:r>
              <a:rPr lang="en-US" altLang="ko-KR" sz="1500" b="1" dirty="0">
                <a:solidFill>
                  <a:srgbClr val="B17597"/>
                </a:solidFill>
                <a:latin typeface="Rix고딕 EB" panose="02020603020101020101" pitchFamily="18" charset="-127"/>
                <a:ea typeface="Rix고딕 EB" panose="02020603020101020101" pitchFamily="18" charset="-127"/>
              </a:rPr>
              <a:t>KNA </a:t>
            </a:r>
            <a:r>
              <a:rPr lang="ko-KR" altLang="en-US" sz="1500" b="1" dirty="0" err="1">
                <a:solidFill>
                  <a:srgbClr val="B17597"/>
                </a:solidFill>
                <a:latin typeface="Rix고딕 EB" panose="02020603020101020101" pitchFamily="18" charset="-127"/>
                <a:ea typeface="Rix고딕 EB" panose="02020603020101020101" pitchFamily="18" charset="-127"/>
              </a:rPr>
              <a:t>에듀센터</a:t>
            </a:r>
            <a:r>
              <a:rPr lang="en-US" altLang="ko-KR" sz="1500" b="1" dirty="0">
                <a:solidFill>
                  <a:srgbClr val="B17597"/>
                </a:solidFill>
                <a:latin typeface="Rix고딕 EB" panose="02020603020101020101" pitchFamily="18" charset="-127"/>
                <a:ea typeface="Rix고딕 EB" panose="02020603020101020101" pitchFamily="18" charset="-127"/>
              </a:rPr>
              <a:t>(5/9~)</a:t>
            </a:r>
          </a:p>
          <a:p>
            <a:pPr marL="285750" indent="-285750">
              <a:lnSpc>
                <a:spcPct val="160000"/>
              </a:lnSpc>
              <a:buSzPct val="90000"/>
              <a:buFont typeface="Wingdings" panose="05000000000000000000" pitchFamily="2" charset="2"/>
              <a:buChar char="§"/>
            </a:pPr>
            <a:r>
              <a:rPr lang="ko-KR" altLang="en-US" sz="1500" b="1" dirty="0">
                <a:solidFill>
                  <a:schemeClr val="tx2"/>
                </a:solidFill>
                <a:latin typeface="Rix고딕 EB" panose="02020603020101020101" pitchFamily="18" charset="-127"/>
                <a:ea typeface="Rix고딕 EB" panose="02020603020101020101" pitchFamily="18" charset="-127"/>
              </a:rPr>
              <a:t>확인사항</a:t>
            </a:r>
            <a:r>
              <a:rPr lang="en-US" altLang="ko-KR" sz="1500" b="1" dirty="0">
                <a:solidFill>
                  <a:schemeClr val="tx2"/>
                </a:solidFill>
                <a:latin typeface="Rix고딕 EB" panose="02020603020101020101" pitchFamily="18" charset="-127"/>
                <a:ea typeface="Rix고딕 EB" panose="02020603020101020101" pitchFamily="18" charset="-127"/>
              </a:rPr>
              <a:t>: </a:t>
            </a:r>
            <a:r>
              <a:rPr lang="ko-KR" altLang="en-US" sz="1500" dirty="0">
                <a:solidFill>
                  <a:schemeClr val="tx2">
                    <a:lumMod val="75000"/>
                  </a:schemeClr>
                </a:solidFill>
                <a:latin typeface="Rix고딕 EB" panose="02020603020101020101" pitchFamily="18" charset="-127"/>
                <a:ea typeface="Rix고딕 EB" panose="02020603020101020101" pitchFamily="18" charset="-127"/>
              </a:rPr>
              <a:t>반드시 대한간호협회 등록회원</a:t>
            </a:r>
            <a:endParaRPr lang="en-US" altLang="ko-KR" sz="1500" dirty="0">
              <a:solidFill>
                <a:schemeClr val="tx2">
                  <a:lumMod val="75000"/>
                </a:schemeClr>
              </a:solidFill>
              <a:latin typeface="Rix고딕 EB" panose="02020603020101020101" pitchFamily="18" charset="-127"/>
              <a:ea typeface="Rix고딕 EB" panose="02020603020101020101" pitchFamily="18" charset="-127"/>
            </a:endParaRPr>
          </a:p>
          <a:p>
            <a:pPr marL="285750" indent="-285750">
              <a:lnSpc>
                <a:spcPct val="160000"/>
              </a:lnSpc>
              <a:buSzPct val="90000"/>
              <a:buFont typeface="Wingdings" panose="05000000000000000000" pitchFamily="2" charset="2"/>
              <a:buChar char="§"/>
            </a:pPr>
            <a:r>
              <a:rPr lang="ko-KR" altLang="en-US" sz="1500" b="1" dirty="0">
                <a:solidFill>
                  <a:schemeClr val="tx2"/>
                </a:solidFill>
                <a:latin typeface="Rix고딕 EB" panose="02020603020101020101" pitchFamily="18" charset="-127"/>
                <a:ea typeface="Rix고딕 EB" panose="02020603020101020101" pitchFamily="18" charset="-127"/>
              </a:rPr>
              <a:t>최대 </a:t>
            </a:r>
            <a:r>
              <a:rPr lang="en-US" altLang="ko-KR" sz="1500" b="1" dirty="0">
                <a:solidFill>
                  <a:srgbClr val="C496B0"/>
                </a:solidFill>
                <a:latin typeface="Rix고딕 EB" panose="02020603020101020101" pitchFamily="18" charset="-127"/>
                <a:ea typeface="Rix고딕 EB" panose="02020603020101020101" pitchFamily="18" charset="-127"/>
              </a:rPr>
              <a:t>50</a:t>
            </a:r>
            <a:r>
              <a:rPr lang="ko-KR" altLang="en-US" sz="1500" b="1" dirty="0">
                <a:solidFill>
                  <a:schemeClr val="tx2"/>
                </a:solidFill>
                <a:latin typeface="Rix고딕 EB" panose="02020603020101020101" pitchFamily="18" charset="-127"/>
                <a:ea typeface="Rix고딕 EB" panose="02020603020101020101" pitchFamily="18" charset="-127"/>
              </a:rPr>
              <a:t>명 선착순 마감</a:t>
            </a:r>
            <a:endParaRPr lang="en-US" altLang="ko-KR" sz="1200" dirty="0">
              <a:solidFill>
                <a:srgbClr val="C496B0"/>
              </a:solidFill>
              <a:latin typeface="Rix고딕 EB" panose="02020603020101020101" pitchFamily="18" charset="-127"/>
              <a:ea typeface="Rix고딕 EB" panose="02020603020101020101" pitchFamily="18" charset="-127"/>
            </a:endParaRPr>
          </a:p>
          <a:p>
            <a:pPr marL="285750" indent="-285750">
              <a:lnSpc>
                <a:spcPct val="160000"/>
              </a:lnSpc>
              <a:buSzPct val="90000"/>
              <a:buFont typeface="Wingdings" panose="05000000000000000000" pitchFamily="2" charset="2"/>
              <a:buChar char="§"/>
            </a:pPr>
            <a:r>
              <a:rPr lang="ko-KR" altLang="en-US" sz="1500" b="1" dirty="0">
                <a:solidFill>
                  <a:schemeClr val="tx2"/>
                </a:solidFill>
                <a:latin typeface="Rix고딕 EB" panose="02020603020101020101" pitchFamily="18" charset="-127"/>
                <a:ea typeface="Rix고딕 EB" panose="02020603020101020101" pitchFamily="18" charset="-127"/>
              </a:rPr>
              <a:t>보수교육 </a:t>
            </a:r>
            <a:r>
              <a:rPr lang="en-US" altLang="ko-KR" sz="1500" b="1" dirty="0">
                <a:solidFill>
                  <a:srgbClr val="C496B0"/>
                </a:solidFill>
                <a:latin typeface="Rix고딕 EB" panose="02020603020101020101" pitchFamily="18" charset="-127"/>
                <a:ea typeface="Rix고딕 EB" panose="02020603020101020101" pitchFamily="18" charset="-127"/>
              </a:rPr>
              <a:t>8</a:t>
            </a:r>
            <a:r>
              <a:rPr lang="ko-KR" altLang="en-US" sz="1500" b="1" dirty="0">
                <a:solidFill>
                  <a:schemeClr val="tx2"/>
                </a:solidFill>
                <a:latin typeface="Rix고딕 EB" panose="02020603020101020101" pitchFamily="18" charset="-127"/>
                <a:ea typeface="Rix고딕 EB" panose="02020603020101020101" pitchFamily="18" charset="-127"/>
              </a:rPr>
              <a:t>시간 인정</a:t>
            </a:r>
            <a:endParaRPr lang="en-US" altLang="ko-KR" sz="1500" b="1" dirty="0">
              <a:solidFill>
                <a:schemeClr val="tx2"/>
              </a:solidFill>
              <a:latin typeface="Rix고딕 EB" panose="02020603020101020101" pitchFamily="18" charset="-127"/>
              <a:ea typeface="Rix고딕 EB" panose="02020603020101020101" pitchFamily="18" charset="-127"/>
            </a:endParaRPr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A2BDF031-01ED-47FB-AF74-AC1B21062319}"/>
              </a:ext>
            </a:extLst>
          </p:cNvPr>
          <p:cNvGrpSpPr/>
          <p:nvPr/>
        </p:nvGrpSpPr>
        <p:grpSpPr>
          <a:xfrm>
            <a:off x="2038068" y="275437"/>
            <a:ext cx="8115864" cy="916752"/>
            <a:chOff x="2018037" y="275437"/>
            <a:chExt cx="8115864" cy="916752"/>
          </a:xfrm>
        </p:grpSpPr>
        <p:sp>
          <p:nvSpPr>
            <p:cNvPr id="5" name="제목 1">
              <a:extLst>
                <a:ext uri="{FF2B5EF4-FFF2-40B4-BE49-F238E27FC236}">
                  <a16:creationId xmlns:a16="http://schemas.microsoft.com/office/drawing/2014/main" id="{2585A274-9001-4CAA-B197-8E81304465E3}"/>
                </a:ext>
              </a:extLst>
            </p:cNvPr>
            <p:cNvSpPr txBox="1">
              <a:spLocks/>
            </p:cNvSpPr>
            <p:nvPr/>
          </p:nvSpPr>
          <p:spPr>
            <a:xfrm>
              <a:off x="2018037" y="275437"/>
              <a:ext cx="7768894" cy="881645"/>
            </a:xfrm>
            <a:prstGeom prst="rect">
              <a:avLst/>
            </a:prstGeom>
          </p:spPr>
          <p:txBody>
            <a:bodyPr vert="horz" lIns="72902" tIns="36451" rIns="72902" bIns="36451" rtlCol="0" anchor="ctr">
              <a:noAutofit/>
            </a:bodyPr>
            <a:lstStyle>
              <a:lvl1pPr algn="ctr" defTabSz="914400" rtl="0" eaLnBrk="1" latinLnBrk="1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ko-KR" altLang="en-US" sz="3600" b="1">
                  <a:solidFill>
                    <a:schemeClr val="tx2"/>
                  </a:solidFill>
                  <a:effectLst>
                    <a:outerShdw blurRad="50800" dist="38100" dir="5400000" algn="t" rotWithShape="0">
                      <a:schemeClr val="bg1">
                        <a:alpha val="40000"/>
                      </a:schemeClr>
                    </a:outerShdw>
                  </a:effectLst>
                  <a:latin typeface="연세제목체" panose="02030504000101010101" pitchFamily="18" charset="-127"/>
                  <a:ea typeface="연세제목체" panose="02030504000101010101" pitchFamily="18" charset="-127"/>
                </a:rPr>
                <a:t>전문적인 재활간호 임상실무</a:t>
              </a:r>
              <a:endParaRPr lang="ko-KR" altLang="en-US" sz="3600" b="1" dirty="0">
                <a:solidFill>
                  <a:schemeClr val="tx2"/>
                </a:solidFill>
                <a:effectLst>
                  <a:outerShdw blurRad="50800" dist="38100" dir="5400000" algn="t" rotWithShape="0">
                    <a:schemeClr val="bg1">
                      <a:alpha val="40000"/>
                    </a:schemeClr>
                  </a:outerShdw>
                </a:effectLst>
                <a:latin typeface="연세제목체" panose="02030504000101010101" pitchFamily="18" charset="-127"/>
                <a:ea typeface="연세제목체" panose="02030504000101010101" pitchFamily="18" charset="-127"/>
              </a:endParaRPr>
            </a:p>
          </p:txBody>
        </p:sp>
        <p:pic>
          <p:nvPicPr>
            <p:cNvPr id="20" name="그래픽 19" descr="전체 액세스 단색으로 채워진">
              <a:extLst>
                <a:ext uri="{FF2B5EF4-FFF2-40B4-BE49-F238E27FC236}">
                  <a16:creationId xmlns:a16="http://schemas.microsoft.com/office/drawing/2014/main" id="{24338AFF-FFF0-499F-9557-137C38761E6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070845" y="310544"/>
              <a:ext cx="1063056" cy="8816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40422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161</Words>
  <Application>Microsoft Office PowerPoint</Application>
  <PresentationFormat>와이드스크린</PresentationFormat>
  <Paragraphs>46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Rix고딕 EB</vt:lpstr>
      <vt:lpstr>맑은 고딕</vt:lpstr>
      <vt:lpstr>연세제목체</vt:lpstr>
      <vt:lpstr>Arial</vt:lpstr>
      <vt:lpstr>Wingdings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김예린(행정교육팀)</dc:creator>
  <cp:lastModifiedBy>안성은(간호팀)</cp:lastModifiedBy>
  <cp:revision>22</cp:revision>
  <dcterms:created xsi:type="dcterms:W3CDTF">2023-03-10T02:28:27Z</dcterms:created>
  <dcterms:modified xsi:type="dcterms:W3CDTF">2025-04-30T04:48:12Z</dcterms:modified>
</cp:coreProperties>
</file>