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1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E9EF"/>
    <a:srgbClr val="9AB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9" autoAdjust="0"/>
    <p:restoredTop sz="94660"/>
  </p:normalViewPr>
  <p:slideViewPr>
    <p:cSldViewPr showGuides="1">
      <p:cViewPr>
        <p:scale>
          <a:sx n="117" d="100"/>
          <a:sy n="117" d="100"/>
        </p:scale>
        <p:origin x="-145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한국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영국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Sheet1!$C$2:$C$2</c:f>
              <c:numCache>
                <c:formatCode>General</c:formatCode>
                <c:ptCount val="1"/>
                <c:pt idx="0">
                  <c:v>323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프랑스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281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독일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Sheet1!$E$2:$E$2</c:f>
              <c:numCache>
                <c:formatCode>General</c:formatCode>
                <c:ptCount val="1"/>
                <c:pt idx="0">
                  <c:v>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05116800"/>
        <c:axId val="105118720"/>
      </c:barChart>
      <c:catAx>
        <c:axId val="105116800"/>
        <c:scaling>
          <c:orientation val="minMax"/>
        </c:scaling>
        <c:delete val="0"/>
        <c:axPos val="l"/>
        <c:majorTickMark val="out"/>
        <c:minorTickMark val="none"/>
        <c:tickLblPos val="nextTo"/>
        <c:crossAx val="105118720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1051187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51168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3"/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56985-1A5B-4C07-B6A0-81687EA73603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1D060-9C26-40A4-92EB-7C5075034C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2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1D060-9C26-40A4-92EB-7C5075034C4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423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60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321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98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190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858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55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945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926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259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78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75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16268-5A4B-4BCC-87C4-669ABE596B94}" type="datetimeFigureOut">
              <a:rPr lang="ko-KR" altLang="en-US" smtClean="0"/>
              <a:t>2014-09-20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9EE51-ED95-4220-804F-F127274748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28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92080" y="4437112"/>
            <a:ext cx="35173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안양외국어고등학교 </a:t>
            </a:r>
            <a:r>
              <a:rPr lang="en-US" altLang="ko-KR" sz="20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1</a:t>
            </a:r>
            <a:r>
              <a:rPr lang="ko-KR" altLang="en-US" sz="20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학년</a:t>
            </a:r>
            <a:endParaRPr lang="en-US" altLang="ko-KR" sz="2000" dirty="0" smtClean="0">
              <a:ln>
                <a:solidFill>
                  <a:schemeClr val="tx1"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  <a:p>
            <a:endParaRPr lang="en-US" altLang="ko-KR" sz="20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accent3"/>
              </a:solidFill>
              <a:latin typeface="-윤고딕330" pitchFamily="18" charset="-127"/>
              <a:ea typeface="-윤고딕330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고태욱 김영효 박종혁 전승민</a:t>
            </a:r>
            <a:endParaRPr lang="en-US" altLang="ko-KR" sz="2000" dirty="0" smtClean="0">
              <a:ln>
                <a:solidFill>
                  <a:schemeClr val="tx1"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7205" y="2060848"/>
            <a:ext cx="42306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-윤고딕330" pitchFamily="18" charset="-127"/>
                <a:ea typeface="-윤고딕330" pitchFamily="18" charset="-127"/>
              </a:rPr>
              <a:t>Water Save </a:t>
            </a:r>
          </a:p>
          <a:p>
            <a:r>
              <a:rPr lang="en-US" altLang="ko-KR" sz="5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-윤고딕330" pitchFamily="18" charset="-127"/>
                <a:ea typeface="-윤고딕330" pitchFamily="18" charset="-127"/>
              </a:rPr>
              <a:t>Service</a:t>
            </a:r>
            <a:endParaRPr lang="ko-KR" altLang="en-US" sz="5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6710553" y="188640"/>
            <a:ext cx="2123694" cy="566318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6" r="14120"/>
          <a:stretch/>
        </p:blipFill>
        <p:spPr>
          <a:xfrm>
            <a:off x="755575" y="1556792"/>
            <a:ext cx="3004457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5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3" name="직사각형 10"/>
          <p:cNvSpPr/>
          <p:nvPr/>
        </p:nvSpPr>
        <p:spPr>
          <a:xfrm>
            <a:off x="1967340" y="3356992"/>
            <a:ext cx="6114593" cy="105044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44630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네트워크 서비스를 적용하여 사용자들의 평균 사용량 및 최다 사용 시간대를 실시간으로 파악 하여 차후에 </a:t>
            </a:r>
            <a:r>
              <a:rPr lang="ko-KR" altLang="en-US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수도세 </a:t>
            </a: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조정 및 정책 반영에 용이</a:t>
            </a:r>
          </a:p>
        </p:txBody>
      </p:sp>
      <p:sp>
        <p:nvSpPr>
          <p:cNvPr id="14" name="직사각형 7"/>
          <p:cNvSpPr/>
          <p:nvPr/>
        </p:nvSpPr>
        <p:spPr>
          <a:xfrm>
            <a:off x="1974770" y="1988838"/>
            <a:ext cx="6114572" cy="105044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44630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우리가 생각하는 것보다 훨씬 많은 양의 물을 사용하고 있다는 사실을 수치로 제안하여 사용자들이 쉽고 빠르게 인지하게 함</a:t>
            </a:r>
          </a:p>
        </p:txBody>
      </p:sp>
      <p:sp>
        <p:nvSpPr>
          <p:cNvPr id="15" name="직사각형 4"/>
          <p:cNvSpPr/>
          <p:nvPr/>
        </p:nvSpPr>
        <p:spPr>
          <a:xfrm>
            <a:off x="1849667" y="1988838"/>
            <a:ext cx="159511" cy="1050441"/>
          </a:xfrm>
          <a:prstGeom prst="rect">
            <a:avLst/>
          </a:prstGeom>
          <a:gradFill flip="xy" rotWithShape="1">
            <a:gsLst>
              <a:gs pos="0">
                <a:schemeClr val="accent1">
                  <a:lumMod val="75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90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 w="127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6" name="직사각형 9"/>
          <p:cNvSpPr/>
          <p:nvPr/>
        </p:nvSpPr>
        <p:spPr>
          <a:xfrm>
            <a:off x="1831687" y="3356992"/>
            <a:ext cx="195470" cy="1059314"/>
          </a:xfrm>
          <a:prstGeom prst="rect">
            <a:avLst/>
          </a:prstGeom>
          <a:gradFill flip="xy" rotWithShape="1">
            <a:gsLst>
              <a:gs pos="0">
                <a:schemeClr val="accent3">
                  <a:lumMod val="75000"/>
                </a:schemeClr>
              </a:gs>
              <a:gs pos="10000">
                <a:schemeClr val="accent3">
                  <a:lumMod val="60000"/>
                  <a:lumOff val="40000"/>
                </a:schemeClr>
              </a:gs>
              <a:gs pos="90000">
                <a:schemeClr val="accent3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800000" scaled="0"/>
            <a:tileRect/>
          </a:gradFill>
          <a:ln w="127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2060681" y="4487296"/>
            <a:ext cx="6078758" cy="80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009178" y="4716316"/>
            <a:ext cx="6114593" cy="123296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18236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디스플레이에 표시되는 </a:t>
            </a:r>
            <a:r>
              <a:rPr lang="ko-KR" altLang="en-US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수도세 절약 액수를 </a:t>
            </a: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통해 사용자가 스스로를 </a:t>
            </a:r>
            <a:r>
              <a:rPr lang="ko-KR" altLang="en-US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동기부여 하여 </a:t>
            </a:r>
            <a:r>
              <a:rPr lang="ko-KR" altLang="en-US" b="0" i="0" u="none" kern="1200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자발적인 물 절약 실천을 </a:t>
            </a:r>
            <a:r>
              <a:rPr lang="ko-KR" altLang="en-US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유도</a:t>
            </a:r>
            <a:r>
              <a:rPr lang="en-US" altLang="ko-KR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, </a:t>
            </a:r>
            <a:r>
              <a:rPr lang="ko-KR" altLang="en-US" b="0" i="0" u="none" kern="1200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우수 사용자에게는 매달 수도세 중 일정액 감면</a:t>
            </a:r>
            <a:r>
              <a:rPr lang="en-US" altLang="ko-KR" dirty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 </a:t>
            </a:r>
            <a:r>
              <a:rPr lang="ko-KR" altLang="en-US" dirty="0" smtClean="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혹은 기타 방법으로 포상</a:t>
            </a:r>
            <a:endParaRPr lang="ko-KR" altLang="en-US" b="0" i="0" u="none" kern="1200" dirty="0">
              <a:solidFill>
                <a:srgbClr val="000000"/>
              </a:solidFill>
              <a:latin typeface="함초롬돋움"/>
              <a:ea typeface="함초롬돋움"/>
              <a:cs typeface="함초롬돋움"/>
            </a:endParaRPr>
          </a:p>
        </p:txBody>
      </p:sp>
      <p:sp>
        <p:nvSpPr>
          <p:cNvPr id="24" name="직사각형 9"/>
          <p:cNvSpPr/>
          <p:nvPr/>
        </p:nvSpPr>
        <p:spPr>
          <a:xfrm>
            <a:off x="1839283" y="4725144"/>
            <a:ext cx="187873" cy="1224135"/>
          </a:xfrm>
          <a:prstGeom prst="rect">
            <a:avLst/>
          </a:prstGeom>
          <a:ln/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643422" y="1116344"/>
            <a:ext cx="4008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유용성 및 기대효과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28" grpId="0" bldLvl="0" animBg="1"/>
      <p:bldP spid="29" grpId="0" bldLvl="0" animBg="1"/>
      <p:bldP spid="2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3" name="직사각형 7"/>
          <p:cNvSpPr/>
          <p:nvPr/>
        </p:nvSpPr>
        <p:spPr>
          <a:xfrm>
            <a:off x="5393124" y="1973337"/>
            <a:ext cx="2731658" cy="331236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>
            <a:noAutofit/>
          </a:bodyPr>
          <a:lstStyle/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dirty="0" smtClean="0">
                <a:solidFill>
                  <a:schemeClr val="tx1"/>
                </a:solidFill>
              </a:rPr>
              <a:t>한계 </a:t>
            </a:r>
            <a:r>
              <a:rPr lang="ko-KR" altLang="en-US" dirty="0">
                <a:solidFill>
                  <a:schemeClr val="tx1"/>
                </a:solidFill>
              </a:rPr>
              <a:t>수압, </a:t>
            </a:r>
            <a:r>
              <a:rPr lang="ko-KR" altLang="en-US" dirty="0" smtClean="0">
                <a:solidFill>
                  <a:schemeClr val="tx1"/>
                </a:solidFill>
              </a:rPr>
              <a:t>한계 </a:t>
            </a:r>
            <a:r>
              <a:rPr lang="ko-KR" altLang="en-US" dirty="0">
                <a:solidFill>
                  <a:schemeClr val="tx1"/>
                </a:solidFill>
              </a:rPr>
              <a:t>사용 시간을 개인이 설정하고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dirty="0" smtClean="0">
                <a:solidFill>
                  <a:schemeClr val="tx1"/>
                </a:solidFill>
              </a:rPr>
              <a:t>그 </a:t>
            </a:r>
            <a:r>
              <a:rPr lang="ko-KR" altLang="en-US" dirty="0">
                <a:solidFill>
                  <a:schemeClr val="tx1"/>
                </a:solidFill>
              </a:rPr>
              <a:t>수치를 </a:t>
            </a:r>
            <a:r>
              <a:rPr lang="ko-KR" altLang="en-US" dirty="0" smtClean="0">
                <a:solidFill>
                  <a:schemeClr val="tx1"/>
                </a:solidFill>
              </a:rPr>
              <a:t>초과한 경우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dirty="0" smtClean="0">
                <a:solidFill>
                  <a:schemeClr val="tx1"/>
                </a:solidFill>
              </a:rPr>
              <a:t>본인이 </a:t>
            </a:r>
            <a:r>
              <a:rPr lang="ko-KR" altLang="en-US" dirty="0">
                <a:solidFill>
                  <a:schemeClr val="tx1"/>
                </a:solidFill>
              </a:rPr>
              <a:t>경각심을 느낄 수 있도록 경고하여 </a:t>
            </a:r>
            <a:r>
              <a:rPr lang="ko-KR" altLang="en-US" dirty="0" smtClean="0">
                <a:solidFill>
                  <a:schemeClr val="tx1"/>
                </a:solidFill>
              </a:rPr>
              <a:t>사용자의 </a:t>
            </a:r>
            <a:r>
              <a:rPr lang="ko-KR" altLang="en-US" dirty="0">
                <a:solidFill>
                  <a:schemeClr val="tx1"/>
                </a:solidFill>
              </a:rPr>
              <a:t>물 </a:t>
            </a:r>
            <a:r>
              <a:rPr lang="ko-KR" altLang="en-US" dirty="0" smtClean="0">
                <a:solidFill>
                  <a:schemeClr val="tx1"/>
                </a:solidFill>
              </a:rPr>
              <a:t>절약 의지를 </a:t>
            </a:r>
            <a:r>
              <a:rPr lang="ko-KR" altLang="en-US" dirty="0">
                <a:solidFill>
                  <a:schemeClr val="tx1"/>
                </a:solidFill>
              </a:rPr>
              <a:t>강화</a:t>
            </a:r>
          </a:p>
        </p:txBody>
      </p:sp>
      <p:sp>
        <p:nvSpPr>
          <p:cNvPr id="14" name="직사각형 8"/>
          <p:cNvSpPr/>
          <p:nvPr/>
        </p:nvSpPr>
        <p:spPr>
          <a:xfrm>
            <a:off x="1912905" y="1959456"/>
            <a:ext cx="2731658" cy="331236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>
            <a:noAutofit/>
          </a:bodyPr>
          <a:lstStyle/>
          <a:p>
            <a:pPr algn="ctr">
              <a:lnSpc>
                <a:spcPct val="120000"/>
              </a:lnSpc>
              <a:buClr>
                <a:srgbClr val="1C3D62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dirty="0">
                <a:solidFill>
                  <a:schemeClr val="tx1"/>
                </a:solidFill>
              </a:rPr>
              <a:t>현재 제작된 장치는</a:t>
            </a:r>
          </a:p>
          <a:p>
            <a:pPr algn="ctr">
              <a:lnSpc>
                <a:spcPct val="120000"/>
              </a:lnSpc>
              <a:buClr>
                <a:srgbClr val="1C3D62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dirty="0">
                <a:solidFill>
                  <a:schemeClr val="tx1"/>
                </a:solidFill>
              </a:rPr>
              <a:t>물을 최대로 틀었을 때를 전제로 하여 물의 양을 측정 -&gt; 수도꼭지의 각도에 따라 물이 나오는 양을 달리할 수 있는 장치를 추가 설치</a:t>
            </a:r>
          </a:p>
        </p:txBody>
      </p:sp>
      <p:sp>
        <p:nvSpPr>
          <p:cNvPr id="15" name="직사각형 9"/>
          <p:cNvSpPr/>
          <p:nvPr/>
        </p:nvSpPr>
        <p:spPr>
          <a:xfrm>
            <a:off x="1912312" y="1959455"/>
            <a:ext cx="2736307" cy="31354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7000">
                <a:schemeClr val="accent1"/>
              </a:gs>
              <a:gs pos="93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 anchorCtr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2000">
                <a:latin typeface="+mn-lt"/>
                <a:cs typeface="+mn-cs"/>
              </a:rPr>
              <a:t>추가요소 1</a:t>
            </a:r>
          </a:p>
        </p:txBody>
      </p:sp>
      <p:sp>
        <p:nvSpPr>
          <p:cNvPr id="16" name="직사각형 10"/>
          <p:cNvSpPr/>
          <p:nvPr/>
        </p:nvSpPr>
        <p:spPr>
          <a:xfrm>
            <a:off x="5393124" y="1952854"/>
            <a:ext cx="2736307" cy="31354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7000">
                <a:schemeClr val="accent3"/>
              </a:gs>
              <a:gs pos="93000">
                <a:schemeClr val="accent3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1"/>
            <a:tileRect/>
          </a:gra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2000"/>
              <a:t>추가요소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07277" y="1083687"/>
            <a:ext cx="2119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추가요소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/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305" y="1112578"/>
            <a:ext cx="4032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참고문헌 및 사이트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907704" y="2060848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dirty="0" smtClean="0"/>
              <a:t>    물, </a:t>
            </a:r>
            <a:r>
              <a:rPr lang="ko-KR" altLang="en-US" dirty="0"/>
              <a:t>기적의 물질 - 윤실 (전파과학사)</a:t>
            </a:r>
          </a:p>
          <a:p>
            <a:pPr>
              <a:defRPr lang="ko-KR" altLang="en-US"/>
            </a:pPr>
            <a:endParaRPr lang="en-US" altLang="ko-KR" dirty="0" smtClean="0"/>
          </a:p>
          <a:p>
            <a:pPr>
              <a:defRPr lang="ko-KR" altLang="en-US"/>
            </a:pPr>
            <a:endParaRPr lang="en-US" altLang="ko-KR" dirty="0" smtClean="0"/>
          </a:p>
          <a:p>
            <a:pPr>
              <a:defRPr lang="ko-KR" altLang="en-US"/>
            </a:pPr>
            <a:r>
              <a:rPr lang="ko-KR" altLang="en-US" dirty="0" smtClean="0"/>
              <a:t>    교수님</a:t>
            </a:r>
            <a:r>
              <a:rPr lang="ko-KR" altLang="en-US" dirty="0"/>
              <a:t>, 기후변화가 뭔가요? - 송보경, 김재옥 (도요새)</a:t>
            </a:r>
          </a:p>
          <a:p>
            <a:pPr>
              <a:defRPr lang="ko-KR" altLang="en-US"/>
            </a:pPr>
            <a:endParaRPr lang="ko-KR" altLang="en-US" dirty="0"/>
          </a:p>
          <a:p>
            <a:pPr>
              <a:defRPr lang="ko-KR" altLang="en-US"/>
            </a:pPr>
            <a:endParaRPr lang="en-US" altLang="ko-KR" dirty="0" smtClean="0"/>
          </a:p>
          <a:p>
            <a:pPr>
              <a:defRPr lang="ko-KR" altLang="en-US"/>
            </a:pPr>
            <a:r>
              <a:rPr lang="ko-KR" altLang="en-US" dirty="0" smtClean="0"/>
              <a:t>    http</a:t>
            </a:r>
            <a:r>
              <a:rPr lang="ko-KR" altLang="en-US" dirty="0"/>
              <a:t>://www.blogkwater.or.kr/1041 </a:t>
            </a:r>
          </a:p>
          <a:p>
            <a:pPr>
              <a:buNone/>
              <a:defRPr lang="ko-KR" altLang="en-US"/>
            </a:pPr>
            <a:r>
              <a:rPr lang="ko-KR" altLang="en-US" dirty="0"/>
              <a:t>   </a:t>
            </a:r>
            <a:r>
              <a:rPr lang="ko-KR" altLang="en-US" dirty="0" smtClean="0"/>
              <a:t> (</a:t>
            </a:r>
            <a:r>
              <a:rPr lang="en-US" altLang="ko-KR" dirty="0"/>
              <a:t>K-Water </a:t>
            </a:r>
            <a:r>
              <a:rPr lang="ko-KR" altLang="en-US" dirty="0" err="1"/>
              <a:t>블로그</a:t>
            </a:r>
            <a:r>
              <a:rPr lang="ko-KR" altLang="en-US" dirty="0"/>
              <a:t>)</a:t>
            </a:r>
            <a:endParaRPr lang="ko-KR" altLang="en-US" dirty="0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65" y="2116227"/>
            <a:ext cx="211679" cy="211679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65" y="2924944"/>
            <a:ext cx="211679" cy="211679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65" y="3789040"/>
            <a:ext cx="211679" cy="21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57"/>
          <a:stretch/>
        </p:blipFill>
        <p:spPr>
          <a:xfrm>
            <a:off x="-12778" y="3063834"/>
            <a:ext cx="9144000" cy="3965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1700808"/>
            <a:ext cx="6552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 smtClean="0"/>
              <a:t>고맙습니다</a:t>
            </a:r>
            <a:endParaRPr lang="en-US" altLang="ko-KR" sz="4400" dirty="0" smtClean="0"/>
          </a:p>
          <a:p>
            <a:pPr algn="ctr"/>
            <a:endParaRPr lang="en-US" altLang="ko-KR" sz="4400" dirty="0"/>
          </a:p>
          <a:p>
            <a:pPr algn="ctr"/>
            <a:r>
              <a:rPr lang="en-US" altLang="ko-KR" sz="4400" dirty="0" smtClean="0"/>
              <a:t>Water Save Service</a:t>
            </a:r>
            <a:endParaRPr lang="ko-KR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7504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685" y="752071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5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목차</a:t>
            </a:r>
            <a:endParaRPr lang="ko-KR" altLang="en-US" sz="5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5311463" y="1052736"/>
            <a:ext cx="1270692" cy="523220"/>
            <a:chOff x="5061974" y="1749066"/>
            <a:chExt cx="1270692" cy="523220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1974" y="1771746"/>
              <a:ext cx="423357" cy="42335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429855" y="1749066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동기</a:t>
              </a:r>
              <a:endParaRPr lang="ko-KR" altLang="en-US" sz="280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5311463" y="2137442"/>
            <a:ext cx="2588361" cy="523220"/>
            <a:chOff x="5061974" y="1749066"/>
            <a:chExt cx="2588361" cy="523220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1974" y="1771746"/>
              <a:ext cx="423357" cy="42335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429855" y="1749066"/>
              <a:ext cx="22204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물 낭비 실태</a:t>
              </a:r>
              <a:endParaRPr lang="ko-KR" altLang="en-US" sz="280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5311463" y="3222148"/>
            <a:ext cx="2947433" cy="954107"/>
            <a:chOff x="5061974" y="1749066"/>
            <a:chExt cx="2947433" cy="954107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1974" y="1771746"/>
              <a:ext cx="423357" cy="42335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429855" y="1749066"/>
              <a:ext cx="257955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수돗물 사용량 </a:t>
              </a:r>
              <a:endParaRPr lang="en-US" altLang="ko-KR" sz="28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/>
                </a:solidFill>
                <a:latin typeface="-윤고딕330" pitchFamily="18" charset="-127"/>
                <a:ea typeface="-윤고딕330" pitchFamily="18" charset="-127"/>
              </a:endParaRPr>
            </a:p>
            <a:p>
              <a:r>
                <a:rPr lang="ko-KR" altLang="en-US" sz="28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2"/>
                  </a:solidFill>
                  <a:latin typeface="-윤고딕330" pitchFamily="18" charset="-127"/>
                  <a:ea typeface="-윤고딕330" pitchFamily="18" charset="-127"/>
                </a:rPr>
                <a:t>측정 장치</a:t>
              </a:r>
              <a:endParaRPr lang="ko-KR" altLang="en-US" sz="280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679344" y="4319745"/>
            <a:ext cx="1951259" cy="307777"/>
            <a:chOff x="5273651" y="1836435"/>
            <a:chExt cx="1951259" cy="307777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51" y="1884483"/>
              <a:ext cx="211679" cy="21167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485331" y="1836435"/>
              <a:ext cx="1739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-윤고딕330" pitchFamily="18" charset="-127"/>
                  <a:ea typeface="-윤고딕330" pitchFamily="18" charset="-127"/>
                </a:rPr>
                <a:t>브레인 </a:t>
              </a:r>
              <a:r>
                <a:rPr lang="ko-KR" altLang="en-US" sz="1400" dirty="0" err="1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-윤고딕330" pitchFamily="18" charset="-127"/>
                  <a:ea typeface="-윤고딕330" pitchFamily="18" charset="-127"/>
                </a:rPr>
                <a:t>스토밍</a:t>
              </a:r>
              <a:r>
                <a:rPr lang="ko-KR" altLang="en-US" sz="14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-윤고딕330" pitchFamily="18" charset="-127"/>
                  <a:ea typeface="-윤고딕330" pitchFamily="18" charset="-127"/>
                </a:rPr>
                <a:t> 과정</a:t>
              </a:r>
              <a:endParaRPr lang="ko-KR" altLang="en-US" sz="14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912590" y="5540456"/>
            <a:ext cx="2569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유용성</a:t>
            </a:r>
            <a:r>
              <a:rPr lang="ko-KR" altLang="en-US" sz="14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 </a:t>
            </a:r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및 기대효과</a:t>
            </a:r>
            <a:r>
              <a:rPr lang="en-US" altLang="ko-KR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, </a:t>
            </a:r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추가요소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12590" y="5232679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장치 설계도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5700910" y="4617125"/>
            <a:ext cx="1173803" cy="307777"/>
            <a:chOff x="5273651" y="1836435"/>
            <a:chExt cx="1173803" cy="307777"/>
          </a:xfrm>
        </p:grpSpPr>
        <p:pic>
          <p:nvPicPr>
            <p:cNvPr id="35" name="그림 34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651" y="1884483"/>
              <a:ext cx="211679" cy="211679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5485331" y="1836435"/>
              <a:ext cx="9621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-윤고딕330" pitchFamily="18" charset="-127"/>
                  <a:ea typeface="-윤고딕330" pitchFamily="18" charset="-127"/>
                </a:rPr>
                <a:t>장치 원리</a:t>
              </a:r>
              <a:endParaRPr lang="ko-KR" altLang="en-US" sz="140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912590" y="4912835"/>
            <a:ext cx="1619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latin typeface="-윤고딕330" pitchFamily="18" charset="-127"/>
                <a:ea typeface="-윤고딕330" pitchFamily="18" charset="-127"/>
              </a:rPr>
              <a:t>실험 과정 및 결과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320" y="4960883"/>
            <a:ext cx="211679" cy="211679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320" y="5280727"/>
            <a:ext cx="211679" cy="211679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911" y="5588503"/>
            <a:ext cx="211679" cy="21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  <a:effectLst>
            <a:glow rad="101600">
              <a:srgbClr val="C00000">
                <a:alpha val="60000"/>
              </a:srgbClr>
            </a:glow>
          </a:effectLst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88194" y="286427"/>
            <a:ext cx="543739" cy="307777"/>
          </a:xfrm>
          <a:prstGeom prst="rect">
            <a:avLst/>
          </a:prstGeom>
          <a:noFill/>
          <a:effectLst>
            <a:glow rad="101600">
              <a:srgbClr val="C0000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43422" y="1186809"/>
            <a:ext cx="7105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43422" y="1114493"/>
            <a:ext cx="6961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수돗물 사용량 측정기가 필요한 이유</a:t>
            </a:r>
            <a:r>
              <a:rPr lang="en-US" altLang="ko-KR" sz="3200" dirty="0" smtClean="0">
                <a:solidFill>
                  <a:schemeClr val="tx2"/>
                </a:solidFill>
              </a:rPr>
              <a:t>?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  <p:sp>
        <p:nvSpPr>
          <p:cNvPr id="33" name="모서리가 둥근 직사각형 39"/>
          <p:cNvSpPr/>
          <p:nvPr/>
        </p:nvSpPr>
        <p:spPr>
          <a:xfrm>
            <a:off x="2307442" y="2018641"/>
            <a:ext cx="5798104" cy="61827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dirty="0"/>
              <a:t>물 부족 심각, 한국은 1인당 할당 강수량이 </a:t>
            </a:r>
            <a:endParaRPr lang="en-US" altLang="ko-KR" dirty="0" smtClean="0"/>
          </a:p>
          <a:p>
            <a:pPr algn="ctr">
              <a:defRPr lang="ko-KR" altLang="en-US"/>
            </a:pPr>
            <a:r>
              <a:rPr lang="ko-KR" altLang="en-US" dirty="0" smtClean="0"/>
              <a:t>세계 </a:t>
            </a:r>
            <a:r>
              <a:rPr lang="ko-KR" altLang="en-US" dirty="0"/>
              <a:t>평균의 1/8에 불과</a:t>
            </a:r>
          </a:p>
        </p:txBody>
      </p:sp>
      <p:sp>
        <p:nvSpPr>
          <p:cNvPr id="34" name="모서리가 둥근 직사각형 39"/>
          <p:cNvSpPr/>
          <p:nvPr/>
        </p:nvSpPr>
        <p:spPr>
          <a:xfrm>
            <a:off x="2307443" y="2875897"/>
            <a:ext cx="5798104" cy="42960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그럼에도 가정의 물 낭비가 심각</a:t>
            </a:r>
          </a:p>
        </p:txBody>
      </p:sp>
      <p:sp>
        <p:nvSpPr>
          <p:cNvPr id="35" name="모서리가 둥근 직사각형 39"/>
          <p:cNvSpPr/>
          <p:nvPr/>
        </p:nvSpPr>
        <p:spPr>
          <a:xfrm>
            <a:off x="2307443" y="3733153"/>
            <a:ext cx="5798104" cy="42960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dirty="0"/>
              <a:t>이유는 </a:t>
            </a:r>
            <a:r>
              <a:rPr lang="ko-KR" altLang="en-US" dirty="0" err="1"/>
              <a:t>물낭비에</a:t>
            </a:r>
            <a:r>
              <a:rPr lang="ko-KR" altLang="en-US" dirty="0"/>
              <a:t> </a:t>
            </a:r>
            <a:r>
              <a:rPr lang="ko-KR" altLang="en-US" dirty="0" smtClean="0"/>
              <a:t>무감각하기 </a:t>
            </a:r>
            <a:r>
              <a:rPr lang="ko-KR" altLang="en-US" dirty="0"/>
              <a:t>때문</a:t>
            </a:r>
          </a:p>
        </p:txBody>
      </p:sp>
      <p:sp>
        <p:nvSpPr>
          <p:cNvPr id="36" name="모서리가 둥근 직사각형 39"/>
          <p:cNvSpPr/>
          <p:nvPr/>
        </p:nvSpPr>
        <p:spPr>
          <a:xfrm>
            <a:off x="2307443" y="4590409"/>
            <a:ext cx="5798104" cy="42960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경각심 심어주기 및 동기부여를 통한 물 절약 자극</a:t>
            </a:r>
          </a:p>
        </p:txBody>
      </p:sp>
      <p:sp>
        <p:nvSpPr>
          <p:cNvPr id="37" name="모서리가 둥근 직사각형 39"/>
          <p:cNvSpPr/>
          <p:nvPr/>
        </p:nvSpPr>
        <p:spPr>
          <a:xfrm>
            <a:off x="2307443" y="5447665"/>
            <a:ext cx="5798104" cy="42960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dirty="0" smtClean="0">
                <a:latin typeface="Adobe Fan Heiti Std B"/>
              </a:rPr>
              <a:t>∴ </a:t>
            </a:r>
            <a:r>
              <a:rPr lang="ko-KR" altLang="en-US" dirty="0" smtClean="0"/>
              <a:t>수치 </a:t>
            </a:r>
            <a:r>
              <a:rPr lang="ko-KR" altLang="en-US" dirty="0"/>
              <a:t>표시를 통한 효과적인 물 절약 실천 유도</a:t>
            </a:r>
          </a:p>
        </p:txBody>
      </p:sp>
    </p:spTree>
    <p:extLst>
      <p:ext uri="{BB962C8B-B14F-4D97-AF65-F5344CB8AC3E}">
        <p14:creationId xmlns:p14="http://schemas.microsoft.com/office/powerpoint/2010/main" val="392817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8646" y="1046385"/>
            <a:ext cx="7105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우리나라의 물 낭비 실태는 어떠한가</a:t>
            </a:r>
            <a:r>
              <a:rPr lang="en-US" altLang="ko-KR" sz="3200" dirty="0" smtClean="0">
                <a:solidFill>
                  <a:schemeClr val="tx2"/>
                </a:solidFill>
              </a:rPr>
              <a:t>?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  <p:graphicFrame>
        <p:nvGraphicFramePr>
          <p:cNvPr id="31" name="내용 개체 틀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737360"/>
              </p:ext>
            </p:extLst>
          </p:nvPr>
        </p:nvGraphicFramePr>
        <p:xfrm>
          <a:off x="1887222" y="1844824"/>
          <a:ext cx="6821459" cy="1371600"/>
        </p:xfrm>
        <a:graphic>
          <a:graphicData uri="http://schemas.openxmlformats.org/drawingml/2006/table">
            <a:tbl>
              <a:tblPr firstRow="1" bandRow="1"/>
              <a:tblGrid>
                <a:gridCol w="3026306"/>
                <a:gridCol w="914833"/>
                <a:gridCol w="936104"/>
                <a:gridCol w="1008112"/>
                <a:gridCol w="936104"/>
              </a:tblGrid>
              <a:tr h="275046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구분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한국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영국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프랑스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독일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046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1인 1일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</a:rPr>
                        <a:t>급수량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395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323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>
                          <a:solidFill>
                            <a:schemeClr val="tx1"/>
                          </a:solidFill>
                        </a:rPr>
                        <a:t>281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>
                          <a:solidFill>
                            <a:schemeClr val="tx1"/>
                          </a:solidFill>
                        </a:rPr>
                        <a:t>132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662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국민 소득 1천 달러 기준 물 소비량 (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41.6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18.2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10.9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</a:rPr>
                        <a:t>4.8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차트 31"/>
          <p:cNvGraphicFramePr/>
          <p:nvPr>
            <p:extLst>
              <p:ext uri="{D42A27DB-BD31-4B8C-83A1-F6EECF244321}">
                <p14:modId xmlns:p14="http://schemas.microsoft.com/office/powerpoint/2010/main" val="3069210128"/>
              </p:ext>
            </p:extLst>
          </p:nvPr>
        </p:nvGraphicFramePr>
        <p:xfrm>
          <a:off x="1885308" y="3542949"/>
          <a:ext cx="6823217" cy="2060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507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타원 53"/>
          <p:cNvSpPr/>
          <p:nvPr/>
        </p:nvSpPr>
        <p:spPr>
          <a:xfrm>
            <a:off x="4233160" y="3087304"/>
            <a:ext cx="1657393" cy="91129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sz="1600" b="1" dirty="0"/>
              <a:t>물 </a:t>
            </a:r>
            <a:r>
              <a:rPr lang="ko-KR" altLang="en-US" sz="1600" b="1" dirty="0" smtClean="0"/>
              <a:t>사용량 </a:t>
            </a:r>
            <a:r>
              <a:rPr lang="ko-KR" altLang="en-US" sz="1600" b="1" dirty="0"/>
              <a:t>측정 방식</a:t>
            </a:r>
          </a:p>
        </p:txBody>
      </p:sp>
      <p:sp>
        <p:nvSpPr>
          <p:cNvPr id="24" name="타원 53"/>
          <p:cNvSpPr/>
          <p:nvPr/>
        </p:nvSpPr>
        <p:spPr>
          <a:xfrm>
            <a:off x="6038178" y="2401486"/>
            <a:ext cx="2529362" cy="1101779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(단위시간당 사용량 </a:t>
            </a:r>
            <a:r>
              <a:rPr lang="en-US" altLang="ko-KR" sz="1400" b="1" dirty="0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 사용시간)을 통한 대략적 파악</a:t>
            </a:r>
          </a:p>
        </p:txBody>
      </p:sp>
      <p:sp>
        <p:nvSpPr>
          <p:cNvPr id="28" name="타원 53"/>
          <p:cNvSpPr/>
          <p:nvPr/>
        </p:nvSpPr>
        <p:spPr>
          <a:xfrm>
            <a:off x="1657823" y="3320950"/>
            <a:ext cx="2485770" cy="1336653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수도관 사이에 소형 물탱크 설치하여 </a:t>
            </a:r>
            <a:r>
              <a:rPr lang="ko-KR" altLang="en-US" sz="1400" b="1" dirty="0" err="1">
                <a:solidFill>
                  <a:schemeClr val="accent1">
                    <a:lumMod val="75000"/>
                  </a:schemeClr>
                </a:solidFill>
              </a:rPr>
              <a:t>잔여량</a:t>
            </a: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 측정</a:t>
            </a:r>
          </a:p>
        </p:txBody>
      </p:sp>
      <p:cxnSp>
        <p:nvCxnSpPr>
          <p:cNvPr id="29" name="직선 연결선 28"/>
          <p:cNvCxnSpPr>
            <a:stCxn id="28" idx="7"/>
            <a:endCxn id="16" idx="2"/>
          </p:cNvCxnSpPr>
          <p:nvPr/>
        </p:nvCxnSpPr>
        <p:spPr>
          <a:xfrm>
            <a:off x="3779560" y="3516698"/>
            <a:ext cx="453600" cy="26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>
            <a:stCxn id="24" idx="3"/>
            <a:endCxn id="16" idx="6"/>
          </p:cNvCxnSpPr>
          <p:nvPr/>
        </p:nvCxnSpPr>
        <p:spPr>
          <a:xfrm flipH="1">
            <a:off x="5890553" y="3341913"/>
            <a:ext cx="518041" cy="201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타원 53"/>
          <p:cNvSpPr/>
          <p:nvPr/>
        </p:nvSpPr>
        <p:spPr>
          <a:xfrm>
            <a:off x="1698915" y="1844824"/>
            <a:ext cx="2869669" cy="1270344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설치비 및 장치의  공간 차지 면에서 비효율적</a:t>
            </a:r>
          </a:p>
        </p:txBody>
      </p:sp>
      <p:cxnSp>
        <p:nvCxnSpPr>
          <p:cNvPr id="34" name="직선 연결선 33"/>
          <p:cNvCxnSpPr>
            <a:stCxn id="28" idx="0"/>
            <a:endCxn id="33" idx="4"/>
          </p:cNvCxnSpPr>
          <p:nvPr/>
        </p:nvCxnSpPr>
        <p:spPr>
          <a:xfrm flipV="1">
            <a:off x="2900708" y="3115168"/>
            <a:ext cx="233042" cy="205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타원 53"/>
          <p:cNvSpPr/>
          <p:nvPr/>
        </p:nvSpPr>
        <p:spPr>
          <a:xfrm>
            <a:off x="5890553" y="3839651"/>
            <a:ext cx="2791916" cy="1238479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사용량을 </a:t>
            </a:r>
            <a:r>
              <a:rPr lang="ko-KR" altLang="en-US" sz="1400" b="1" dirty="0" err="1">
                <a:solidFill>
                  <a:schemeClr val="accent1">
                    <a:lumMod val="75000"/>
                  </a:schemeClr>
                </a:solidFill>
              </a:rPr>
              <a:t>스마트폰</a:t>
            </a: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 혹은 </a:t>
            </a:r>
            <a:r>
              <a:rPr lang="ko-KR" altLang="en-US" sz="1400" b="1" dirty="0" err="1">
                <a:solidFill>
                  <a:schemeClr val="accent1">
                    <a:lumMod val="75000"/>
                  </a:schemeClr>
                </a:solidFill>
              </a:rPr>
              <a:t>태블릿</a:t>
            </a: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400" b="1" dirty="0">
                <a:solidFill>
                  <a:schemeClr val="accent1">
                    <a:lumMod val="75000"/>
                  </a:schemeClr>
                </a:solidFill>
              </a:rPr>
              <a:t>PC</a:t>
            </a: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로 보여줌 </a:t>
            </a:r>
          </a:p>
        </p:txBody>
      </p:sp>
      <p:cxnSp>
        <p:nvCxnSpPr>
          <p:cNvPr id="36" name="직선 연결선 35"/>
          <p:cNvCxnSpPr>
            <a:stCxn id="24" idx="4"/>
            <a:endCxn id="35" idx="0"/>
          </p:cNvCxnSpPr>
          <p:nvPr/>
        </p:nvCxnSpPr>
        <p:spPr>
          <a:xfrm flipH="1">
            <a:off x="7286511" y="3503265"/>
            <a:ext cx="16348" cy="336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타원 53"/>
          <p:cNvSpPr/>
          <p:nvPr/>
        </p:nvSpPr>
        <p:spPr>
          <a:xfrm>
            <a:off x="3669080" y="4525748"/>
            <a:ext cx="2369098" cy="1351524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1400" b="1" dirty="0">
                <a:solidFill>
                  <a:schemeClr val="accent1">
                    <a:lumMod val="75000"/>
                  </a:schemeClr>
                </a:solidFill>
              </a:rPr>
              <a:t>실용화 가능, 상품성 있음, 가정에 보급 가능</a:t>
            </a:r>
          </a:p>
        </p:txBody>
      </p:sp>
      <p:cxnSp>
        <p:nvCxnSpPr>
          <p:cNvPr id="38" name="직선 연결선 37"/>
          <p:cNvCxnSpPr>
            <a:stCxn id="37" idx="7"/>
            <a:endCxn id="37" idx="7"/>
          </p:cNvCxnSpPr>
          <p:nvPr/>
        </p:nvCxnSpPr>
        <p:spPr>
          <a:xfrm>
            <a:off x="5691232" y="472367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>
            <a:stCxn id="37" idx="6"/>
            <a:endCxn id="35" idx="3"/>
          </p:cNvCxnSpPr>
          <p:nvPr/>
        </p:nvCxnSpPr>
        <p:spPr>
          <a:xfrm flipV="1">
            <a:off x="6038178" y="4896759"/>
            <a:ext cx="261242" cy="304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694707" y="1095272"/>
            <a:ext cx="3916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브레인 </a:t>
            </a:r>
            <a:r>
              <a:rPr lang="ko-KR" altLang="en-US" sz="3200" dirty="0" err="1" smtClean="0">
                <a:solidFill>
                  <a:schemeClr val="tx2"/>
                </a:solidFill>
              </a:rPr>
              <a:t>스토밍</a:t>
            </a:r>
            <a:r>
              <a:rPr lang="ko-KR" altLang="en-US" sz="3200" dirty="0" smtClean="0">
                <a:solidFill>
                  <a:schemeClr val="tx2"/>
                </a:solidFill>
              </a:rPr>
              <a:t> 과정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9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4" grpId="0" bldLvl="0" animBg="1"/>
      <p:bldP spid="28" grpId="0" bldLvl="0" animBg="1"/>
      <p:bldP spid="29" grpId="0" bldLvl="0" animBg="1"/>
      <p:bldP spid="30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3" name="모서리가 둥근 직사각형 39"/>
          <p:cNvSpPr/>
          <p:nvPr/>
        </p:nvSpPr>
        <p:spPr>
          <a:xfrm>
            <a:off x="2060065" y="1916832"/>
            <a:ext cx="6256352" cy="423494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1. 수도꼭지를 틈</a:t>
            </a:r>
          </a:p>
        </p:txBody>
      </p:sp>
      <p:sp>
        <p:nvSpPr>
          <p:cNvPr id="14" name="모서리가 둥근 직사각형 39"/>
          <p:cNvSpPr/>
          <p:nvPr/>
        </p:nvSpPr>
        <p:spPr>
          <a:xfrm>
            <a:off x="2060065" y="2828730"/>
            <a:ext cx="6256352" cy="600269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2. 소형 컴퓨팅 장치가 물이 나오는 시간을 계산</a:t>
            </a:r>
          </a:p>
        </p:txBody>
      </p:sp>
      <p:sp>
        <p:nvSpPr>
          <p:cNvPr id="15" name="모서리가 둥근 직사각형 39"/>
          <p:cNvSpPr/>
          <p:nvPr/>
        </p:nvSpPr>
        <p:spPr>
          <a:xfrm>
            <a:off x="2060065" y="3969958"/>
            <a:ext cx="6256352" cy="539176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3. 단위 시간당 나오는 양에 사용 시간을 곱하여 대략적 사용량을 측정</a:t>
            </a:r>
          </a:p>
        </p:txBody>
      </p:sp>
      <p:sp>
        <p:nvSpPr>
          <p:cNvPr id="16" name="모서리가 둥근 직사각형 39"/>
          <p:cNvSpPr/>
          <p:nvPr/>
        </p:nvSpPr>
        <p:spPr>
          <a:xfrm>
            <a:off x="2060065" y="5056992"/>
            <a:ext cx="6256352" cy="820313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dirty="0"/>
              <a:t>4. 디스플레이(</a:t>
            </a:r>
            <a:r>
              <a:rPr lang="ko-KR" altLang="en-US" dirty="0" err="1"/>
              <a:t>스마트폰</a:t>
            </a:r>
            <a:r>
              <a:rPr lang="ko-KR" altLang="en-US" dirty="0"/>
              <a:t>, </a:t>
            </a:r>
            <a:r>
              <a:rPr lang="ko-KR" altLang="en-US" dirty="0" err="1"/>
              <a:t>태블릿</a:t>
            </a:r>
            <a:r>
              <a:rPr lang="ko-KR" altLang="en-US" dirty="0"/>
              <a:t> </a:t>
            </a:r>
            <a:r>
              <a:rPr lang="en-US" altLang="ko-KR" dirty="0"/>
              <a:t>pc)</a:t>
            </a:r>
            <a:r>
              <a:rPr lang="ko-KR" altLang="en-US" dirty="0"/>
              <a:t>에 사용량, 하루 권장 사용량 중 </a:t>
            </a:r>
            <a:r>
              <a:rPr lang="ko-KR" altLang="en-US" dirty="0" err="1"/>
              <a:t>잔여량</a:t>
            </a:r>
            <a:r>
              <a:rPr lang="ko-KR" altLang="en-US" dirty="0"/>
              <a:t>, </a:t>
            </a:r>
            <a:r>
              <a:rPr lang="ko-KR" altLang="en-US" dirty="0" smtClean="0"/>
              <a:t>수도세 절약 액수를 </a:t>
            </a:r>
            <a:r>
              <a:rPr lang="ko-KR" altLang="en-US" dirty="0"/>
              <a:t>표시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1062404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기본 원리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14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3" name="직사각형 7"/>
          <p:cNvSpPr/>
          <p:nvPr/>
        </p:nvSpPr>
        <p:spPr>
          <a:xfrm>
            <a:off x="2123114" y="2010396"/>
            <a:ext cx="6183230" cy="73288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200" dirty="0" smtClean="0">
                <a:solidFill>
                  <a:schemeClr val="tx1"/>
                </a:solidFill>
              </a:rPr>
              <a:t>1. 물 </a:t>
            </a:r>
            <a:r>
              <a:rPr lang="ko-KR" altLang="en-US" sz="2200" dirty="0">
                <a:solidFill>
                  <a:schemeClr val="tx1"/>
                </a:solidFill>
              </a:rPr>
              <a:t>사용량 계산을 위한 단위 시간당 </a:t>
            </a:r>
            <a:r>
              <a:rPr lang="ko-KR" altLang="en-US" sz="2200" dirty="0" smtClean="0">
                <a:solidFill>
                  <a:schemeClr val="tx1"/>
                </a:solidFill>
              </a:rPr>
              <a:t>사용량을</a:t>
            </a:r>
            <a:endParaRPr lang="en-US" altLang="ko-KR" sz="22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ko-KR" altLang="en-US" sz="2200" dirty="0" smtClean="0">
                <a:solidFill>
                  <a:schemeClr val="tx1"/>
                </a:solidFill>
              </a:rPr>
              <a:t>   </a:t>
            </a:r>
            <a:r>
              <a:rPr lang="ko-KR" altLang="en-US" sz="2200" dirty="0" smtClean="0">
                <a:solidFill>
                  <a:schemeClr val="tx1"/>
                </a:solidFill>
              </a:rPr>
              <a:t>측정</a:t>
            </a:r>
            <a:endParaRPr lang="ko-KR" altLang="en-US" sz="2200" dirty="0">
              <a:solidFill>
                <a:schemeClr val="tx1"/>
              </a:solidFill>
            </a:endParaRPr>
          </a:p>
        </p:txBody>
      </p:sp>
      <p:sp>
        <p:nvSpPr>
          <p:cNvPr id="14" name="직사각형 4"/>
          <p:cNvSpPr/>
          <p:nvPr/>
        </p:nvSpPr>
        <p:spPr>
          <a:xfrm>
            <a:off x="1968168" y="1988840"/>
            <a:ext cx="190551" cy="75774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5" name="직사각형 7"/>
          <p:cNvSpPr/>
          <p:nvPr/>
        </p:nvSpPr>
        <p:spPr>
          <a:xfrm>
            <a:off x="2147395" y="3183947"/>
            <a:ext cx="6241029" cy="80325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200" dirty="0" smtClean="0">
                <a:solidFill>
                  <a:schemeClr val="tx1"/>
                </a:solidFill>
              </a:rPr>
              <a:t>2</a:t>
            </a:r>
            <a:r>
              <a:rPr lang="ko-KR" altLang="en-US" sz="2200" dirty="0">
                <a:solidFill>
                  <a:schemeClr val="tx1"/>
                </a:solidFill>
              </a:rPr>
              <a:t>. 1분동안 수도꼭지를 최대 수압으로 </a:t>
            </a:r>
            <a:r>
              <a:rPr lang="ko-KR" altLang="en-US" sz="2200" dirty="0" smtClean="0">
                <a:solidFill>
                  <a:schemeClr val="tx1"/>
                </a:solidFill>
              </a:rPr>
              <a:t>틀었을 때</a:t>
            </a:r>
            <a:endParaRPr lang="en-US" altLang="ko-KR" sz="22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</a:rPr>
              <a:t>  의 받아진</a:t>
            </a: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</a:rPr>
              <a:t>물의 </a:t>
            </a:r>
            <a:r>
              <a:rPr lang="ko-KR" altLang="en-US" sz="2200" dirty="0">
                <a:solidFill>
                  <a:schemeClr val="tx1"/>
                </a:solidFill>
              </a:rPr>
              <a:t>양을 측정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145327" y="4374675"/>
            <a:ext cx="6241029" cy="125754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200" dirty="0" smtClean="0">
                <a:solidFill>
                  <a:schemeClr val="tx1"/>
                </a:solidFill>
              </a:rPr>
              <a:t>3</a:t>
            </a:r>
            <a:r>
              <a:rPr lang="ko-KR" altLang="en-US" sz="2200" dirty="0">
                <a:solidFill>
                  <a:schemeClr val="tx1"/>
                </a:solidFill>
              </a:rPr>
              <a:t>. 10~20회 정도 실험을 반복하여 얻어진 </a:t>
            </a:r>
            <a:r>
              <a:rPr lang="ko-KR" altLang="en-US" sz="2200" dirty="0" smtClean="0">
                <a:solidFill>
                  <a:schemeClr val="tx1"/>
                </a:solidFill>
              </a:rPr>
              <a:t>평균</a:t>
            </a:r>
            <a:endParaRPr lang="en-US" altLang="ko-KR" sz="22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en-US" altLang="ko-KR" sz="2200" dirty="0" smtClean="0">
                <a:solidFill>
                  <a:schemeClr val="tx1"/>
                </a:solidFill>
              </a:rPr>
              <a:t>   </a:t>
            </a:r>
            <a:r>
              <a:rPr lang="ko-KR" altLang="en-US" sz="2200" dirty="0" smtClean="0">
                <a:solidFill>
                  <a:schemeClr val="tx1"/>
                </a:solidFill>
              </a:rPr>
              <a:t>수치를 통해</a:t>
            </a: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</a:rPr>
              <a:t>최대한 </a:t>
            </a:r>
            <a:r>
              <a:rPr lang="ko-KR" altLang="en-US" sz="2200" dirty="0">
                <a:solidFill>
                  <a:schemeClr val="tx1"/>
                </a:solidFill>
              </a:rPr>
              <a:t>정밀한 단위 시간당 </a:t>
            </a:r>
            <a:r>
              <a:rPr lang="ko-KR" altLang="en-US" sz="2200" dirty="0" smtClean="0">
                <a:solidFill>
                  <a:schemeClr val="tx1"/>
                </a:solidFill>
              </a:rPr>
              <a:t>물</a:t>
            </a: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</a:rPr>
              <a:t>사</a:t>
            </a:r>
            <a:endParaRPr lang="en-US" altLang="ko-KR" sz="22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en-US" altLang="ko-KR" sz="2200" dirty="0" smtClean="0">
                <a:solidFill>
                  <a:schemeClr val="tx1"/>
                </a:solidFill>
              </a:rPr>
              <a:t>  </a:t>
            </a:r>
            <a:r>
              <a:rPr lang="ko-KR" altLang="en-US" sz="2200" dirty="0" smtClean="0">
                <a:solidFill>
                  <a:schemeClr val="tx1"/>
                </a:solidFill>
              </a:rPr>
              <a:t>용량 </a:t>
            </a:r>
            <a:r>
              <a:rPr lang="ko-KR" altLang="en-US" sz="2200" dirty="0">
                <a:solidFill>
                  <a:schemeClr val="tx1"/>
                </a:solidFill>
              </a:rPr>
              <a:t>측정을 </a:t>
            </a:r>
            <a:r>
              <a:rPr lang="ko-KR" altLang="en-US" sz="2200" dirty="0" smtClean="0">
                <a:solidFill>
                  <a:schemeClr val="tx1"/>
                </a:solidFill>
              </a:rPr>
              <a:t>가능하게</a:t>
            </a:r>
            <a:r>
              <a:rPr lang="en-US" altLang="ko-KR" sz="2200" dirty="0">
                <a:solidFill>
                  <a:schemeClr val="tx1"/>
                </a:solidFill>
              </a:rPr>
              <a:t> </a:t>
            </a:r>
            <a:r>
              <a:rPr lang="ko-KR" altLang="en-US" sz="2200" dirty="0" smtClean="0">
                <a:solidFill>
                  <a:schemeClr val="tx1"/>
                </a:solidFill>
              </a:rPr>
              <a:t>함</a:t>
            </a:r>
            <a:endParaRPr lang="ko-KR" altLang="en-US" sz="2200" dirty="0">
              <a:solidFill>
                <a:schemeClr val="tx1"/>
              </a:solidFill>
            </a:endParaRPr>
          </a:p>
        </p:txBody>
      </p:sp>
      <p:sp>
        <p:nvSpPr>
          <p:cNvPr id="24" name="직사각형 4"/>
          <p:cNvSpPr/>
          <p:nvPr/>
        </p:nvSpPr>
        <p:spPr>
          <a:xfrm>
            <a:off x="1968169" y="3183325"/>
            <a:ext cx="170858" cy="80396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8" name="직사각형 4"/>
          <p:cNvSpPr/>
          <p:nvPr/>
        </p:nvSpPr>
        <p:spPr>
          <a:xfrm>
            <a:off x="1968169" y="4374674"/>
            <a:ext cx="190551" cy="125754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613554" y="1088864"/>
            <a:ext cx="3894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실험 과정 및 결과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24" grpId="0" bldLvl="0" animBg="1"/>
      <p:bldP spid="2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43422" y="1087108"/>
            <a:ext cx="4168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실험 과정 및 결과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  <p:graphicFrame>
        <p:nvGraphicFramePr>
          <p:cNvPr id="15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47403"/>
              </p:ext>
            </p:extLst>
          </p:nvPr>
        </p:nvGraphicFramePr>
        <p:xfrm>
          <a:off x="1714029" y="1844824"/>
          <a:ext cx="6914276" cy="3557800"/>
        </p:xfrm>
        <a:graphic>
          <a:graphicData uri="http://schemas.openxmlformats.org/drawingml/2006/table">
            <a:tbl>
              <a:tblPr firstRow="1" bandRow="1" bandCol="1"/>
              <a:tblGrid>
                <a:gridCol w="1152962"/>
                <a:gridCol w="1152962"/>
                <a:gridCol w="1152962"/>
                <a:gridCol w="1149466"/>
                <a:gridCol w="1152962"/>
                <a:gridCol w="1152962"/>
              </a:tblGrid>
              <a:tr h="651875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9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실험자</a:t>
                      </a:r>
                      <a:endParaRPr lang="ko-KR" altLang="en-US" sz="19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1~5회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6~10회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11~15회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16~20회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전체 </a:t>
                      </a:r>
                      <a:endParaRPr lang="en-US" altLang="ko-KR" sz="19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평균</a:t>
                      </a:r>
                      <a:endParaRPr lang="ko-KR" altLang="en-US" sz="19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9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고태욱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9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김영효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4.71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9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박종혁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4.59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9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전승민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5.16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5.20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15257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 err="1">
                          <a:solidFill>
                            <a:srgbClr val="000000"/>
                          </a:solidFill>
                        </a:rPr>
                        <a:t>실험자</a:t>
                      </a: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4.85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30762" y="5589240"/>
            <a:ext cx="6480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dirty="0">
                <a:solidFill>
                  <a:schemeClr val="tx2"/>
                </a:solidFill>
              </a:rPr>
              <a:t>(단, </a:t>
            </a:r>
            <a:r>
              <a:rPr lang="en-US" altLang="ko-KR" dirty="0">
                <a:solidFill>
                  <a:schemeClr val="tx2"/>
                </a:solidFill>
              </a:rPr>
              <a:t>L/min, </a:t>
            </a:r>
            <a:r>
              <a:rPr lang="ko-KR" altLang="en-US" dirty="0">
                <a:solidFill>
                  <a:schemeClr val="tx2"/>
                </a:solidFill>
              </a:rPr>
              <a:t>실험 결과는 소수점 </a:t>
            </a:r>
            <a:r>
              <a:rPr lang="ko-KR" altLang="en-US" dirty="0" smtClean="0">
                <a:solidFill>
                  <a:schemeClr val="tx2"/>
                </a:solidFill>
              </a:rPr>
              <a:t>셋째 자리에서 </a:t>
            </a:r>
            <a:r>
              <a:rPr lang="ko-KR" altLang="en-US" dirty="0">
                <a:solidFill>
                  <a:schemeClr val="tx2"/>
                </a:solidFill>
              </a:rPr>
              <a:t>반올림하였음)</a:t>
            </a:r>
          </a:p>
        </p:txBody>
      </p:sp>
    </p:spTree>
    <p:extLst>
      <p:ext uri="{BB962C8B-B14F-4D97-AF65-F5344CB8AC3E}">
        <p14:creationId xmlns:p14="http://schemas.microsoft.com/office/powerpoint/2010/main" val="33068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792088" cy="926161"/>
          </a:xfrm>
          <a:prstGeom prst="rect">
            <a:avLst/>
          </a:prstGeom>
        </p:spPr>
      </p:pic>
      <p:sp>
        <p:nvSpPr>
          <p:cNvPr id="17" name="한쪽 모서리가 둥근 사각형 16"/>
          <p:cNvSpPr/>
          <p:nvPr/>
        </p:nvSpPr>
        <p:spPr>
          <a:xfrm rot="16200000">
            <a:off x="2548813" y="-176313"/>
            <a:ext cx="5244709" cy="7438524"/>
          </a:xfrm>
          <a:prstGeom prst="round1Rect">
            <a:avLst>
              <a:gd name="adj" fmla="val 0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451905" y="260648"/>
            <a:ext cx="7692095" cy="3326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0" y="1231051"/>
            <a:ext cx="1416281" cy="885176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89" y="277743"/>
            <a:ext cx="298466" cy="298466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7743"/>
            <a:ext cx="298466" cy="298466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54" y="277743"/>
            <a:ext cx="298466" cy="298466"/>
          </a:xfrm>
          <a:prstGeom prst="rect">
            <a:avLst/>
          </a:prstGeom>
          <a:effectLst>
            <a:glow rad="139700">
              <a:srgbClr val="C00000">
                <a:alpha val="40000"/>
              </a:srgbClr>
            </a:glow>
          </a:effectLst>
        </p:spPr>
      </p:pic>
      <p:sp>
        <p:nvSpPr>
          <p:cNvPr id="25" name="TextBox 24"/>
          <p:cNvSpPr txBox="1"/>
          <p:nvPr/>
        </p:nvSpPr>
        <p:spPr>
          <a:xfrm>
            <a:off x="1788196" y="286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동기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1705" y="294749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물 낭비 실태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2075" y="286427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수돗물 사용량 측정 장치</a:t>
            </a:r>
            <a:endParaRPr lang="ko-KR" altLang="en-US" sz="140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13" name="내용 개체 틀 3"/>
          <p:cNvPicPr>
            <a:picLocks noChangeAspect="1"/>
          </p:cNvPicPr>
          <p:nvPr/>
        </p:nvPicPr>
        <p:blipFill rotWithShape="1">
          <a:blip r:embed="rId5"/>
          <a:srcRect r="9205"/>
          <a:stretch/>
        </p:blipFill>
        <p:spPr>
          <a:xfrm>
            <a:off x="1643422" y="1608634"/>
            <a:ext cx="6961026" cy="45314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43422" y="108886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tx2"/>
                </a:solidFill>
              </a:rPr>
              <a:t>장치 설계도</a:t>
            </a:r>
            <a:endParaRPr lang="ko-KR" alt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2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572</Words>
  <Application>Microsoft Office PowerPoint</Application>
  <PresentationFormat>화면 슬라이드 쇼(4:3)</PresentationFormat>
  <Paragraphs>153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Xnote</dc:creator>
  <cp:lastModifiedBy>도서검색용04</cp:lastModifiedBy>
  <cp:revision>13</cp:revision>
  <dcterms:created xsi:type="dcterms:W3CDTF">2011-08-10T00:46:44Z</dcterms:created>
  <dcterms:modified xsi:type="dcterms:W3CDTF">2014-09-20T07:54:00Z</dcterms:modified>
</cp:coreProperties>
</file>