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06F615A-370F-48FF-96DE-FFA2584FB0C5}" styleName="Light Style 2 - Body/Background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dk1"/>
            </a:lnRef>
          </a:left>
          <a:right>
            <a:lnRef idx="1">
              <a:schemeClr val="dk1"/>
            </a:lnRef>
          </a:right>
          <a:top>
            <a:lnRef idx="1">
              <a:schemeClr val="dk1"/>
            </a:lnRef>
          </a:top>
          <a:bottom>
            <a:lnRef idx="1">
              <a:schemeClr val="dk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dk1"/>
            </a:lnRef>
          </a:top>
          <a:bottom>
            <a:lnRef idx="1">
              <a:schemeClr val="dk1"/>
            </a:lnRef>
          </a:bottom>
        </a:tcBdr>
      </a:tcStyle>
    </a:band1H>
    <a:band1V>
      <a:tcTxStyle/>
      <a:tcStyle>
        <a:tcBdr>
          <a:left>
            <a:lnRef idx="1">
              <a:schemeClr val="dk1"/>
            </a:lnRef>
          </a:left>
          <a:right>
            <a:lnRef idx="1">
              <a:schemeClr val="dk1"/>
            </a:lnRef>
          </a:right>
        </a:tcBdr>
      </a:tcStyle>
    </a:band1V>
    <a:band2V>
      <a:tcTxStyle/>
      <a:tcStyle>
        <a:tcBdr>
          <a:left>
            <a:lnRef idx="1">
              <a:schemeClr val="dk1"/>
            </a:lnRef>
          </a:left>
          <a:right>
            <a:lnRef idx="1">
              <a:schemeClr val="dk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>
        <a:fontRef idx="minor">
          <a:scrgbClr r="0" g="0" b="0"/>
        </a:fontRef>
        <a:schemeClr val="dk1"/>
      </a:tcTxStyle>
      <a:tcStyle>
        <a:tcBdr>
          <a:top>
            <a:ln w="60800" cmpd="dbl">
              <a:solidFill>
                <a:schemeClr val="dk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dk1">
          <a:shade val="40000"/>
        </a:schemeClr>
      </a:tcTxStyle>
      <a:tcStyle>
        <a:tcBdr/>
        <a:fill>
          <a:solidFill>
            <a:schemeClr val="dk1">
              <a:alpha val="40000"/>
            </a:schemeClr>
          </a:solidFill>
        </a:fill>
      </a:tcStyle>
    </a:firstRow>
  </a:tblStyle>
  <a:tblStyle styleId="{CDE67981-C926-4AC7-AA08-ACFD1CD1FBA1}" styleName="Normal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40000" cmpd="sng">
              <a:solidFill>
                <a:schemeClr val="accent1"/>
              </a:solidFill>
            </a:ln>
          </a:left>
          <a:right>
            <a:ln w="40000" cmpd="sng">
              <a:solidFill>
                <a:schemeClr val="accent1"/>
              </a:solidFill>
            </a:ln>
          </a:right>
          <a:top>
            <a:ln w="40000" cmpd="sng">
              <a:solidFill>
                <a:schemeClr val="accent1"/>
              </a:solidFill>
            </a:ln>
          </a:top>
          <a:bottom>
            <a:ln w="400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5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5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accent1">
          <a:shade val="80000"/>
        </a:schemeClr>
      </a:tcTxStyle>
      <a:tcStyle>
        <a:tcBdr>
          <a:bottom>
            <a:ln w="35400" cmpd="sng">
              <a:solidFill>
                <a:schemeClr val="accent1">
                  <a:shade val="80000"/>
                </a:schemeClr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</a:tblStyle>
  <a:tblStyle styleId="{0583E2B2-CE58-4528-B6E7-A9ED766AF9EF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TxStyle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TxStyle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>
        <a:fontRef idx="minor">
          <a:scrgbClr r="0" g="0" b="0"/>
        </a:fontRef>
        <a:schemeClr val="accent2"/>
      </a:tcTxStyle>
      <a:tcStyle>
        <a:tcBdr>
          <a:top>
            <a:ln w="6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accent2">
          <a:shade val="40000"/>
        </a:schemeClr>
      </a:tcTxStyle>
      <a:tcStyle>
        <a:tcBdr/>
        <a:fill>
          <a:solidFill>
            <a:schemeClr val="accent2">
              <a:alpha val="40000"/>
            </a:schemeClr>
          </a:solidFill>
        </a:fill>
      </a:tcStyle>
    </a:firstRow>
  </a:tblStyle>
  <a:tblStyle styleId="{01A66EDD-3DAB-4C5B-A090-DC80EC1FD486}" styleName="Normal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lum val="8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lum val="8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F0A0EA-C916-463C-A3AD-4CCFBD9124EA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>
        <a:fontRef idx="minor">
          <a:scrgbClr r="0" g="0" b="0"/>
        </a:fontRef>
        <a:schemeClr val="accent1"/>
      </a:tcTxStyle>
      <a:tcStyle>
        <a:tcBdr>
          <a:top>
            <a:ln w="6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accent1">
          <a:shade val="40000"/>
        </a:schemeClr>
      </a:tcTxStyle>
      <a:tcStyle>
        <a:tcBdr/>
        <a:fill>
          <a:solidFill>
            <a:schemeClr val="accent1">
              <a:alpha val="4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838"/>
    <p:restoredTop sz="97905"/>
  </p:normalViewPr>
  <p:slideViewPr>
    <p:cSldViewPr snapToObjects="1">
      <p:cViewPr>
        <p:scale>
          <a:sx n="100" d="100"/>
          <a:sy n="100" d="100"/>
        </p:scale>
        <p:origin x="-1932" y="-330"/>
      </p:cViewPr>
      <p:guideLst>
        <p:guide orient="horz" pos="2154"/>
        <p:guide orient="horz" pos="2517"/>
        <p:guide orient="horz" pos="1588"/>
        <p:guide orient="horz" pos="1009"/>
        <p:guide orient="horz" pos="1552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한국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영국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Sheet1!$C$2:$C$2</c:f>
              <c:numCache>
                <c:formatCode>General</c:formatCode>
                <c:ptCount val="1"/>
                <c:pt idx="0">
                  <c:v>323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프랑스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281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독일</c:v>
                </c:pt>
              </c:strCache>
            </c:strRef>
          </c:tx>
          <c:invertIfNegative val="0"/>
          <c:cat>
            <c:strRef>
              <c:f>Sheet1!$A$2:$A$2</c:f>
              <c:strCache>
                <c:ptCount val="1"/>
                <c:pt idx="0">
                  <c:v>1인 1일 급수량 (L)</c:v>
                </c:pt>
              </c:strCache>
            </c:strRef>
          </c:cat>
          <c:val>
            <c:numRef>
              <c:f>Sheet1!$E$2:$E$2</c:f>
              <c:numCache>
                <c:formatCode>General</c:formatCode>
                <c:ptCount val="1"/>
                <c:pt idx="0">
                  <c:v>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38355840"/>
        <c:axId val="138357376"/>
      </c:barChart>
      <c:catAx>
        <c:axId val="138355840"/>
        <c:scaling>
          <c:orientation val="minMax"/>
        </c:scaling>
        <c:delete val="0"/>
        <c:axPos val="l"/>
        <c:majorTickMark val="out"/>
        <c:minorTickMark val="none"/>
        <c:tickLblPos val="nextTo"/>
        <c:crossAx val="138357376"/>
        <c:crosses val="autoZero"/>
        <c:auto val="1"/>
        <c:lblAlgn val="ctr"/>
        <c:lblOffset val="100"/>
        <c:tickLblSkip val="1"/>
        <c:tickMarkSkip val="1"/>
        <c:noMultiLvlLbl val="1"/>
      </c:catAx>
      <c:valAx>
        <c:axId val="1383573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8355840"/>
        <c:crosses val="autoZero"/>
        <c:crossBetween val="between"/>
      </c:valAx>
      <c:spPr>
        <a:solidFill>
          <a:srgbClr val="FFFFFF">
            <a:alpha val="0"/>
          </a:srgbClr>
        </a:solidFill>
      </c:spPr>
    </c:plotArea>
    <c:legend>
      <c:legendPos val="b"/>
      <c:layout/>
      <c:overlay val="0"/>
    </c:legend>
    <c:plotVisOnly val="1"/>
    <c:dispBlanksAs val="gap"/>
    <c:showDLblsOverMax val="1"/>
  </c:chart>
  <c:spPr>
    <a:gradFill rotWithShape="1">
      <a:gsLst>
        <a:gs pos="0">
          <a:schemeClr val="lt2">
            <a:alpha val="100000"/>
          </a:schemeClr>
        </a:gs>
        <a:gs pos="100000">
          <a:schemeClr val="bg1">
            <a:alpha val="100000"/>
          </a:schemeClr>
        </a:gs>
      </a:gsLst>
      <a:lin ang="16200000" scaled="0"/>
      <a:tileRect/>
    </a:gradFill>
    <a:ln w="12700" cap="flat" cmpd="sng" algn="ctr">
      <a:solidFill>
        <a:schemeClr val="tx1"/>
      </a:solidFill>
      <a:prstDash val="solid"/>
      <a:round/>
    </a:ln>
  </c:spPr>
  <c:txPr>
    <a:bodyPr/>
    <a:lstStyle/>
    <a:p>
      <a:pPr>
        <a:defRPr sz="1200"/>
      </a:pPr>
      <a:endParaRPr lang="ko-KR"/>
    </a:p>
  </c:txPr>
  <c:externalData r:id="rId1">
    <c:autoUpdate val="0"/>
  </c:externalData>
  <c:extLst>
    <c:ext uri="CC8EB2C9-7E31-499d-B8F2-F6CE61031016">
      <ho:hncChartStyle xmlns:ho="http://schemas.haansoft.com/office/8.0" layoutIndex="-1" colorIndex="0" styleIndex="3"/>
    </c:ext>
  </c:extLs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E2B2BC9D-A816-4D0A-858B-1D023B3A8ACA}" type="datetime1">
              <a:rPr lang="ko-KR" altLang="en-US"/>
              <a:pPr lvl="0">
                <a:defRPr lang="ko-KR" altLang="en-US"/>
              </a:pPr>
              <a:t>2014-09-20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09F4262C-968C-4EE9-8164-CE16364706B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198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 lang="ko-KR" altLang="en-US"/>
            </a:pPr>
            <a:fld id="{09F4262C-968C-4EE9-8164-CE16364706B3}" type="slidenum">
              <a:rPr lang="en-US" altLang="en-US"/>
              <a:pPr lvl="0">
                <a:defRPr lang="ko-KR" altLang="en-US"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22D86A-5F52-4165-8473-F1B836277586}" type="datetime1">
              <a:rPr lang="ko-KR" altLang="en-US" smtClean="0"/>
              <a:pPr/>
              <a:t>2014-09-20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1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1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>
            <a:lum bright="42000" contrast="17000"/>
          </a:blip>
          <a:stretch>
            <a:fillRect/>
          </a:stretch>
        </p:blipFill>
        <p:spPr>
          <a:xfrm>
            <a:off x="-972693" y="-104399"/>
            <a:ext cx="11089385" cy="7040879"/>
          </a:xfrm>
          <a:prstGeom prst="rect">
            <a:avLst/>
          </a:prstGeom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196715"/>
            <a:ext cx="6400800" cy="17526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defRPr lang="ko-KR" altLang="en-US"/>
            </a:pPr>
            <a:r>
              <a:rPr lang="ko-KR" altLang="en-US" sz="2800" dirty="0">
                <a:solidFill>
                  <a:srgbClr val="000000"/>
                </a:solidFill>
              </a:rPr>
              <a:t>안양외국어고등학교 1학년</a:t>
            </a:r>
          </a:p>
          <a:p>
            <a:pPr algn="ctr">
              <a:lnSpc>
                <a:spcPct val="150000"/>
              </a:lnSpc>
              <a:defRPr lang="ko-KR" altLang="en-US"/>
            </a:pPr>
            <a:r>
              <a:rPr lang="ko-KR" altLang="en-US" sz="2800" dirty="0">
                <a:solidFill>
                  <a:srgbClr val="000000"/>
                </a:solidFill>
              </a:rPr>
              <a:t>고태욱, 김영효, 박종혁, 전승민</a:t>
            </a: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14957"/>
            <a:ext cx="7772400" cy="1470025"/>
          </a:xfrm>
        </p:spPr>
        <p:txBody>
          <a:bodyPr/>
          <a:lstStyle/>
          <a:p>
            <a:pPr marL="182880" indent="0">
              <a:buNone/>
              <a:defRPr lang="ko-KR" altLang="en-US"/>
            </a:pPr>
            <a:r>
              <a:rPr lang="en-US" altLang="ko-KR" dirty="0" smtClean="0"/>
              <a:t>  Water </a:t>
            </a:r>
            <a:r>
              <a:rPr lang="en-US" altLang="ko-KR" dirty="0"/>
              <a:t>Save Service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6710553" y="313411"/>
            <a:ext cx="2123694" cy="56631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0"/>
          <p:cNvSpPr>
            <a:spLocks noGrp="1"/>
          </p:cNvSpPr>
          <p:nvPr>
            <p:ph type="title"/>
          </p:nvPr>
        </p:nvSpPr>
        <p:spPr>
          <a:xfrm>
            <a:off x="322995" y="347380"/>
            <a:ext cx="6512511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/>
              <a:t>유용성 및 기대효과</a:t>
            </a:r>
          </a:p>
        </p:txBody>
      </p:sp>
      <p:sp>
        <p:nvSpPr>
          <p:cNvPr id="2" name="직사각형 10"/>
          <p:cNvSpPr/>
          <p:nvPr/>
        </p:nvSpPr>
        <p:spPr>
          <a:xfrm>
            <a:off x="785814" y="3283270"/>
            <a:ext cx="7715303" cy="136988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44630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sz="2800" b="0" i="0" u="none" kern="120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네트워크 서비스를 적용하여 사용자들의 평균 사용량 및 최다 사용 시간대를 실시간으로 파악 하여 차후에 세율 조정 및 정책 반영에 용이</a:t>
            </a:r>
          </a:p>
        </p:txBody>
      </p:sp>
      <p:sp>
        <p:nvSpPr>
          <p:cNvPr id="3" name="직사각형 7"/>
          <p:cNvSpPr/>
          <p:nvPr/>
        </p:nvSpPr>
        <p:spPr>
          <a:xfrm>
            <a:off x="785814" y="1490380"/>
            <a:ext cx="7715276" cy="143455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44630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sz="2800" b="0" i="0" u="none" kern="120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우리가 생각하는 것보다 훨씬 많은 양의 물을 사용하고 있다는 사실을 수치로 제안하여 사용자들이 쉽고 빠르게 인지하게 함</a:t>
            </a:r>
          </a:p>
        </p:txBody>
      </p:sp>
      <p:sp>
        <p:nvSpPr>
          <p:cNvPr id="4" name="직사각형 4"/>
          <p:cNvSpPr/>
          <p:nvPr/>
        </p:nvSpPr>
        <p:spPr>
          <a:xfrm>
            <a:off x="584545" y="1490380"/>
            <a:ext cx="201269" cy="1434557"/>
          </a:xfrm>
          <a:prstGeom prst="rect">
            <a:avLst/>
          </a:prstGeom>
          <a:gradFill flip="xy" rotWithShape="1">
            <a:gsLst>
              <a:gs pos="0">
                <a:schemeClr val="accent1">
                  <a:lumMod val="75000"/>
                </a:schemeClr>
              </a:gs>
              <a:gs pos="10000">
                <a:schemeClr val="accent1">
                  <a:lumMod val="60000"/>
                  <a:lumOff val="40000"/>
                </a:schemeClr>
              </a:gs>
              <a:gs pos="90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 w="1270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5" name="직사각형 9"/>
          <p:cNvSpPr/>
          <p:nvPr/>
        </p:nvSpPr>
        <p:spPr>
          <a:xfrm>
            <a:off x="571445" y="3284982"/>
            <a:ext cx="214369" cy="1368171"/>
          </a:xfrm>
          <a:prstGeom prst="rect">
            <a:avLst/>
          </a:prstGeom>
          <a:gradFill flip="xy" rotWithShape="1">
            <a:gsLst>
              <a:gs pos="0">
                <a:schemeClr val="accent3">
                  <a:lumMod val="75000"/>
                </a:schemeClr>
              </a:gs>
              <a:gs pos="10000">
                <a:schemeClr val="accent3">
                  <a:lumMod val="60000"/>
                  <a:lumOff val="40000"/>
                </a:schemeClr>
              </a:gs>
              <a:gs pos="90000">
                <a:schemeClr val="accent3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0800000" scaled="0"/>
            <a:tileRect/>
          </a:gradFill>
          <a:ln w="12700"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직사각형 9"/>
          <p:cNvSpPr/>
          <p:nvPr/>
        </p:nvSpPr>
        <p:spPr>
          <a:xfrm>
            <a:off x="616660" y="5013198"/>
            <a:ext cx="214369" cy="1368171"/>
          </a:xfrm>
          <a:prstGeom prst="rect">
            <a:avLst/>
          </a:prstGeom>
          <a:ln/>
        </p:spPr>
        <p:style>
          <a:lnRef idx="2">
            <a:schemeClr val="accent2">
              <a:shade val="2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31029" y="5013198"/>
            <a:ext cx="7670087" cy="1434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31029" y="5013198"/>
            <a:ext cx="7715303" cy="136988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indent="-342900" algn="l" defTabSz="818236" eaLnBrk="1" latinLnBrk="1" hangingPunct="1">
              <a:spcBef>
                <a:spcPct val="20000"/>
              </a:spcBef>
              <a:buFont typeface="Arial"/>
              <a:buChar char="•"/>
              <a:defRPr lang="ko-KR" altLang="en-US"/>
            </a:pPr>
            <a:r>
              <a:rPr lang="ko-KR" altLang="en-US" sz="2800" b="0" i="0" u="none" kern="1200">
                <a:solidFill>
                  <a:srgbClr val="000000"/>
                </a:solidFill>
                <a:latin typeface="함초롬돋움"/>
                <a:ea typeface="함초롬돋움"/>
                <a:cs typeface="함초롬돋움"/>
              </a:rPr>
              <a:t>디스플레이에 표시되는 세금 감면율을 통해 사용자가 스스로를 동기부여하여 자발적인 물 절약 실천을 유도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1" bldLvl="0" animBg="1"/>
      <p:bldP spid="4" grpId="2" bldLvl="0" animBg="1"/>
      <p:bldP spid="5" grpId="3" bldLvl="0" animBg="1"/>
      <p:bldP spid="9" grpId="4" bldLvl="0" animBg="1"/>
      <p:bldP spid="10" grpId="5" bldLvl="0" animBg="1"/>
      <p:bldP spid="11" grpId="6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0"/>
          <p:cNvSpPr>
            <a:spLocks noGrp="1"/>
          </p:cNvSpPr>
          <p:nvPr>
            <p:ph type="title"/>
          </p:nvPr>
        </p:nvSpPr>
        <p:spPr>
          <a:xfrm>
            <a:off x="323410" y="357174"/>
            <a:ext cx="6512511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/>
              <a:t>추가요소</a:t>
            </a:r>
          </a:p>
        </p:txBody>
      </p:sp>
      <p:sp>
        <p:nvSpPr>
          <p:cNvPr id="2" name="직사각형 7"/>
          <p:cNvSpPr/>
          <p:nvPr/>
        </p:nvSpPr>
        <p:spPr>
          <a:xfrm>
            <a:off x="4792670" y="1501799"/>
            <a:ext cx="3746500" cy="44275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>
            <a:noAutofit/>
          </a:bodyPr>
          <a:lstStyle/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sz="2800">
                <a:solidFill>
                  <a:schemeClr val="tx1"/>
                </a:solidFill>
              </a:rPr>
              <a:t>임계 수압, 임계 사용 시간을 개인이 설정하고 그 수치를 초과한</a:t>
            </a:r>
          </a:p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sz="2800">
                <a:solidFill>
                  <a:schemeClr val="tx1"/>
                </a:solidFill>
              </a:rPr>
              <a:t>경우 본인이 경각심을 느낄 수 있도록 경고하여 사용자의 물 절약</a:t>
            </a:r>
          </a:p>
          <a:p>
            <a:pPr algn="ctr">
              <a:lnSpc>
                <a:spcPct val="120000"/>
              </a:lnSpc>
              <a:buClr>
                <a:srgbClr val="E9AE2B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sz="2800">
                <a:solidFill>
                  <a:schemeClr val="tx1"/>
                </a:solidFill>
              </a:rPr>
              <a:t>의지를 강화</a:t>
            </a:r>
          </a:p>
        </p:txBody>
      </p:sp>
      <p:sp>
        <p:nvSpPr>
          <p:cNvPr id="3" name="직사각형 8"/>
          <p:cNvSpPr/>
          <p:nvPr/>
        </p:nvSpPr>
        <p:spPr>
          <a:xfrm>
            <a:off x="596900" y="1501799"/>
            <a:ext cx="3746500" cy="44275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>
            <a:noAutofit/>
          </a:bodyPr>
          <a:lstStyle/>
          <a:p>
            <a:pPr algn="ctr">
              <a:lnSpc>
                <a:spcPct val="120000"/>
              </a:lnSpc>
              <a:buClr>
                <a:srgbClr val="1C3D62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sz="2800">
                <a:solidFill>
                  <a:schemeClr val="tx1"/>
                </a:solidFill>
              </a:rPr>
              <a:t>현재 제작된 장치는</a:t>
            </a:r>
          </a:p>
          <a:p>
            <a:pPr algn="ctr">
              <a:lnSpc>
                <a:spcPct val="120000"/>
              </a:lnSpc>
              <a:buClr>
                <a:srgbClr val="1C3D62">
                  <a:alpha val="100000"/>
                </a:srgbClr>
              </a:buClr>
              <a:buFont typeface="+mn-cs"/>
              <a:buNone/>
              <a:defRPr lang="ko-KR" altLang="en-US"/>
            </a:pPr>
            <a:r>
              <a:rPr lang="ko-KR" altLang="en-US" sz="2800">
                <a:solidFill>
                  <a:schemeClr val="tx1"/>
                </a:solidFill>
              </a:rPr>
              <a:t>물을 최대로 틀었을 때를 전제로 하여 물의 양을 측정 -&gt; 수도꼭지의 각도에 따라 물이 나오는 양을 달리할 수 있는 장치를 추가 설치</a:t>
            </a:r>
          </a:p>
        </p:txBody>
      </p:sp>
      <p:sp>
        <p:nvSpPr>
          <p:cNvPr id="4" name="직사각형 9"/>
          <p:cNvSpPr/>
          <p:nvPr/>
        </p:nvSpPr>
        <p:spPr>
          <a:xfrm>
            <a:off x="595285" y="1500174"/>
            <a:ext cx="3752876" cy="41910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7000">
                <a:schemeClr val="accent1"/>
              </a:gs>
              <a:gs pos="9300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ctr" anchorCtr="1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2000">
                <a:latin typeface="+mn-lt"/>
                <a:cs typeface="+mn-cs"/>
              </a:rPr>
              <a:t>추가요소 1</a:t>
            </a:r>
          </a:p>
        </p:txBody>
      </p:sp>
      <p:sp>
        <p:nvSpPr>
          <p:cNvPr id="5" name="직사각형 10"/>
          <p:cNvSpPr/>
          <p:nvPr/>
        </p:nvSpPr>
        <p:spPr>
          <a:xfrm>
            <a:off x="4786314" y="1500174"/>
            <a:ext cx="3752876" cy="41910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7000">
                <a:schemeClr val="accent3"/>
              </a:gs>
              <a:gs pos="93000">
                <a:schemeClr val="accent3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16200000" scaled="1"/>
            <a:tileRect/>
          </a:gra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sz="2000"/>
              <a:t>추가요소 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1450" y="409160"/>
            <a:ext cx="6512511" cy="1143000"/>
          </a:xfrm>
        </p:spPr>
        <p:txBody>
          <a:bodyPr/>
          <a:lstStyle/>
          <a:p>
            <a:pPr algn="l">
              <a:defRPr lang="ko-KR" altLang="en-US"/>
            </a:pPr>
            <a:r>
              <a:rPr lang="ko-KR" altLang="en-US" dirty="0"/>
              <a:t>참고</a:t>
            </a:r>
            <a:r>
              <a:rPr lang="en-US" altLang="ko-KR" dirty="0"/>
              <a:t> </a:t>
            </a:r>
            <a:r>
              <a:rPr lang="ko-KR" altLang="en-US" dirty="0"/>
              <a:t>문헌 및 사이트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755470" y="1593670"/>
            <a:ext cx="7009015" cy="4104570"/>
          </a:xfrm>
        </p:spPr>
        <p:txBody>
          <a:bodyPr/>
          <a:lstStyle/>
          <a:p>
            <a:pPr>
              <a:defRPr lang="ko-KR" altLang="en-US"/>
            </a:pPr>
            <a:r>
              <a:rPr lang="ko-KR" altLang="en-US" dirty="0"/>
              <a:t>물, 기적의 물질 - 윤실 (전파과학사)</a:t>
            </a:r>
          </a:p>
          <a:p>
            <a:pPr>
              <a:defRPr lang="ko-KR" altLang="en-US"/>
            </a:pPr>
            <a:r>
              <a:rPr lang="ko-KR" altLang="en-US" dirty="0"/>
              <a:t>교수님, 기후변화가 뭔가요? - 송보경, 김재옥 (도요새)</a:t>
            </a:r>
          </a:p>
          <a:p>
            <a:pPr>
              <a:defRPr lang="ko-KR" altLang="en-US"/>
            </a:pPr>
            <a:endParaRPr lang="ko-KR" altLang="en-US" dirty="0"/>
          </a:p>
          <a:p>
            <a:pPr>
              <a:defRPr lang="ko-KR" altLang="en-US"/>
            </a:pPr>
            <a:r>
              <a:rPr lang="ko-KR" altLang="en-US" dirty="0"/>
              <a:t>http://www.blogkwater.or.kr/1041 </a:t>
            </a:r>
          </a:p>
          <a:p>
            <a:pPr>
              <a:buNone/>
              <a:defRPr lang="ko-KR" altLang="en-US"/>
            </a:pPr>
            <a:r>
              <a:rPr lang="ko-KR" altLang="en-US" dirty="0"/>
              <a:t>   (</a:t>
            </a:r>
            <a:r>
              <a:rPr lang="en-US" altLang="ko-KR" dirty="0"/>
              <a:t>K-Water </a:t>
            </a:r>
            <a:r>
              <a:rPr lang="ko-KR" altLang="en-US" dirty="0" err="1"/>
              <a:t>블로그</a:t>
            </a:r>
            <a:r>
              <a:rPr lang="ko-KR" altLang="en-US" dirty="0"/>
              <a:t>)</a:t>
            </a:r>
          </a:p>
          <a:p>
            <a:pPr>
              <a:defRPr lang="ko-KR" altLang="en-US"/>
            </a:pP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1624" y="485750"/>
            <a:ext cx="6512511" cy="1143000"/>
          </a:xfrm>
        </p:spPr>
        <p:txBody>
          <a:bodyPr/>
          <a:lstStyle/>
          <a:p>
            <a:pPr algn="l">
              <a:defRPr lang="ko-KR" altLang="en-US"/>
            </a:pPr>
            <a:r>
              <a:rPr lang="ko-KR" altLang="en-US"/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899490" y="1916790"/>
            <a:ext cx="6400800" cy="3474720"/>
          </a:xfrm>
        </p:spPr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dirty="0"/>
              <a:t>동기</a:t>
            </a:r>
          </a:p>
          <a:p>
            <a:pPr>
              <a:defRPr lang="ko-KR" altLang="en-US"/>
            </a:pPr>
            <a:r>
              <a:rPr lang="ko-KR" altLang="en-US" dirty="0" err="1"/>
              <a:t>물낭비</a:t>
            </a:r>
            <a:r>
              <a:rPr lang="ko-KR" altLang="en-US" dirty="0"/>
              <a:t> 실태</a:t>
            </a:r>
          </a:p>
          <a:p>
            <a:pPr>
              <a:defRPr lang="ko-KR" altLang="en-US"/>
            </a:pPr>
            <a:r>
              <a:rPr lang="ko-KR" altLang="en-US" dirty="0"/>
              <a:t>수돗물 사용량 측정 장치</a:t>
            </a:r>
          </a:p>
          <a:p>
            <a:pPr>
              <a:buNone/>
              <a:defRPr lang="ko-KR" altLang="en-US"/>
            </a:pPr>
            <a:r>
              <a:rPr lang="ko-KR" altLang="en-US" dirty="0"/>
              <a:t>		</a:t>
            </a:r>
            <a:r>
              <a:rPr lang="ko-KR" altLang="en-US" sz="2500" dirty="0"/>
              <a:t>1. 브레인 </a:t>
            </a:r>
            <a:r>
              <a:rPr lang="ko-KR" altLang="en-US" sz="2500" dirty="0" err="1"/>
              <a:t>스토밍</a:t>
            </a:r>
            <a:r>
              <a:rPr lang="ko-KR" altLang="en-US" sz="2500" dirty="0"/>
              <a:t> 과정</a:t>
            </a:r>
          </a:p>
          <a:p>
            <a:pPr>
              <a:buNone/>
              <a:defRPr lang="ko-KR" altLang="en-US"/>
            </a:pPr>
            <a:r>
              <a:rPr lang="ko-KR" altLang="en-US" sz="2500" dirty="0"/>
              <a:t>		2. 장치 원리</a:t>
            </a:r>
          </a:p>
          <a:p>
            <a:pPr>
              <a:buNone/>
              <a:defRPr lang="ko-KR" altLang="en-US"/>
            </a:pPr>
            <a:r>
              <a:rPr lang="ko-KR" altLang="en-US" sz="2500" dirty="0"/>
              <a:t>		3. 실험 과정 및 결과</a:t>
            </a:r>
          </a:p>
          <a:p>
            <a:pPr>
              <a:buNone/>
              <a:defRPr lang="ko-KR" altLang="en-US"/>
            </a:pPr>
            <a:r>
              <a:rPr lang="ko-KR" altLang="en-US" sz="2500" dirty="0"/>
              <a:t>		4. 장치 설계도</a:t>
            </a:r>
          </a:p>
          <a:p>
            <a:pPr>
              <a:buNone/>
              <a:defRPr lang="ko-KR" altLang="en-US"/>
            </a:pPr>
            <a:r>
              <a:rPr lang="ko-KR" altLang="en-US" sz="2500" dirty="0"/>
              <a:t>		5. 유용성 및 기대효과, 추가요소</a:t>
            </a:r>
          </a:p>
          <a:p>
            <a:pPr>
              <a:buNone/>
              <a:defRPr lang="ko-KR" altLang="en-US"/>
            </a:pPr>
            <a:endParaRPr lang="ko-KR" altLang="en-US" dirty="0"/>
          </a:p>
          <a:p>
            <a:pPr>
              <a:defRPr lang="ko-KR" altLang="en-US"/>
            </a:pPr>
            <a:endParaRPr lang="ko-KR" altLang="en-US" dirty="0"/>
          </a:p>
          <a:p>
            <a:pPr>
              <a:defRPr lang="ko-KR" altLang="en-US"/>
            </a:pPr>
            <a:endParaRPr lang="ko-KR" altLang="en-US" dirty="0"/>
          </a:p>
          <a:p>
            <a:pPr>
              <a:defRPr lang="ko-KR" altLang="en-US"/>
            </a:pP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0"/>
          <p:cNvSpPr>
            <a:spLocks noGrp="1"/>
          </p:cNvSpPr>
          <p:nvPr>
            <p:ph type="title"/>
          </p:nvPr>
        </p:nvSpPr>
        <p:spPr>
          <a:xfrm>
            <a:off x="467430" y="404580"/>
            <a:ext cx="6512511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/>
              <a:t>동기</a:t>
            </a:r>
          </a:p>
        </p:txBody>
      </p:sp>
      <p:sp>
        <p:nvSpPr>
          <p:cNvPr id="5" name="모서리가 둥근 직사각형 39"/>
          <p:cNvSpPr/>
          <p:nvPr/>
        </p:nvSpPr>
        <p:spPr>
          <a:xfrm>
            <a:off x="4214810" y="1785926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물 부족 심각, 한국은 1인당 할당 강수량이 세계 평균의 1/8에 불과</a:t>
            </a:r>
          </a:p>
        </p:txBody>
      </p:sp>
      <p:grpSp>
        <p:nvGrpSpPr>
          <p:cNvPr id="3" name="그룹 41"/>
          <p:cNvGrpSpPr/>
          <p:nvPr/>
        </p:nvGrpSpPr>
        <p:grpSpPr>
          <a:xfrm>
            <a:off x="714348" y="2500305"/>
            <a:ext cx="2850219" cy="2857520"/>
            <a:chOff x="837128" y="2357430"/>
            <a:chExt cx="2850219" cy="2857520"/>
          </a:xfrm>
        </p:grpSpPr>
        <p:sp>
          <p:nvSpPr>
            <p:cNvPr id="7" name="막힌 원호 42"/>
            <p:cNvSpPr/>
            <p:nvPr/>
          </p:nvSpPr>
          <p:spPr>
            <a:xfrm rot="5400000" flipH="1">
              <a:off x="879245" y="2406848"/>
              <a:ext cx="2857520" cy="2758685"/>
            </a:xfrm>
            <a:prstGeom prst="blockArc">
              <a:avLst>
                <a:gd name="adj1" fmla="val 10800000"/>
                <a:gd name="adj2" fmla="val 0"/>
                <a:gd name="adj3" fmla="val 16110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61000">
                  <a:schemeClr val="accent3">
                    <a:lumMod val="60000"/>
                    <a:lumOff val="40000"/>
                  </a:schemeClr>
                </a:gs>
                <a:gs pos="62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 w="12700" cap="flat" cmpd="sng" algn="ctr">
              <a:solidFill>
                <a:schemeClr val="accent3">
                  <a:lumMod val="75000"/>
                </a:schemeClr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8" name="막힌 원호 43"/>
            <p:cNvSpPr/>
            <p:nvPr/>
          </p:nvSpPr>
          <p:spPr>
            <a:xfrm rot="5400000" flipV="1">
              <a:off x="787711" y="2406848"/>
              <a:ext cx="2857520" cy="2758685"/>
            </a:xfrm>
            <a:prstGeom prst="blockArc">
              <a:avLst>
                <a:gd name="adj1" fmla="val 10800000"/>
                <a:gd name="adj2" fmla="val 0"/>
                <a:gd name="adj3" fmla="val 16110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62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 w="12700" cap="flat" cmpd="sng" algn="ctr">
              <a:solidFill>
                <a:schemeClr val="accent1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TextBox 44"/>
            <p:cNvSpPr txBox="1"/>
            <p:nvPr/>
          </p:nvSpPr>
          <p:spPr>
            <a:xfrm>
              <a:off x="1001734" y="3286125"/>
              <a:ext cx="2521008" cy="1377315"/>
            </a:xfrm>
            <a:prstGeom prst="rect">
              <a:avLst/>
            </a:prstGeo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spAutoFit/>
            </a:bodyPr>
            <a:lstStyle/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r>
                <a:rPr lang="ko-KR" altLang="en-US" sz="2800" b="1" i="0" u="none" kern="1200" spc="5" baseline="0">
                  <a:solidFill>
                    <a:sysClr val="windowText" lastClr="000000">
                      <a:lumMod val="75000"/>
                      <a:lumOff val="25000"/>
                    </a:sysClr>
                  </a:solidFill>
                </a:rPr>
                <a:t>수돗물 사용량 측정기가 필요한 이유?</a:t>
              </a:r>
            </a:p>
          </p:txBody>
        </p:sp>
      </p:grpSp>
      <p:sp>
        <p:nvSpPr>
          <p:cNvPr id="14" name="모서리가 둥근 직사각형 39"/>
          <p:cNvSpPr/>
          <p:nvPr/>
        </p:nvSpPr>
        <p:spPr>
          <a:xfrm>
            <a:off x="4214810" y="2643182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그럼에도 가정의 물 낭비가 심각</a:t>
            </a:r>
          </a:p>
        </p:txBody>
      </p:sp>
      <p:sp>
        <p:nvSpPr>
          <p:cNvPr id="15" name="모서리가 둥근 직사각형 39"/>
          <p:cNvSpPr/>
          <p:nvPr/>
        </p:nvSpPr>
        <p:spPr>
          <a:xfrm>
            <a:off x="4214810" y="3500438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dirty="0"/>
              <a:t>이유는 </a:t>
            </a:r>
            <a:r>
              <a:rPr lang="ko-KR" altLang="en-US" dirty="0" err="1"/>
              <a:t>물낭비에</a:t>
            </a:r>
            <a:r>
              <a:rPr lang="ko-KR" altLang="en-US" dirty="0"/>
              <a:t> </a:t>
            </a:r>
            <a:r>
              <a:rPr lang="ko-KR" altLang="en-US" dirty="0" smtClean="0"/>
              <a:t>무감각하기 </a:t>
            </a:r>
            <a:r>
              <a:rPr lang="ko-KR" altLang="en-US" dirty="0"/>
              <a:t>때문</a:t>
            </a:r>
          </a:p>
        </p:txBody>
      </p:sp>
      <p:sp>
        <p:nvSpPr>
          <p:cNvPr id="16" name="모서리가 둥근 직사각형 39"/>
          <p:cNvSpPr/>
          <p:nvPr/>
        </p:nvSpPr>
        <p:spPr>
          <a:xfrm>
            <a:off x="4214810" y="4357694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경각심 심어주기 및 동기부여를 통한 물 절약 자극</a:t>
            </a:r>
          </a:p>
        </p:txBody>
      </p:sp>
      <p:sp>
        <p:nvSpPr>
          <p:cNvPr id="17" name="모서리가 둥근 직사각형 39"/>
          <p:cNvSpPr/>
          <p:nvPr/>
        </p:nvSpPr>
        <p:spPr>
          <a:xfrm>
            <a:off x="4214810" y="5214950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-&gt; 수치 표시를 통한 효과적인 물 절약 실천 유도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4" grpId="1" bldLvl="0" animBg="1"/>
      <p:bldP spid="15" grpId="2" bldLvl="0" animBg="1"/>
      <p:bldP spid="16" grpId="3" bldLvl="0" animBg="1"/>
      <p:bldP spid="17" grpId="4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410" y="496785"/>
            <a:ext cx="6512511" cy="1143000"/>
          </a:xfrm>
        </p:spPr>
        <p:txBody>
          <a:bodyPr/>
          <a:lstStyle/>
          <a:p>
            <a:pPr algn="l">
              <a:defRPr lang="ko-KR" altLang="en-US"/>
            </a:pPr>
            <a:r>
              <a:rPr lang="ko-KR" altLang="en-US" dirty="0" err="1"/>
              <a:t>물낭비</a:t>
            </a:r>
            <a:r>
              <a:rPr lang="ko-KR" altLang="en-US" dirty="0"/>
              <a:t> 실태</a:t>
            </a:r>
          </a:p>
        </p:txBody>
      </p:sp>
      <p:graphicFrame>
        <p:nvGraphicFramePr>
          <p:cNvPr id="3" name="내용 개체 틀 2"/>
          <p:cNvGraphicFramePr>
            <a:graphicFrameLocks noGrp="1"/>
          </p:cNvGraphicFramePr>
          <p:nvPr>
            <p:ph sz="quarter" idx="13"/>
          </p:nvPr>
        </p:nvGraphicFramePr>
        <p:xfrm>
          <a:off x="457200" y="1600200"/>
          <a:ext cx="8233410" cy="1493520"/>
        </p:xfrm>
        <a:graphic>
          <a:graphicData uri="http://schemas.openxmlformats.org/drawingml/2006/table">
            <a:tbl>
              <a:tblPr firstRow="1" bandRow="1">
                <a:tableStyleId>{206F615A-370F-48FF-96DE-FFA2584FB0C5}</a:tableStyleId>
              </a:tblPr>
              <a:tblGrid>
                <a:gridCol w="3970782"/>
                <a:gridCol w="1008126"/>
                <a:gridCol w="1080135"/>
                <a:gridCol w="1080135"/>
                <a:gridCol w="1094232"/>
              </a:tblGrid>
              <a:tr h="31170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구분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한국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영국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프랑스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독일</a:t>
                      </a:r>
                    </a:p>
                  </a:txBody>
                  <a:tcPr/>
                </a:tc>
              </a:tr>
              <a:tr h="311700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1인 1일 급수량 (</a:t>
                      </a:r>
                      <a:r>
                        <a:rPr lang="en-US" altLang="ko-KR" sz="2000"/>
                        <a:t>L</a:t>
                      </a:r>
                      <a:r>
                        <a:rPr lang="ko-KR" altLang="en-US" sz="20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395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323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132</a:t>
                      </a:r>
                    </a:p>
                  </a:txBody>
                  <a:tcPr/>
                </a:tc>
              </a:tr>
              <a:tr h="485308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국민 소득 1천 달러 기준 물 소비량 (</a:t>
                      </a:r>
                      <a:r>
                        <a:rPr lang="en-US" altLang="ko-KR" sz="2000"/>
                        <a:t>L</a:t>
                      </a:r>
                      <a:r>
                        <a:rPr lang="ko-KR" altLang="en-US" sz="20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41.6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10.9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2000"/>
                        <a:t>4.8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057705171"/>
              </p:ext>
            </p:extLst>
          </p:nvPr>
        </p:nvGraphicFramePr>
        <p:xfrm>
          <a:off x="466320" y="3528840"/>
          <a:ext cx="8229600" cy="2392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0"/>
          <p:cNvSpPr>
            <a:spLocks noGrp="1"/>
          </p:cNvSpPr>
          <p:nvPr>
            <p:ph type="title"/>
          </p:nvPr>
        </p:nvSpPr>
        <p:spPr>
          <a:xfrm>
            <a:off x="455222" y="395299"/>
            <a:ext cx="6512511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 err="1"/>
              <a:t>브레인스토밍</a:t>
            </a:r>
            <a:r>
              <a:rPr lang="ko-KR" altLang="en-US" dirty="0"/>
              <a:t> 과정</a:t>
            </a:r>
          </a:p>
        </p:txBody>
      </p:sp>
      <p:sp>
        <p:nvSpPr>
          <p:cNvPr id="30" name="타원 51"/>
          <p:cNvSpPr/>
          <p:nvPr/>
        </p:nvSpPr>
        <p:spPr>
          <a:xfrm>
            <a:off x="7081878" y="1538299"/>
            <a:ext cx="1234873" cy="1234872"/>
          </a:xfrm>
          <a:prstGeom prst="ellipse">
            <a:avLst/>
          </a:prstGeom>
          <a:noFill/>
          <a:ln w="19050">
            <a:gradFill flip="none" rotWithShape="1">
              <a:gsLst>
                <a:gs pos="60000">
                  <a:srgbClr val="D2D2D2">
                    <a:alpha val="0"/>
                  </a:srgbClr>
                </a:gs>
                <a:gs pos="100000">
                  <a:srgbClr val="FFFFFF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2" name="타원 53"/>
          <p:cNvSpPr/>
          <p:nvPr/>
        </p:nvSpPr>
        <p:spPr>
          <a:xfrm>
            <a:off x="3738850" y="3041346"/>
            <a:ext cx="1666299" cy="1316348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 b="1"/>
              <a:t>물 사용량 측정 방식</a:t>
            </a:r>
          </a:p>
        </p:txBody>
      </p:sp>
      <p:sp>
        <p:nvSpPr>
          <p:cNvPr id="56" name="타원 53"/>
          <p:cNvSpPr/>
          <p:nvPr/>
        </p:nvSpPr>
        <p:spPr>
          <a:xfrm>
            <a:off x="5765530" y="2112652"/>
            <a:ext cx="2551221" cy="1316348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(단위시간당 사용량 </a:t>
            </a:r>
            <a:r>
              <a:rPr lang="en-US" altLang="ko-KR" b="1">
                <a:solidFill>
                  <a:schemeClr val="accent1">
                    <a:lumMod val="75000"/>
                  </a:schemeClr>
                </a:solidFill>
              </a:rPr>
              <a:t>X</a:t>
            </a: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 사용시간)을 통한 대략적 파악</a:t>
            </a:r>
          </a:p>
        </p:txBody>
      </p:sp>
      <p:sp>
        <p:nvSpPr>
          <p:cNvPr id="62" name="타원 53"/>
          <p:cNvSpPr/>
          <p:nvPr/>
        </p:nvSpPr>
        <p:spPr>
          <a:xfrm>
            <a:off x="755523" y="3699520"/>
            <a:ext cx="2736342" cy="1316348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수도관 사이에 소형 물탱크 설치하여 잔여량 측정</a:t>
            </a:r>
          </a:p>
        </p:txBody>
      </p:sp>
      <p:cxnSp>
        <p:nvCxnSpPr>
          <p:cNvPr id="101" name="직선 연결선 100"/>
          <p:cNvCxnSpPr>
            <a:stCxn id="62" idx="7"/>
            <a:endCxn id="32" idx="2"/>
          </p:cNvCxnSpPr>
          <p:nvPr/>
        </p:nvCxnSpPr>
        <p:spPr>
          <a:xfrm flipV="1">
            <a:off x="3091137" y="3699520"/>
            <a:ext cx="647713" cy="192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직선 연결선 101"/>
          <p:cNvCxnSpPr>
            <a:stCxn id="56" idx="3"/>
            <a:endCxn id="32" idx="6"/>
          </p:cNvCxnSpPr>
          <p:nvPr/>
        </p:nvCxnSpPr>
        <p:spPr>
          <a:xfrm rot="10800000" flipV="1">
            <a:off x="5405149" y="3236225"/>
            <a:ext cx="733998" cy="463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타원 53"/>
          <p:cNvSpPr/>
          <p:nvPr/>
        </p:nvSpPr>
        <p:spPr>
          <a:xfrm>
            <a:off x="678651" y="1968634"/>
            <a:ext cx="2736342" cy="131634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설치비 및 장치의  공간 차지 면에서 비효율적</a:t>
            </a:r>
          </a:p>
        </p:txBody>
      </p:sp>
      <p:cxnSp>
        <p:nvCxnSpPr>
          <p:cNvPr id="107" name="직선 연결선 106"/>
          <p:cNvCxnSpPr>
            <a:stCxn id="62" idx="0"/>
            <a:endCxn id="106" idx="4"/>
          </p:cNvCxnSpPr>
          <p:nvPr/>
        </p:nvCxnSpPr>
        <p:spPr>
          <a:xfrm rot="16200000" flipV="1">
            <a:off x="1877989" y="3453815"/>
            <a:ext cx="414538" cy="768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타원 53"/>
          <p:cNvSpPr/>
          <p:nvPr/>
        </p:nvSpPr>
        <p:spPr>
          <a:xfrm>
            <a:off x="5672969" y="4128903"/>
            <a:ext cx="2736342" cy="1316348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사용량을 스마트폰 혹은 태블릿 </a:t>
            </a:r>
            <a:r>
              <a:rPr lang="en-US" altLang="ko-KR" b="1">
                <a:solidFill>
                  <a:schemeClr val="accent1">
                    <a:lumMod val="75000"/>
                  </a:schemeClr>
                </a:solidFill>
              </a:rPr>
              <a:t>PC</a:t>
            </a: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로 보여줌 </a:t>
            </a:r>
          </a:p>
        </p:txBody>
      </p:sp>
      <p:cxnSp>
        <p:nvCxnSpPr>
          <p:cNvPr id="110" name="직선 연결선 109"/>
          <p:cNvCxnSpPr>
            <a:stCxn id="56" idx="4"/>
            <a:endCxn id="109" idx="0"/>
          </p:cNvCxnSpPr>
          <p:nvPr/>
        </p:nvCxnSpPr>
        <p:spPr>
          <a:xfrm rot="16200000" flipH="1">
            <a:off x="6691188" y="3778952"/>
            <a:ext cx="699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타원 53"/>
          <p:cNvSpPr/>
          <p:nvPr/>
        </p:nvSpPr>
        <p:spPr>
          <a:xfrm>
            <a:off x="3430273" y="5015868"/>
            <a:ext cx="2283454" cy="1306256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실용화 가능, 상품성 있음, 가정에 보급 가능</a:t>
            </a:r>
          </a:p>
        </p:txBody>
      </p:sp>
      <p:cxnSp>
        <p:nvCxnSpPr>
          <p:cNvPr id="114" name="직선 연결선 113"/>
          <p:cNvCxnSpPr>
            <a:stCxn id="113" idx="7"/>
            <a:endCxn id="113" idx="7"/>
          </p:cNvCxnSpPr>
          <p:nvPr/>
        </p:nvCxnSpPr>
        <p:spPr>
          <a:xfrm>
            <a:off x="5379323" y="520716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연결선 114"/>
          <p:cNvCxnSpPr>
            <a:endCxn id="109" idx="3"/>
          </p:cNvCxnSpPr>
          <p:nvPr/>
        </p:nvCxnSpPr>
        <p:spPr>
          <a:xfrm rot="5400000" flipH="1" flipV="1">
            <a:off x="5665073" y="5260372"/>
            <a:ext cx="416520" cy="400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타원 53"/>
          <p:cNvSpPr/>
          <p:nvPr/>
        </p:nvSpPr>
        <p:spPr>
          <a:xfrm>
            <a:off x="3785109" y="1576524"/>
            <a:ext cx="1573781" cy="840229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 lang="ko-KR" altLang="en-US"/>
            </a:pPr>
            <a:r>
              <a:rPr lang="en-US" altLang="ko-KR" sz="3000" b="1">
                <a:solidFill>
                  <a:schemeClr val="accent1">
                    <a:lumMod val="75000"/>
                  </a:schemeClr>
                </a:solidFill>
              </a:rPr>
              <a:t>X</a:t>
            </a:r>
          </a:p>
        </p:txBody>
      </p:sp>
      <p:cxnSp>
        <p:nvCxnSpPr>
          <p:cNvPr id="117" name="직선 연결선 116"/>
          <p:cNvCxnSpPr>
            <a:stCxn id="106" idx="6"/>
            <a:endCxn id="116" idx="3"/>
          </p:cNvCxnSpPr>
          <p:nvPr/>
        </p:nvCxnSpPr>
        <p:spPr>
          <a:xfrm flipV="1">
            <a:off x="3414993" y="2293705"/>
            <a:ext cx="600591" cy="333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2"/>
                            </p:stCondLst>
                            <p:childTnLst>
                              <p:par>
                                <p:cTn id="11" presetID="1" presetClass="entr" presetSubtype="0" fill="hold" grpId="2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3"/>
                            </p:stCondLst>
                            <p:childTnLst>
                              <p:par>
                                <p:cTn id="14" presetID="1" presetClass="entr" presetSubtype="0" fill="hold" grpId="3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4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5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6"/>
                            </p:stCondLst>
                            <p:childTnLst>
                              <p:par>
                                <p:cTn id="23" presetID="1" presetClass="entr" presetSubtype="0" fill="hold" grpId="6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7"/>
                            </p:stCondLst>
                            <p:childTnLst>
                              <p:par>
                                <p:cTn id="26" presetID="1" presetClass="entr" presetSubtype="0" fill="hold" grpId="7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8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9"/>
                            </p:stCondLst>
                            <p:childTnLst>
                              <p:par>
                                <p:cTn id="32" presetID="1" presetClass="entr" presetSubtype="0" fill="hold" grpId="9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10"/>
                            </p:stCondLst>
                            <p:childTnLst>
                              <p:par>
                                <p:cTn id="35" presetID="1" presetClass="entr" presetSubtype="0" fill="hold" grpId="10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11"/>
                            </p:stCondLst>
                            <p:childTnLst>
                              <p:par>
                                <p:cTn id="38" presetID="1" presetClass="entr" presetSubtype="0" fill="hold" grpId="11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12"/>
                            </p:stCondLst>
                            <p:childTnLst>
                              <p:par>
                                <p:cTn id="41" presetID="1" presetClass="entr" presetSubtype="0" fill="hold" grpId="12" nodeType="afterEffect">
                                  <p:stCondLst>
                                    <p:cond delay="200"/>
                                  </p:stCondLst>
                                  <p:iterate>
                                    <p:tmAbs val="indefinite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56" grpId="4" bldLvl="0" animBg="1"/>
      <p:bldP spid="62" grpId="2" bldLvl="0" animBg="1"/>
      <p:bldP spid="101" grpId="1" bldLvl="0" animBg="1"/>
      <p:bldP spid="102" grpId="3" bldLvl="0" animBg="1"/>
      <p:bldP spid="106" grpId="6" bldLvl="0" animBg="1"/>
      <p:bldP spid="107" grpId="5" bldLvl="0" animBg="1"/>
      <p:bldP spid="109" grpId="8" bldLvl="0" animBg="1"/>
      <p:bldP spid="110" grpId="7" bldLvl="0" animBg="1"/>
      <p:bldP spid="113" grpId="10" bldLvl="0" animBg="1"/>
      <p:bldP spid="115" grpId="9" bldLvl="0" animBg="1"/>
      <p:bldP spid="116" grpId="12" bldLvl="0" animBg="1"/>
      <p:bldP spid="117" grpId="1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0"/>
          <p:cNvSpPr>
            <a:spLocks noGrp="1"/>
          </p:cNvSpPr>
          <p:nvPr>
            <p:ph type="title"/>
          </p:nvPr>
        </p:nvSpPr>
        <p:spPr>
          <a:xfrm>
            <a:off x="395420" y="332570"/>
            <a:ext cx="7216098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/>
              <a:t>수돗물 사용량 측정 장치</a:t>
            </a:r>
          </a:p>
        </p:txBody>
      </p:sp>
      <p:sp>
        <p:nvSpPr>
          <p:cNvPr id="5" name="모서리가 둥근 직사각형 39"/>
          <p:cNvSpPr/>
          <p:nvPr/>
        </p:nvSpPr>
        <p:spPr>
          <a:xfrm>
            <a:off x="4214810" y="1785926"/>
            <a:ext cx="4154400" cy="554400"/>
          </a:xfrm>
          <a:prstGeom prst="roundRect">
            <a:avLst>
              <a:gd name="adj" fmla="val 16667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1. 수도꼭지를 틈</a:t>
            </a:r>
          </a:p>
        </p:txBody>
      </p:sp>
      <p:grpSp>
        <p:nvGrpSpPr>
          <p:cNvPr id="3" name="그룹 41"/>
          <p:cNvGrpSpPr/>
          <p:nvPr/>
        </p:nvGrpSpPr>
        <p:grpSpPr>
          <a:xfrm>
            <a:off x="714348" y="2500306"/>
            <a:ext cx="2850219" cy="2857520"/>
            <a:chOff x="837128" y="2357431"/>
            <a:chExt cx="2850219" cy="2857520"/>
          </a:xfrm>
        </p:grpSpPr>
        <p:sp>
          <p:nvSpPr>
            <p:cNvPr id="7" name="막힌 원호 42"/>
            <p:cNvSpPr/>
            <p:nvPr/>
          </p:nvSpPr>
          <p:spPr>
            <a:xfrm rot="5400000" flipH="1">
              <a:off x="879245" y="2406848"/>
              <a:ext cx="2857520" cy="2758685"/>
            </a:xfrm>
            <a:prstGeom prst="blockArc">
              <a:avLst>
                <a:gd name="adj1" fmla="val 10800000"/>
                <a:gd name="adj2" fmla="val 0"/>
                <a:gd name="adj3" fmla="val 16110"/>
              </a:avLst>
            </a:prstGeom>
            <a:ln/>
          </p:spPr>
          <p:style>
            <a:lnRef idx="2">
              <a:schemeClr val="lt1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8" name="막힌 원호 43"/>
            <p:cNvSpPr/>
            <p:nvPr/>
          </p:nvSpPr>
          <p:spPr>
            <a:xfrm rot="5400000" flipV="1">
              <a:off x="787711" y="2406848"/>
              <a:ext cx="2857520" cy="2758685"/>
            </a:xfrm>
            <a:prstGeom prst="blockArc">
              <a:avLst>
                <a:gd name="adj1" fmla="val 10800000"/>
                <a:gd name="adj2" fmla="val 0"/>
                <a:gd name="adj3" fmla="val 16110"/>
              </a:avLst>
            </a:prstGeom>
            <a:ln/>
          </p:spPr>
          <p:style>
            <a:lnRef idx="2">
              <a:schemeClr val="lt1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9" name="TextBox 44"/>
            <p:cNvSpPr txBox="1"/>
            <p:nvPr/>
          </p:nvSpPr>
          <p:spPr>
            <a:xfrm>
              <a:off x="1407301" y="3573780"/>
              <a:ext cx="1801407" cy="52006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2">
              <a:schemeClr val="accent5"/>
            </a:effectRef>
            <a:fontRef idx="minor">
              <a:schemeClr val="dk1"/>
            </a:fontRef>
          </p:style>
          <p:txBody>
            <a:bodyPr wrap="square" anchor="ctr" anchorCtr="1">
              <a:spAutoFit/>
            </a:bodyPr>
            <a:lstStyle/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r>
                <a:rPr lang="ko-KR" altLang="en-US" sz="2800" b="1" i="0" u="none" kern="1200" spc="5" baseline="0">
                  <a:solidFill>
                    <a:sysClr val="windowText" lastClr="000000">
                      <a:lumMod val="75000"/>
                      <a:lumOff val="25000"/>
                    </a:sysClr>
                  </a:solidFill>
                </a:rPr>
                <a:t>기본 원리</a:t>
              </a:r>
            </a:p>
          </p:txBody>
        </p:sp>
      </p:grpSp>
      <p:sp>
        <p:nvSpPr>
          <p:cNvPr id="14" name="모서리가 둥근 직사각형 39"/>
          <p:cNvSpPr/>
          <p:nvPr/>
        </p:nvSpPr>
        <p:spPr>
          <a:xfrm>
            <a:off x="4214810" y="2643182"/>
            <a:ext cx="4154400" cy="785818"/>
          </a:xfrm>
          <a:prstGeom prst="roundRect">
            <a:avLst>
              <a:gd name="adj" fmla="val 16667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2. 소형 컴퓨팅 장치가 물이 나오는 시간을 계산</a:t>
            </a:r>
          </a:p>
        </p:txBody>
      </p:sp>
      <p:sp>
        <p:nvSpPr>
          <p:cNvPr id="16" name="모서리가 둥근 직사각형 39"/>
          <p:cNvSpPr/>
          <p:nvPr/>
        </p:nvSpPr>
        <p:spPr>
          <a:xfrm>
            <a:off x="4214810" y="3803294"/>
            <a:ext cx="4154400" cy="705840"/>
          </a:xfrm>
          <a:prstGeom prst="roundRect">
            <a:avLst>
              <a:gd name="adj" fmla="val 16667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3. 단위 시간당 나오는 양에 사용 시간을 곱하여 대략적 사용량을 측정</a:t>
            </a:r>
          </a:p>
        </p:txBody>
      </p:sp>
      <p:sp>
        <p:nvSpPr>
          <p:cNvPr id="17" name="모서리가 둥근 직사각형 39"/>
          <p:cNvSpPr/>
          <p:nvPr/>
        </p:nvSpPr>
        <p:spPr>
          <a:xfrm>
            <a:off x="4214810" y="4803426"/>
            <a:ext cx="4154400" cy="1073880"/>
          </a:xfrm>
          <a:prstGeom prst="roundRect">
            <a:avLst>
              <a:gd name="adj" fmla="val 16667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3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r>
              <a:rPr lang="ko-KR" altLang="en-US"/>
              <a:t>4. 디스플레이(스마트폰, 태블릿 </a:t>
            </a:r>
            <a:r>
              <a:rPr lang="en-US" altLang="ko-KR"/>
              <a:t>pc)</a:t>
            </a:r>
            <a:r>
              <a:rPr lang="ko-KR" altLang="en-US"/>
              <a:t>에 사용량, 하루 권장 사용량 중 잔여량, 세금 감면액을 표시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4" grpId="1" bldLvl="0" animBg="1"/>
      <p:bldP spid="16" grpId="2" bldLvl="0" animBg="1"/>
      <p:bldP spid="17" grpId="3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0"/>
          <p:cNvSpPr>
            <a:spLocks noGrp="1"/>
          </p:cNvSpPr>
          <p:nvPr>
            <p:ph type="title"/>
          </p:nvPr>
        </p:nvSpPr>
        <p:spPr>
          <a:xfrm>
            <a:off x="323410" y="274638"/>
            <a:ext cx="6512511" cy="1143000"/>
          </a:xfrm>
        </p:spPr>
        <p:txBody>
          <a:bodyPr>
            <a:noAutofit/>
          </a:bodyPr>
          <a:lstStyle/>
          <a:p>
            <a:pPr algn="l">
              <a:defRPr lang="ko-KR" altLang="en-US"/>
            </a:pPr>
            <a:r>
              <a:rPr lang="ko-KR" altLang="en-US" dirty="0"/>
              <a:t>실험과정 및 결과</a:t>
            </a:r>
          </a:p>
        </p:txBody>
      </p:sp>
      <p:sp>
        <p:nvSpPr>
          <p:cNvPr id="3" name="직사각형 7"/>
          <p:cNvSpPr/>
          <p:nvPr/>
        </p:nvSpPr>
        <p:spPr>
          <a:xfrm>
            <a:off x="785814" y="1490380"/>
            <a:ext cx="7643824" cy="107646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800" dirty="0">
                <a:solidFill>
                  <a:schemeClr val="tx1"/>
                </a:solidFill>
              </a:rPr>
              <a:t> 1. 물 사용량 계산을 위한 단위 시간당 </a:t>
            </a:r>
            <a:r>
              <a:rPr lang="ko-KR" altLang="en-US" sz="2800" dirty="0" smtClean="0">
                <a:solidFill>
                  <a:schemeClr val="tx1"/>
                </a:solidFill>
              </a:rPr>
              <a:t>사용량</a:t>
            </a:r>
            <a:endParaRPr lang="en-US" altLang="ko-KR" sz="28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ko-KR" altLang="en-US" sz="2800" dirty="0" smtClean="0">
                <a:solidFill>
                  <a:schemeClr val="tx1"/>
                </a:solidFill>
              </a:rPr>
              <a:t>     을 측정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직사각형 4"/>
          <p:cNvSpPr/>
          <p:nvPr/>
        </p:nvSpPr>
        <p:spPr>
          <a:xfrm>
            <a:off x="571472" y="1417638"/>
            <a:ext cx="214342" cy="114920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직사각형 7"/>
          <p:cNvSpPr/>
          <p:nvPr/>
        </p:nvSpPr>
        <p:spPr>
          <a:xfrm>
            <a:off x="714362" y="2927137"/>
            <a:ext cx="7715276" cy="107646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800" dirty="0">
                <a:solidFill>
                  <a:schemeClr val="tx1"/>
                </a:solidFill>
              </a:rPr>
              <a:t> 2. 1분동안 수도꼭지를 최대 수압으로 </a:t>
            </a:r>
            <a:r>
              <a:rPr lang="ko-KR" altLang="en-US" sz="2800" dirty="0" smtClean="0">
                <a:solidFill>
                  <a:schemeClr val="tx1"/>
                </a:solidFill>
              </a:rPr>
              <a:t>틀었을</a:t>
            </a:r>
            <a:endParaRPr lang="en-US" altLang="ko-KR" sz="28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en-US" altLang="ko-KR" sz="2800" dirty="0" smtClean="0">
                <a:solidFill>
                  <a:schemeClr val="tx1"/>
                </a:solidFill>
              </a:rPr>
              <a:t>    </a:t>
            </a:r>
            <a:r>
              <a:rPr lang="ko-KR" altLang="en-US" sz="2800" dirty="0" smtClean="0">
                <a:solidFill>
                  <a:schemeClr val="tx1"/>
                </a:solidFill>
              </a:rPr>
              <a:t> 때의 </a:t>
            </a:r>
            <a:r>
              <a:rPr lang="ko-KR" altLang="en-US" sz="2800" dirty="0">
                <a:solidFill>
                  <a:schemeClr val="tx1"/>
                </a:solidFill>
              </a:rPr>
              <a:t>받아진 물의 양을 측정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85814" y="4437126"/>
            <a:ext cx="7715276" cy="143724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  <a:effectLst>
            <a:glow rad="63500">
              <a:schemeClr val="bg1">
                <a:alpha val="40000"/>
                <a:lumMod val="5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 lang="ko-KR" altLang="en-US"/>
            </a:pPr>
            <a:r>
              <a:rPr lang="ko-KR" altLang="en-US" sz="2800" dirty="0">
                <a:solidFill>
                  <a:schemeClr val="tx1"/>
                </a:solidFill>
              </a:rPr>
              <a:t> 3. 10~20회 정도 실험을 반복하여 얻어진 평균</a:t>
            </a:r>
          </a:p>
          <a:p>
            <a:pPr>
              <a:defRPr lang="ko-KR" altLang="en-US"/>
            </a:pPr>
            <a:r>
              <a:rPr lang="ko-KR" altLang="en-US" sz="2800" dirty="0">
                <a:solidFill>
                  <a:schemeClr val="tx1"/>
                </a:solidFill>
              </a:rPr>
              <a:t>   </a:t>
            </a:r>
            <a:r>
              <a:rPr lang="ko-KR" altLang="en-US" sz="2800" dirty="0" smtClean="0">
                <a:solidFill>
                  <a:schemeClr val="tx1"/>
                </a:solidFill>
              </a:rPr>
              <a:t> 수치를 </a:t>
            </a:r>
            <a:r>
              <a:rPr lang="ko-KR" altLang="en-US" sz="2800" dirty="0">
                <a:solidFill>
                  <a:schemeClr val="tx1"/>
                </a:solidFill>
              </a:rPr>
              <a:t>통해 최대한 정밀한 단위 시간당 </a:t>
            </a:r>
            <a:r>
              <a:rPr lang="ko-KR" altLang="en-US" sz="2800" dirty="0" smtClean="0">
                <a:solidFill>
                  <a:schemeClr val="tx1"/>
                </a:solidFill>
              </a:rPr>
              <a:t>물</a:t>
            </a:r>
            <a:endParaRPr lang="en-US" altLang="ko-KR" sz="2800" dirty="0" smtClean="0">
              <a:solidFill>
                <a:schemeClr val="tx1"/>
              </a:solidFill>
            </a:endParaRPr>
          </a:p>
          <a:p>
            <a:pPr>
              <a:defRPr lang="ko-KR" altLang="en-US"/>
            </a:pPr>
            <a:r>
              <a:rPr lang="en-US" altLang="ko-KR" sz="2800" dirty="0">
                <a:solidFill>
                  <a:schemeClr val="tx1"/>
                </a:solidFill>
              </a:rPr>
              <a:t> </a:t>
            </a:r>
            <a:r>
              <a:rPr lang="ko-KR" altLang="en-US" sz="2800" dirty="0" smtClean="0">
                <a:solidFill>
                  <a:schemeClr val="tx1"/>
                </a:solidFill>
              </a:rPr>
              <a:t>   사용량 </a:t>
            </a:r>
            <a:r>
              <a:rPr lang="ko-KR" altLang="en-US" sz="2800" dirty="0">
                <a:solidFill>
                  <a:schemeClr val="tx1"/>
                </a:solidFill>
              </a:rPr>
              <a:t>측정을 가능하게 함</a:t>
            </a:r>
          </a:p>
        </p:txBody>
      </p:sp>
      <p:sp>
        <p:nvSpPr>
          <p:cNvPr id="9" name="직사각형 4"/>
          <p:cNvSpPr/>
          <p:nvPr/>
        </p:nvSpPr>
        <p:spPr>
          <a:xfrm>
            <a:off x="564371" y="2854395"/>
            <a:ext cx="214342" cy="114920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직사각형 4"/>
          <p:cNvSpPr/>
          <p:nvPr/>
        </p:nvSpPr>
        <p:spPr>
          <a:xfrm>
            <a:off x="555513" y="4365971"/>
            <a:ext cx="223200" cy="15084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algn="ctr">
              <a:defRPr lang="ko-KR" altLang="en-US"/>
            </a:pPr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1" bldLvl="0" animBg="1"/>
      <p:bldP spid="7" grpId="2" bldLvl="0" animBg="1"/>
      <p:bldP spid="8" grpId="3" bldLvl="0" animBg="1"/>
      <p:bldP spid="9" grpId="4" bldLvl="0" animBg="1"/>
      <p:bldP spid="10" grpId="5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2995" y="413740"/>
            <a:ext cx="6512511" cy="1143000"/>
          </a:xfrm>
        </p:spPr>
        <p:txBody>
          <a:bodyPr/>
          <a:lstStyle/>
          <a:p>
            <a:pPr algn="l">
              <a:defRPr lang="ko-KR" altLang="en-US"/>
            </a:pPr>
            <a:r>
              <a:rPr lang="ko-KR" altLang="en-US" dirty="0"/>
              <a:t>실험 결과</a:t>
            </a:r>
          </a:p>
        </p:txBody>
      </p:sp>
      <p:graphicFrame>
        <p:nvGraphicFramePr>
          <p:cNvPr id="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31531"/>
              </p:ext>
            </p:extLst>
          </p:nvPr>
        </p:nvGraphicFramePr>
        <p:xfrm>
          <a:off x="442995" y="1412720"/>
          <a:ext cx="8200799" cy="4460399"/>
        </p:xfrm>
        <a:graphic>
          <a:graphicData uri="http://schemas.openxmlformats.org/drawingml/2006/table">
            <a:tbl>
              <a:tblPr firstRow="1" bandRow="1" bandCol="1">
                <a:tableStyleId>{BDF0A0EA-C916-463C-A3AD-4CCFBD9124EA}</a:tableStyleId>
              </a:tblPr>
              <a:tblGrid>
                <a:gridCol w="1367491"/>
                <a:gridCol w="1367491"/>
                <a:gridCol w="1367491"/>
                <a:gridCol w="1363344"/>
                <a:gridCol w="1367491"/>
                <a:gridCol w="1367491"/>
              </a:tblGrid>
              <a:tr h="840154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sz="19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실험자</a:t>
                      </a:r>
                      <a:endParaRPr lang="ko-KR" altLang="en-US" sz="19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1~5회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6~10회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11~15회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16~20회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9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전체 평균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72404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고태욱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4.90</a:t>
                      </a:r>
                    </a:p>
                  </a:txBody>
                  <a:tcPr anchor="ctr"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</a:tr>
              <a:tr h="72404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김영효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4.71</a:t>
                      </a:r>
                    </a:p>
                  </a:txBody>
                  <a:tcPr anchor="ctr"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</a:tr>
              <a:tr h="72404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박종혁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4.59</a:t>
                      </a:r>
                    </a:p>
                  </a:txBody>
                  <a:tcPr anchor="ctr"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</a:tr>
              <a:tr h="72404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전승민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5.16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5.20</a:t>
                      </a:r>
                    </a:p>
                  </a:txBody>
                  <a:tcPr anchor="ctr"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</a:tr>
              <a:tr h="724049"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실험자 평균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>
                          <a:solidFill>
                            <a:srgbClr val="000000"/>
                          </a:solidFill>
                        </a:rPr>
                        <a:t>4.88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defRPr lang="ko-KR" altLang="en-US"/>
                      </a:pPr>
                      <a:r>
                        <a:rPr lang="ko-KR" altLang="en-US" dirty="0">
                          <a:solidFill>
                            <a:srgbClr val="000000"/>
                          </a:solidFill>
                        </a:rPr>
                        <a:t>4.85</a:t>
                      </a:r>
                    </a:p>
                  </a:txBody>
                  <a:tcPr anchor="ctr">
                    <a:solidFill>
                      <a:schemeClr val="accent3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595" y="6142291"/>
            <a:ext cx="6480810" cy="361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/>
              <a:t>(단, </a:t>
            </a:r>
            <a:r>
              <a:rPr lang="en-US" altLang="ko-KR"/>
              <a:t>L/min, </a:t>
            </a:r>
            <a:r>
              <a:rPr lang="ko-KR" altLang="en-US"/>
              <a:t>실험 결과는 소수점 셋째자리에서 반올림하였음)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430" y="332570"/>
            <a:ext cx="6512511" cy="1143000"/>
          </a:xfrm>
        </p:spPr>
        <p:txBody>
          <a:bodyPr/>
          <a:lstStyle/>
          <a:p>
            <a:pPr algn="l">
              <a:defRPr lang="ko-KR" altLang="en-US"/>
            </a:pPr>
            <a:r>
              <a:rPr lang="ko-KR" altLang="en-US" dirty="0"/>
              <a:t>장치 설계도</a:t>
            </a: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r="9205"/>
          <a:stretch/>
        </p:blipFill>
        <p:spPr>
          <a:xfrm>
            <a:off x="683459" y="1268699"/>
            <a:ext cx="7743397" cy="50407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류">
  <a:themeElements>
    <a:clrScheme name="기류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기류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기류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457</Words>
  <Application>Microsoft Office PowerPoint</Application>
  <PresentationFormat>화면 슬라이드 쇼(4:3)</PresentationFormat>
  <Paragraphs>117</Paragraphs>
  <Slides>12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기류</vt:lpstr>
      <vt:lpstr>  Water Save Service</vt:lpstr>
      <vt:lpstr>목차</vt:lpstr>
      <vt:lpstr>동기</vt:lpstr>
      <vt:lpstr>물낭비 실태</vt:lpstr>
      <vt:lpstr>브레인스토밍 과정</vt:lpstr>
      <vt:lpstr>수돗물 사용량 측정 장치</vt:lpstr>
      <vt:lpstr>실험과정 및 결과</vt:lpstr>
      <vt:lpstr>실험 결과</vt:lpstr>
      <vt:lpstr>장치 설계도</vt:lpstr>
      <vt:lpstr>유용성 및 기대효과</vt:lpstr>
      <vt:lpstr>추가요소</vt:lpstr>
      <vt:lpstr>참고 문헌 및 사이트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Water Save Service</dc:title>
  <dc:creator>Kyunggyun</dc:creator>
  <cp:lastModifiedBy>도서검색용04</cp:lastModifiedBy>
  <cp:revision>67</cp:revision>
  <dcterms:created xsi:type="dcterms:W3CDTF">2014-08-28T09:21:35Z</dcterms:created>
  <dcterms:modified xsi:type="dcterms:W3CDTF">2014-09-20T05:33:25Z</dcterms:modified>
</cp:coreProperties>
</file>