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1" r:id="rId2"/>
    <p:sldId id="264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422"/>
    <a:srgbClr val="FEFE58"/>
    <a:srgbClr val="F37669"/>
    <a:srgbClr val="FFA7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C72C-86B4-4B26-BB22-5E4EBA667F03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7E774-2F8E-466F-98E2-93FB97939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87D06-000A-40DB-BA4C-944EE4B09A1F}" type="datetimeFigureOut">
              <a:rPr lang="ko-KR" altLang="en-US" smtClean="0"/>
              <a:pPr/>
              <a:t>2014-09-17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ACBC3-7A02-4D7A-B0DA-5E66AB68A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덩굴.bmp"/>
          <p:cNvPicPr>
            <a:picLocks noChangeAspect="1"/>
          </p:cNvPicPr>
          <p:nvPr/>
        </p:nvPicPr>
        <p:blipFill>
          <a:blip r:embed="rId2" cstate="print"/>
          <a:srcRect l="15350" t="13024" r="44488" b="36795"/>
          <a:stretch>
            <a:fillRect/>
          </a:stretch>
        </p:blipFill>
        <p:spPr>
          <a:xfrm>
            <a:off x="5039544" y="3799778"/>
            <a:ext cx="4104456" cy="305822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0" y="0"/>
            <a:ext cx="395536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0" y="332656"/>
            <a:ext cx="9144000" cy="720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39552" y="0"/>
            <a:ext cx="45719" cy="702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87624" y="2060848"/>
            <a:ext cx="699101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4400" b="1" dirty="0" smtClean="0">
                <a:solidFill>
                  <a:schemeClr val="accent3">
                    <a:lumMod val="5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친</a:t>
            </a:r>
            <a:r>
              <a:rPr lang="ko-KR" altLang="en-US" sz="3200" b="1" dirty="0" smtClean="0">
                <a:solidFill>
                  <a:schemeClr val="accent3">
                    <a:lumMod val="75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환</a:t>
            </a:r>
            <a:r>
              <a:rPr lang="ko-KR" altLang="en-US" sz="3600" b="1" dirty="0" smtClean="0">
                <a:solidFill>
                  <a:srgbClr val="435422"/>
                </a:solidFill>
                <a:latin typeface="휴먼아미체" pitchFamily="18" charset="-127"/>
                <a:ea typeface="휴먼아미체" pitchFamily="18" charset="-127"/>
              </a:rPr>
              <a:t>경</a:t>
            </a:r>
            <a:r>
              <a:rPr lang="ko-KR" altLang="en-U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휴먼아미체" pitchFamily="18" charset="-127"/>
                <a:ea typeface="휴먼아미체" pitchFamily="18" charset="-127"/>
              </a:rPr>
              <a:t>문</a:t>
            </a:r>
            <a:r>
              <a:rPr lang="ko-KR" altLang="en-US" sz="4400" b="1" dirty="0" smtClean="0">
                <a:solidFill>
                  <a:schemeClr val="accent3"/>
                </a:solidFill>
                <a:latin typeface="휴먼아미체" pitchFamily="18" charset="-127"/>
                <a:ea typeface="휴먼아미체" pitchFamily="18" charset="-127"/>
              </a:rPr>
              <a:t>화</a:t>
            </a:r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안상수2006가는" pitchFamily="18" charset="-127"/>
                <a:ea typeface="안상수2006가는" pitchFamily="18" charset="-127"/>
              </a:rPr>
              <a:t>를</a:t>
            </a:r>
            <a:r>
              <a:rPr lang="ko-KR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안상수2006가는" pitchFamily="18" charset="-127"/>
                <a:ea typeface="안상수2006가는" pitchFamily="18" charset="-127"/>
              </a:rPr>
              <a:t>             구축하기 위한 친환경생활 체험시설프로그램</a:t>
            </a:r>
            <a:r>
              <a:rPr lang="en-US" altLang="ko-KR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  <a:endParaRPr lang="ko-KR" altLang="en-US" sz="32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아래쪽 화살표 10"/>
          <p:cNvSpPr/>
          <p:nvPr/>
        </p:nvSpPr>
        <p:spPr>
          <a:xfrm rot="9480162">
            <a:off x="2154893" y="2671528"/>
            <a:ext cx="225702" cy="210270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 descr="C:\Documents and Settings\Administrator\Local Settings\Temporary Internet Files\Content.IE5\3UZ15UF7\MM900356605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805264"/>
            <a:ext cx="720080" cy="881039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Local Settings\Temporary Internet Files\Content.IE5\3UZ15UF7\MM900356605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6021288"/>
            <a:ext cx="463666" cy="567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332656"/>
            <a:ext cx="9144000" cy="720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435422"/>
                </a:solidFill>
                <a:latin typeface="휴먼모음T" pitchFamily="18" charset="-127"/>
                <a:ea typeface="휴먼모음T" pitchFamily="18" charset="-127"/>
              </a:rPr>
              <a:t>제안배경</a:t>
            </a:r>
            <a:r>
              <a:rPr lang="en-US" altLang="ko-KR" b="1" dirty="0" smtClean="0">
                <a:solidFill>
                  <a:srgbClr val="435422"/>
                </a:solidFill>
                <a:latin typeface="휴먼모음T" pitchFamily="18" charset="-127"/>
                <a:ea typeface="휴먼모음T" pitchFamily="18" charset="-127"/>
              </a:rPr>
              <a:t>&amp;</a:t>
            </a:r>
            <a:r>
              <a:rPr lang="ko-KR" altLang="en-US" b="1" dirty="0" smtClean="0">
                <a:solidFill>
                  <a:srgbClr val="435422"/>
                </a:solidFill>
                <a:latin typeface="휴먼모음T" pitchFamily="18" charset="-127"/>
                <a:ea typeface="휴먼모음T" pitchFamily="18" charset="-127"/>
              </a:rPr>
              <a:t>목적</a:t>
            </a:r>
            <a:endParaRPr lang="ko-KR" altLang="en-US" b="1" dirty="0">
              <a:solidFill>
                <a:srgbClr val="43542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오각형 7"/>
          <p:cNvSpPr/>
          <p:nvPr/>
        </p:nvSpPr>
        <p:spPr>
          <a:xfrm>
            <a:off x="0" y="2924944"/>
            <a:ext cx="3491880" cy="158417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실질적인 도움을</a:t>
            </a:r>
            <a:endParaRPr lang="en-US" altLang="ko-KR" b="1" dirty="0" smtClean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주지 못하는 </a:t>
            </a:r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환경교육</a:t>
            </a:r>
            <a:endParaRPr lang="ko-KR" altLang="en-US" b="1" dirty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오각형 8"/>
          <p:cNvSpPr/>
          <p:nvPr/>
        </p:nvSpPr>
        <p:spPr>
          <a:xfrm>
            <a:off x="0" y="4869160"/>
            <a:ext cx="3347864" cy="158417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 소비문화구축의 시급</a:t>
            </a:r>
            <a:endParaRPr lang="en-US" altLang="ko-KR" b="1" dirty="0" smtClean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0" y="692696"/>
            <a:ext cx="3563888" cy="158417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어렵고 </a:t>
            </a:r>
            <a:r>
              <a:rPr lang="ko-KR" altLang="en-US" sz="16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귀찮게 느껴지는</a:t>
            </a:r>
            <a:r>
              <a:rPr lang="en-US" altLang="ko-KR" sz="16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6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친환경문화</a:t>
            </a:r>
            <a:endParaRPr lang="ko-KR" altLang="en-US" sz="1600" b="1" dirty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3347864" y="566124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3491880" y="371703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>
            <a:stCxn id="11" idx="3"/>
          </p:cNvCxnSpPr>
          <p:nvPr/>
        </p:nvCxnSpPr>
        <p:spPr>
          <a:xfrm>
            <a:off x="3563888" y="148478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16016" y="1124744"/>
            <a:ext cx="4427984" cy="101566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평소에 구체적으로 어떻게 친환경문화 구축에</a:t>
            </a:r>
            <a:r>
              <a:rPr lang="en-US" altLang="ko-KR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참여할 수 있는지 다양한 방법을 마련해주고 직접 체험해봄으로써 별로 어려운 일이 아니라는 의식을 심어줌 </a:t>
            </a:r>
            <a:endParaRPr lang="en-US" altLang="ko-KR" sz="15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ko-KR" altLang="en-US" sz="1500" dirty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3284984"/>
            <a:ext cx="4355976" cy="78483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특히 앉아서 배우기만 하는 것을 지루해하는</a:t>
            </a:r>
            <a:endParaRPr lang="en-US" altLang="ko-KR" sz="15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아이들이  환경교육을 몸으로 체험해보면서 </a:t>
            </a:r>
            <a:endParaRPr lang="en-US" altLang="ko-KR" sz="15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5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즐겁고 재미있는 놀이처럼 느껴질 수 있도록 해줌 </a:t>
            </a:r>
            <a:endParaRPr lang="ko-KR" altLang="en-US" sz="1500" dirty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99992" y="4941168"/>
            <a:ext cx="4644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친환경소비활동을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생활화하고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있는 사람들이 더 활발한 친환경 활동을 할 수 있는 장소를 마련해주고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그렇지 않은 사람들도 함께할 수 있도록 해줌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dirty="0" smtClean="0"/>
          </a:p>
          <a:p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/>
          <p:cNvSpPr/>
          <p:nvPr/>
        </p:nvSpPr>
        <p:spPr>
          <a:xfrm>
            <a:off x="3851920" y="5013176"/>
            <a:ext cx="1584176" cy="50405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0" y="332656"/>
            <a:ext cx="9144000" cy="720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구성</a:t>
            </a:r>
            <a:endParaRPr lang="ko-KR" altLang="en-US" b="1" dirty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404664"/>
            <a:ext cx="241176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녹</a:t>
            </a:r>
            <a:r>
              <a:rPr lang="ko-KR" altLang="en-US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색</a:t>
            </a:r>
            <a:r>
              <a:rPr lang="ko-KR" altLang="en-US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마</a:t>
            </a:r>
            <a:r>
              <a:rPr lang="ko-KR" alt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휴먼아미체" pitchFamily="18" charset="-127"/>
                <a:ea typeface="휴먼아미체" pitchFamily="18" charset="-127"/>
              </a:rPr>
              <a:t>을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휴먼아미체" pitchFamily="18" charset="-127"/>
              <a:ea typeface="휴먼아미체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92696"/>
            <a:ext cx="5020926" cy="338554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chemeClr val="bg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친환경적인 생활을 직접적으로 배우고 체험할 수 있는 마을</a:t>
            </a:r>
            <a:endParaRPr lang="ko-KR" altLang="en-US" sz="1600" dirty="0">
              <a:solidFill>
                <a:schemeClr val="bg2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1700808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녹색장터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녹색제품판매 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ex)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 인증상품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일일 녹색상인 신청 후 자신이 직접 만든 재활용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 제품을 사고 팔 수 있는 장터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2348880"/>
            <a:ext cx="9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그린캠프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체험중심의 환경교육을 위한 어린이캠프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ex)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친환경체험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친환경생활습관 기르기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0" y="2852936"/>
            <a:ext cx="9144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녹색공방</a:t>
            </a:r>
            <a:r>
              <a:rPr lang="en-US" altLang="ko-KR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친환경제품 만드는 법을 배우고 체험할 수 있는 공방 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ex)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천연 화장품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천연 염색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녹색식당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err="1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로컬푸드를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이용해 요리한 음식을 먹을 수 있는 식당 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녹색에너지발전소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친환경에너지가 어떻게 만들어지고 개발되어졌는지 배우고 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    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직접 친환경 에너지를 만들어볼 수 있는 에너지발전소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0" y="4581128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녹색농장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식물들이 자라는 과정부터 재배하는 과정까지 배운 후 직접 수확까지 해 볼 수 있는 체험 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녹색은행</a:t>
            </a:r>
            <a:r>
              <a:rPr lang="en-US" altLang="ko-KR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그린카드발급안내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녹색마을수료증발급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그린포인트 전달</a:t>
            </a:r>
            <a:endParaRPr lang="en-US" altLang="ko-KR" sz="1600" b="1" dirty="0" smtClean="0">
              <a:solidFill>
                <a:schemeClr val="accent2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녹색광장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친환경적인 문화에 대한 연극과 영상 등을 상영</a:t>
            </a:r>
            <a:endParaRPr lang="en-US" altLang="ko-KR" sz="1600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-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계절마다 다양한 축제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&amp;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대회 개최 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ex)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황토체험축제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친환경요리대회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친환경발명품대회 등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..</a:t>
            </a:r>
          </a:p>
          <a:p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-</a:t>
            </a:r>
            <a:r>
              <a:rPr lang="ko-KR" altLang="en-US" sz="1600" dirty="0" err="1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녹색알림단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활동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친환경제품사용캠페인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등</a:t>
            </a:r>
            <a:r>
              <a:rPr lang="en-US" altLang="ko-KR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…)</a:t>
            </a:r>
            <a:r>
              <a:rPr lang="ko-KR" altLang="en-US" sz="1600" dirty="0" smtClean="0">
                <a:solidFill>
                  <a:schemeClr val="bg2">
                    <a:lumMod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dirty="0" smtClean="0">
              <a:solidFill>
                <a:schemeClr val="bg2">
                  <a:lumMod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084168" y="5013176"/>
            <a:ext cx="2286000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ko-KR" altLang="en-US" sz="1400" b="1" dirty="0" smtClean="0">
                <a:solidFill>
                  <a:srgbClr val="C0504D">
                    <a:lumMod val="75000"/>
                  </a:srgbClr>
                </a:solidFill>
                <a:latin typeface="휴먼모음T" pitchFamily="18" charset="-127"/>
                <a:ea typeface="휴먼모음T" pitchFamily="18" charset="-127"/>
              </a:rPr>
              <a:t>녹색마을을 다니면서 모아온 그린포인트는 은행에서 환경단체에 기부 </a:t>
            </a:r>
            <a:endParaRPr lang="en-US" altLang="ko-KR" b="1" dirty="0" smtClean="0">
              <a:solidFill>
                <a:srgbClr val="C0504D">
                  <a:lumMod val="75000"/>
                </a:srgb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13" name="직선 연결선 12"/>
          <p:cNvCxnSpPr>
            <a:endCxn id="11" idx="1"/>
          </p:cNvCxnSpPr>
          <p:nvPr/>
        </p:nvCxnSpPr>
        <p:spPr>
          <a:xfrm>
            <a:off x="5436096" y="5301208"/>
            <a:ext cx="648072" cy="813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타원 14"/>
          <p:cNvSpPr/>
          <p:nvPr/>
        </p:nvSpPr>
        <p:spPr>
          <a:xfrm>
            <a:off x="2483768" y="3284984"/>
            <a:ext cx="4032448" cy="3573016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smtClean="0">
              <a:solidFill>
                <a:schemeClr val="accent3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ko-KR" altLang="en-US" sz="2400" dirty="0">
              <a:solidFill>
                <a:schemeClr val="accent5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자유형 9"/>
          <p:cNvSpPr/>
          <p:nvPr/>
        </p:nvSpPr>
        <p:spPr>
          <a:xfrm>
            <a:off x="4932040" y="404664"/>
            <a:ext cx="3816424" cy="3456384"/>
          </a:xfrm>
          <a:custGeom>
            <a:avLst/>
            <a:gdLst>
              <a:gd name="connsiteX0" fmla="*/ 0 w 3600400"/>
              <a:gd name="connsiteY0" fmla="*/ 1620180 h 3240360"/>
              <a:gd name="connsiteX1" fmla="*/ 595932 w 3600400"/>
              <a:gd name="connsiteY1" fmla="*/ 415910 h 3240360"/>
              <a:gd name="connsiteX2" fmla="*/ 1800203 w 3600400"/>
              <a:gd name="connsiteY2" fmla="*/ 2 h 3240360"/>
              <a:gd name="connsiteX3" fmla="*/ 3004473 w 3600400"/>
              <a:gd name="connsiteY3" fmla="*/ 415913 h 3240360"/>
              <a:gd name="connsiteX4" fmla="*/ 3600401 w 3600400"/>
              <a:gd name="connsiteY4" fmla="*/ 1620185 h 3240360"/>
              <a:gd name="connsiteX5" fmla="*/ 3004471 w 3600400"/>
              <a:gd name="connsiteY5" fmla="*/ 2824456 h 3240360"/>
              <a:gd name="connsiteX6" fmla="*/ 1800200 w 3600400"/>
              <a:gd name="connsiteY6" fmla="*/ 3240365 h 3240360"/>
              <a:gd name="connsiteX7" fmla="*/ 595929 w 3600400"/>
              <a:gd name="connsiteY7" fmla="*/ 2824454 h 3240360"/>
              <a:gd name="connsiteX8" fmla="*/ 0 w 3600400"/>
              <a:gd name="connsiteY8" fmla="*/ 1620183 h 3240360"/>
              <a:gd name="connsiteX9" fmla="*/ 0 w 3600400"/>
              <a:gd name="connsiteY9" fmla="*/ 1620180 h 324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0400" h="3240360">
                <a:moveTo>
                  <a:pt x="0" y="1620180"/>
                </a:moveTo>
                <a:cubicBezTo>
                  <a:pt x="1" y="1160881"/>
                  <a:pt x="216604" y="723165"/>
                  <a:pt x="595932" y="415910"/>
                </a:cubicBezTo>
                <a:cubicBezTo>
                  <a:pt x="926494" y="148156"/>
                  <a:pt x="1355479" y="1"/>
                  <a:pt x="1800203" y="2"/>
                </a:cubicBezTo>
                <a:cubicBezTo>
                  <a:pt x="2244928" y="2"/>
                  <a:pt x="2673912" y="148158"/>
                  <a:pt x="3004473" y="415913"/>
                </a:cubicBezTo>
                <a:cubicBezTo>
                  <a:pt x="3383800" y="723169"/>
                  <a:pt x="3600402" y="1160885"/>
                  <a:pt x="3600401" y="1620185"/>
                </a:cubicBezTo>
                <a:cubicBezTo>
                  <a:pt x="3600401" y="2079484"/>
                  <a:pt x="3383798" y="2517201"/>
                  <a:pt x="3004471" y="2824456"/>
                </a:cubicBezTo>
                <a:cubicBezTo>
                  <a:pt x="2673910" y="3092211"/>
                  <a:pt x="2244925" y="3240366"/>
                  <a:pt x="1800200" y="3240365"/>
                </a:cubicBezTo>
                <a:cubicBezTo>
                  <a:pt x="1355475" y="3240365"/>
                  <a:pt x="926491" y="3092209"/>
                  <a:pt x="595929" y="2824454"/>
                </a:cubicBezTo>
                <a:cubicBezTo>
                  <a:pt x="216602" y="2517199"/>
                  <a:pt x="0" y="2079482"/>
                  <a:pt x="0" y="1620183"/>
                </a:cubicBezTo>
                <a:lnTo>
                  <a:pt x="0" y="1620180"/>
                </a:lnTo>
                <a:close/>
              </a:path>
            </a:pathLst>
          </a:cu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봉사활동형식을 통한 환경교육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dirty="0" smtClean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환경체험을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돕고 안내하면서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반복적인 체험실시</a:t>
            </a:r>
            <a:endParaRPr lang="ko-KR" altLang="en-US" dirty="0">
              <a:solidFill>
                <a:schemeClr val="accent5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332656"/>
            <a:ext cx="9144000" cy="7200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대상</a:t>
            </a:r>
            <a:endParaRPr lang="ko-KR" altLang="en-US" b="1" dirty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0" y="476672"/>
            <a:ext cx="3923928" cy="3528392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700" dirty="0" smtClean="0">
                <a:solidFill>
                  <a:schemeClr val="accent6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환경교육과 친환경생활을</a:t>
            </a:r>
            <a:endParaRPr lang="en-US" altLang="ko-KR" sz="1700" dirty="0" smtClean="0">
              <a:solidFill>
                <a:schemeClr val="accent6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sz="1700" dirty="0" smtClean="0">
                <a:solidFill>
                  <a:schemeClr val="accent6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친숙하고</a:t>
            </a:r>
            <a:r>
              <a:rPr lang="ko-KR" altLang="en-US" sz="1700" dirty="0" smtClean="0">
                <a:solidFill>
                  <a:schemeClr val="accent6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즐거운 </a:t>
            </a:r>
            <a:r>
              <a:rPr lang="ko-KR" altLang="en-US" sz="1700" dirty="0" smtClean="0">
                <a:solidFill>
                  <a:schemeClr val="accent6">
                    <a:lumMod val="7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놀이로 인식</a:t>
            </a:r>
            <a:endParaRPr lang="en-US" altLang="ko-KR" sz="1700" dirty="0" smtClean="0">
              <a:solidFill>
                <a:schemeClr val="accent6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en-US" altLang="ko-KR" dirty="0" smtClean="0">
              <a:solidFill>
                <a:schemeClr val="accent6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ko-KR" altLang="en-US" dirty="0">
              <a:solidFill>
                <a:schemeClr val="accent6">
                  <a:lumMod val="7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90872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만</a:t>
            </a:r>
            <a:r>
              <a:rPr lang="en-US" altLang="ko-KR" sz="2400" b="1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세</a:t>
            </a:r>
            <a:r>
              <a:rPr lang="en-US" altLang="ko-KR" sz="24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~</a:t>
            </a:r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만</a:t>
            </a:r>
            <a:r>
              <a:rPr lang="en-US" altLang="ko-KR" sz="2400" b="1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16</a:t>
            </a:r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세</a:t>
            </a:r>
            <a:endParaRPr lang="ko-KR" altLang="en-US" sz="2400" dirty="0">
              <a:solidFill>
                <a:schemeClr val="accent6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83671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만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17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세</a:t>
            </a:r>
            <a:r>
              <a:rPr lang="en-US" altLang="ko-KR" sz="24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~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만</a:t>
            </a:r>
            <a:r>
              <a:rPr lang="en-US" altLang="ko-KR" sz="2400" b="1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25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세</a:t>
            </a:r>
            <a:endParaRPr lang="ko-KR" altLang="en-US" sz="2400" dirty="0">
              <a:solidFill>
                <a:schemeClr val="accent5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7904" y="3717032"/>
            <a:ext cx="2583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400" b="1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만</a:t>
            </a:r>
            <a:r>
              <a:rPr lang="en-US" altLang="ko-KR" sz="2400" b="1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26</a:t>
            </a:r>
            <a:r>
              <a:rPr lang="ko-KR" altLang="en-US" sz="2400" b="1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세</a:t>
            </a:r>
            <a:r>
              <a:rPr lang="en-US" altLang="ko-KR" sz="2400" b="1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~</a:t>
            </a:r>
            <a:endParaRPr lang="ko-KR" altLang="en-US" sz="2400" b="1" dirty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450912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친환경교육</a:t>
            </a:r>
            <a:r>
              <a:rPr lang="en-US" altLang="ko-KR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친환경제품제작</a:t>
            </a:r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관련 일자리창출</a:t>
            </a:r>
            <a:endParaRPr lang="en-US" altLang="ko-KR" dirty="0" smtClean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endParaRPr lang="en-US" altLang="ko-KR" dirty="0" smtClean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친환경소비촉진</a:t>
            </a:r>
            <a:endParaRPr lang="ko-KR" altLang="en-US" dirty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788024" y="5517232"/>
            <a:ext cx="20056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녹색장터</a:t>
            </a:r>
            <a:endParaRPr lang="ko-KR" altLang="en-US" sz="4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804248" y="3140968"/>
            <a:ext cx="19442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녹색공방</a:t>
            </a:r>
            <a:endParaRPr lang="ko-KR" altLang="en-US" sz="4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 rot="477247">
            <a:off x="3857596" y="332064"/>
            <a:ext cx="1115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600" b="1" dirty="0" smtClean="0">
                <a:solidFill>
                  <a:schemeClr val="bg2">
                    <a:lumMod val="9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</a:t>
            </a:r>
            <a:endParaRPr lang="en-US" altLang="ko-KR" sz="3600" b="1" dirty="0" smtClean="0">
              <a:solidFill>
                <a:schemeClr val="bg2">
                  <a:lumMod val="9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3600" b="1" dirty="0" smtClean="0">
                <a:solidFill>
                  <a:schemeClr val="bg2">
                    <a:lumMod val="9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식당</a:t>
            </a:r>
            <a:endParaRPr lang="ko-KR" altLang="en-US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691680" y="2492896"/>
            <a:ext cx="2520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그린캠프</a:t>
            </a:r>
            <a:endParaRPr lang="ko-KR" altLang="en-US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 rot="21145894">
            <a:off x="-85226" y="4016542"/>
            <a:ext cx="3493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dirty="0" smtClean="0">
                <a:solidFill>
                  <a:schemeClr val="bg2">
                    <a:lumMod val="9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녹색에너지발전소</a:t>
            </a:r>
            <a:endParaRPr lang="ko-KR" altLang="en-US" sz="32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7504" y="2780928"/>
            <a:ext cx="1511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녹색농장</a:t>
            </a:r>
            <a:endParaRPr lang="ko-KR" altLang="en-US" sz="3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305035" y="4437112"/>
            <a:ext cx="1838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b="1" dirty="0" smtClean="0">
                <a:solidFill>
                  <a:schemeClr val="bg2">
                    <a:lumMod val="9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녹색은행</a:t>
            </a:r>
            <a:endParaRPr lang="ko-KR" altLang="en-US" sz="4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27584" y="5949280"/>
            <a:ext cx="1511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b="1" dirty="0" smtClean="0">
                <a:solidFill>
                  <a:schemeClr val="bg2">
                    <a:lumMod val="9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녹색광장</a:t>
            </a:r>
            <a:endParaRPr lang="ko-KR" altLang="en-US" sz="32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눈물 방울 3"/>
          <p:cNvSpPr/>
          <p:nvPr/>
        </p:nvSpPr>
        <p:spPr>
          <a:xfrm rot="21258459">
            <a:off x="2182320" y="3577050"/>
            <a:ext cx="3123928" cy="2788727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눈물 방울 4"/>
          <p:cNvSpPr/>
          <p:nvPr/>
        </p:nvSpPr>
        <p:spPr>
          <a:xfrm rot="4912194">
            <a:off x="1880785" y="954926"/>
            <a:ext cx="2810145" cy="2964754"/>
          </a:xfrm>
          <a:prstGeom prst="teardrop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눈물 방울 5"/>
          <p:cNvSpPr/>
          <p:nvPr/>
        </p:nvSpPr>
        <p:spPr>
          <a:xfrm rot="16872835">
            <a:off x="5093923" y="3865076"/>
            <a:ext cx="2671427" cy="2817499"/>
          </a:xfrm>
          <a:prstGeom prst="teardrop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눈물 방울 6"/>
          <p:cNvSpPr/>
          <p:nvPr/>
        </p:nvSpPr>
        <p:spPr>
          <a:xfrm rot="12861966">
            <a:off x="5804263" y="2079453"/>
            <a:ext cx="2668122" cy="2639770"/>
          </a:xfrm>
          <a:prstGeom prst="teardrop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눈물 방울 7"/>
          <p:cNvSpPr/>
          <p:nvPr/>
        </p:nvSpPr>
        <p:spPr>
          <a:xfrm rot="9375630">
            <a:off x="4384154" y="463255"/>
            <a:ext cx="2885885" cy="2780682"/>
          </a:xfrm>
          <a:prstGeom prst="teardrop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4797152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다양한 </a:t>
            </a:r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체험과 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dirty="0" smtClean="0">
                <a:solidFill>
                  <a:schemeClr val="accent3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다양한 연령층참여</a:t>
            </a:r>
            <a:endParaRPr lang="ko-KR" altLang="en-US" sz="2000" dirty="0">
              <a:solidFill>
                <a:schemeClr val="accent3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1700808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accent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실제적으로</a:t>
            </a:r>
            <a:endParaRPr lang="en-US" altLang="ko-KR" sz="2000" dirty="0" smtClean="0">
              <a:solidFill>
                <a:schemeClr val="accent2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b="1" dirty="0" smtClean="0">
                <a:solidFill>
                  <a:schemeClr val="accent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실천될 수 있도록</a:t>
            </a:r>
            <a:r>
              <a:rPr lang="en-US" altLang="ko-KR" sz="2000" dirty="0" smtClean="0">
                <a:solidFill>
                  <a:schemeClr val="accent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000" dirty="0" smtClean="0">
                <a:solidFill>
                  <a:schemeClr val="accent2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유도</a:t>
            </a:r>
            <a:endParaRPr lang="ko-KR" altLang="en-US" sz="2000" dirty="0">
              <a:solidFill>
                <a:schemeClr val="accent2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1916832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자연스럽고 </a:t>
            </a:r>
            <a:endParaRPr lang="en-US" altLang="ko-KR" sz="2000" dirty="0" smtClean="0">
              <a:solidFill>
                <a:schemeClr val="accent5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b="1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자발적</a:t>
            </a:r>
            <a:r>
              <a:rPr lang="ko-KR" altLang="en-US" sz="20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인</a:t>
            </a:r>
            <a:endParaRPr lang="en-US" altLang="ko-KR" sz="2000" dirty="0" smtClean="0">
              <a:solidFill>
                <a:schemeClr val="accent5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dirty="0" smtClean="0">
                <a:solidFill>
                  <a:schemeClr val="accent5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환경교육참여유도</a:t>
            </a:r>
            <a:endParaRPr lang="ko-KR" altLang="en-US" sz="2000" dirty="0">
              <a:solidFill>
                <a:schemeClr val="accent5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096" y="5229200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쉽고 재미있는 </a:t>
            </a:r>
            <a:endParaRPr lang="en-US" altLang="ko-KR" sz="2000" b="1" dirty="0" smtClean="0">
              <a:solidFill>
                <a:schemeClr val="accent6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친환경문화 </a:t>
            </a:r>
            <a:r>
              <a:rPr lang="ko-KR" altLang="en-US" sz="2000" dirty="0" smtClean="0">
                <a:solidFill>
                  <a:schemeClr val="accent6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인식 </a:t>
            </a:r>
            <a:endParaRPr lang="ko-KR" altLang="en-US" sz="2000" dirty="0">
              <a:solidFill>
                <a:schemeClr val="accent6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762123" y="836712"/>
            <a:ext cx="21627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376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P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r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a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c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376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t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i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c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376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a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휴먼아미체" pitchFamily="18" charset="-127"/>
              </a:rPr>
              <a:t>l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  <a:ea typeface="휴먼아미체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403648" y="1268760"/>
            <a:ext cx="29161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S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p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o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n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t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a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n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e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o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u</a:t>
            </a:r>
            <a:r>
              <a:rPr lang="en-US" altLang="ko-KR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s</a:t>
            </a:r>
            <a:endParaRPr lang="en-US" altLang="ko-KR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741918" y="3861048"/>
            <a:ext cx="1938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V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a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r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o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u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s</a:t>
            </a:r>
            <a:endParaRPr lang="en-US" altLang="ko-KR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76256" y="2636912"/>
            <a:ext cx="1901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H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e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l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p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f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u</a:t>
            </a:r>
            <a:r>
              <a:rPr lang="en-US" altLang="ko-KR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l</a:t>
            </a:r>
            <a:endParaRPr lang="en-US" altLang="ko-KR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4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724128" y="4581128"/>
            <a:ext cx="30604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E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n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t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e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r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t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a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n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n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g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0" y="0"/>
            <a:ext cx="3529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d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a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</a:rPr>
              <a:t>n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</a:rPr>
              <a:t>g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</a:rPr>
              <a:t>e</a:t>
            </a:r>
            <a:endParaRPr lang="en-US" altLang="ko-K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28184" y="3356992"/>
            <a:ext cx="1930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친환경문화구축에</a:t>
            </a:r>
            <a:endParaRPr lang="en-US" altLang="ko-KR" sz="2000" dirty="0" smtClean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000" b="1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도움</a:t>
            </a:r>
            <a:r>
              <a:rPr lang="ko-KR" altLang="en-US" sz="2000" dirty="0" smtClean="0">
                <a:solidFill>
                  <a:schemeClr val="accent4">
                    <a:lumMod val="50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 되는 역할</a:t>
            </a:r>
            <a:endParaRPr lang="ko-KR" altLang="en-US" sz="2000" dirty="0">
              <a:solidFill>
                <a:schemeClr val="accent4">
                  <a:lumMod val="50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314</Words>
  <Application>Microsoft Office PowerPoint</Application>
  <PresentationFormat>화면 슬라이드 쇼(4:3)</PresentationFormat>
  <Paragraphs>86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Company>XP R2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</dc:creator>
  <cp:lastModifiedBy>MICRO</cp:lastModifiedBy>
  <cp:revision>66</cp:revision>
  <dcterms:created xsi:type="dcterms:W3CDTF">2014-07-05T11:38:30Z</dcterms:created>
  <dcterms:modified xsi:type="dcterms:W3CDTF">2014-09-17T09:53:02Z</dcterms:modified>
</cp:coreProperties>
</file>