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73" r:id="rId5"/>
    <p:sldId id="267" r:id="rId6"/>
    <p:sldId id="274" r:id="rId7"/>
    <p:sldId id="275" r:id="rId8"/>
    <p:sldId id="278" r:id="rId9"/>
    <p:sldId id="276" r:id="rId10"/>
    <p:sldId id="271" r:id="rId11"/>
    <p:sldId id="272" r:id="rId12"/>
    <p:sldId id="266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E3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3292B8-AF59-4505-9361-5AF5AF398FE0}" type="doc">
      <dgm:prSet loTypeId="urn:microsoft.com/office/officeart/2005/8/layout/h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A2F16F36-103E-45ED-B872-44EAA0BCB770}" type="pres">
      <dgm:prSet presAssocID="{513292B8-AF59-4505-9361-5AF5AF398FE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7271EDE0-613B-4EF7-B050-986328B87CAE}" type="presOf" srcId="{513292B8-AF59-4505-9361-5AF5AF398FE0}" destId="{A2F16F36-103E-45ED-B872-44EAA0BCB770}" srcOrd="0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C07A-F33F-42D1-91A5-657398445546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0D4A-D397-41FD-B2B5-53DF50F430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C07A-F33F-42D1-91A5-657398445546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0D4A-D397-41FD-B2B5-53DF50F430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C07A-F33F-42D1-91A5-657398445546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0D4A-D397-41FD-B2B5-53DF50F430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C07A-F33F-42D1-91A5-657398445546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0D4A-D397-41FD-B2B5-53DF50F430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C07A-F33F-42D1-91A5-657398445546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0D4A-D397-41FD-B2B5-53DF50F430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C07A-F33F-42D1-91A5-657398445546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0D4A-D397-41FD-B2B5-53DF50F430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C07A-F33F-42D1-91A5-657398445546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0D4A-D397-41FD-B2B5-53DF50F430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C07A-F33F-42D1-91A5-657398445546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0D4A-D397-41FD-B2B5-53DF50F430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C07A-F33F-42D1-91A5-657398445546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0D4A-D397-41FD-B2B5-53DF50F430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C07A-F33F-42D1-91A5-657398445546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0D4A-D397-41FD-B2B5-53DF50F430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C07A-F33F-42D1-91A5-657398445546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0D4A-D397-41FD-B2B5-53DF50F430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FC07A-F33F-42D1-91A5-657398445546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20D4A-D397-41FD-B2B5-53DF50F430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vpot.daum.net/v/v911a6dOAQdOdKjjj6ndynd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flickr-1426664677-original.jpg"/>
          <p:cNvPicPr>
            <a:picLocks noChangeAspect="1"/>
          </p:cNvPicPr>
          <p:nvPr/>
        </p:nvPicPr>
        <p:blipFill>
          <a:blip r:embed="rId2" cstate="print"/>
          <a:srcRect l="48437" r="4028"/>
          <a:stretch>
            <a:fillRect/>
          </a:stretch>
        </p:blipFill>
        <p:spPr>
          <a:xfrm rot="10800000">
            <a:off x="0" y="642918"/>
            <a:ext cx="9144000" cy="5786478"/>
          </a:xfrm>
          <a:prstGeom prst="rect">
            <a:avLst/>
          </a:prstGeom>
          <a:effectLst/>
        </p:spPr>
      </p:pic>
      <p:pic>
        <p:nvPicPr>
          <p:cNvPr id="4" name="그림 3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66743">
            <a:off x="2157280" y="2514477"/>
            <a:ext cx="1219370" cy="1219370"/>
          </a:xfrm>
          <a:prstGeom prst="rect">
            <a:avLst/>
          </a:prstGeom>
        </p:spPr>
      </p:pic>
      <p:pic>
        <p:nvPicPr>
          <p:cNvPr id="5" name="그림 4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66743">
            <a:off x="646351" y="3360237"/>
            <a:ext cx="1684776" cy="1684776"/>
          </a:xfrm>
          <a:prstGeom prst="rect">
            <a:avLst/>
          </a:prstGeom>
        </p:spPr>
      </p:pic>
      <p:pic>
        <p:nvPicPr>
          <p:cNvPr id="6" name="그림 5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66743">
            <a:off x="3471071" y="1828006"/>
            <a:ext cx="881391" cy="881391"/>
          </a:xfrm>
          <a:prstGeom prst="rect">
            <a:avLst/>
          </a:prstGeom>
        </p:spPr>
      </p:pic>
      <p:sp>
        <p:nvSpPr>
          <p:cNvPr id="7" name="타원 6"/>
          <p:cNvSpPr/>
          <p:nvPr/>
        </p:nvSpPr>
        <p:spPr>
          <a:xfrm>
            <a:off x="4286248" y="1571612"/>
            <a:ext cx="3714776" cy="3714776"/>
          </a:xfrm>
          <a:prstGeom prst="ellipse">
            <a:avLst/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355976" y="2852936"/>
            <a:ext cx="37994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 smtClean="0">
                <a:ln w="76200"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Impact" pitchFamily="34" charset="0"/>
              </a:rPr>
              <a:t>종이 소비량</a:t>
            </a:r>
            <a:endParaRPr lang="en-US" altLang="ko-KR" sz="4000" dirty="0" smtClean="0">
              <a:ln w="76200">
                <a:solidFill>
                  <a:schemeClr val="bg1">
                    <a:alpha val="0"/>
                  </a:schemeClr>
                </a:solidFill>
              </a:ln>
              <a:solidFill>
                <a:srgbClr val="92D050"/>
              </a:solidFill>
              <a:latin typeface="Impact" pitchFamily="34" charset="0"/>
            </a:endParaRPr>
          </a:p>
          <a:p>
            <a:r>
              <a:rPr lang="en-US" altLang="ko-KR" sz="4000" dirty="0" smtClean="0">
                <a:ln w="76200"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Impact" pitchFamily="34" charset="0"/>
              </a:rPr>
              <a:t>	</a:t>
            </a:r>
            <a:r>
              <a:rPr lang="ko-KR" altLang="en-US" sz="4000" dirty="0" smtClean="0">
                <a:ln w="76200"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Impact" pitchFamily="34" charset="0"/>
              </a:rPr>
              <a:t>줄이기 대책</a:t>
            </a:r>
            <a:endParaRPr lang="en-US" altLang="ko-KR" sz="4000" dirty="0" smtClean="0">
              <a:ln w="76200">
                <a:solidFill>
                  <a:schemeClr val="bg1">
                    <a:alpha val="0"/>
                  </a:schemeClr>
                </a:solidFill>
              </a:ln>
              <a:solidFill>
                <a:srgbClr val="92D050"/>
              </a:solidFill>
              <a:latin typeface="Impac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3504" y="2558492"/>
            <a:ext cx="20849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PRESENTATION</a:t>
            </a:r>
            <a:endParaRPr lang="ko-KR" altLang="en-US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72200" y="4509120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류예진</a:t>
            </a:r>
            <a:r>
              <a:rPr lang="en-US" altLang="ko-KR" sz="14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, </a:t>
            </a:r>
            <a:r>
              <a:rPr lang="ko-KR" altLang="en-US" sz="1400" b="1" dirty="0" err="1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소수림</a:t>
            </a:r>
            <a:endParaRPr lang="en-US" altLang="ko-KR" sz="1400" b="1" dirty="0">
              <a:ln>
                <a:solidFill>
                  <a:schemeClr val="tx1">
                    <a:alpha val="44000"/>
                  </a:schemeClr>
                </a:solidFill>
              </a:ln>
              <a:latin typeface="+mn-ea"/>
            </a:endParaRPr>
          </a:p>
        </p:txBody>
      </p:sp>
      <p:sp>
        <p:nvSpPr>
          <p:cNvPr id="17" name="타원 16"/>
          <p:cNvSpPr/>
          <p:nvPr/>
        </p:nvSpPr>
        <p:spPr>
          <a:xfrm flipH="1" flipV="1">
            <a:off x="1000100" y="4500570"/>
            <a:ext cx="214314" cy="214314"/>
          </a:xfrm>
          <a:prstGeom prst="ellipse">
            <a:avLst/>
          </a:prstGeom>
          <a:solidFill>
            <a:srgbClr val="FF0066">
              <a:alpha val="4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 flipH="1" flipV="1">
            <a:off x="685773" y="4643446"/>
            <a:ext cx="385765" cy="385765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flipH="1" flipV="1">
            <a:off x="1000100" y="4929198"/>
            <a:ext cx="500066" cy="500066"/>
          </a:xfrm>
          <a:prstGeom prst="ellipse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 descr="flickr-1426664677-original.jpg"/>
          <p:cNvPicPr>
            <a:picLocks noChangeAspect="1"/>
          </p:cNvPicPr>
          <p:nvPr/>
        </p:nvPicPr>
        <p:blipFill>
          <a:blip r:embed="rId2" cstate="print"/>
          <a:srcRect l="48437" r="26990"/>
          <a:stretch>
            <a:fillRect/>
          </a:stretch>
        </p:blipFill>
        <p:spPr>
          <a:xfrm>
            <a:off x="0" y="642918"/>
            <a:ext cx="9144000" cy="5786478"/>
          </a:xfrm>
          <a:prstGeom prst="rect">
            <a:avLst/>
          </a:prstGeom>
          <a:effectLst/>
        </p:spPr>
      </p:pic>
      <p:pic>
        <p:nvPicPr>
          <p:cNvPr id="9" name="그림 8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66743">
            <a:off x="437144" y="294275"/>
            <a:ext cx="621026" cy="62102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42976" y="214290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03</a:t>
            </a:r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/>
                </a:solidFill>
                <a:latin typeface="HY견고딕" pitchFamily="18" charset="-127"/>
                <a:ea typeface="HY견고딕" pitchFamily="18" charset="-127"/>
              </a:rPr>
              <a:t>문제 해결 방안</a:t>
            </a:r>
            <a:endParaRPr lang="ko-KR" altLang="en-US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 flipH="1" flipV="1">
            <a:off x="357158" y="571480"/>
            <a:ext cx="214314" cy="214314"/>
          </a:xfrm>
          <a:prstGeom prst="ellipse">
            <a:avLst/>
          </a:prstGeom>
          <a:solidFill>
            <a:srgbClr val="FF0066">
              <a:alpha val="4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flipH="1" flipV="1">
            <a:off x="42831" y="714356"/>
            <a:ext cx="385765" cy="385765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 flipH="1" flipV="1">
            <a:off x="357158" y="1000108"/>
            <a:ext cx="500066" cy="500066"/>
          </a:xfrm>
          <a:prstGeom prst="ellipse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475656" y="119675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제품의 변화</a:t>
            </a:r>
            <a:r>
              <a:rPr lang="en-US" altLang="ko-KR" dirty="0" smtClean="0"/>
              <a:t>- </a:t>
            </a:r>
            <a:r>
              <a:rPr lang="ko-KR" altLang="en-US" dirty="0" smtClean="0"/>
              <a:t>노트의 디자인 변화</a:t>
            </a:r>
            <a:endParaRPr lang="ko-KR" altLang="en-US" dirty="0"/>
          </a:p>
        </p:txBody>
      </p:sp>
      <p:grpSp>
        <p:nvGrpSpPr>
          <p:cNvPr id="12" name="그룹 11"/>
          <p:cNvGrpSpPr/>
          <p:nvPr/>
        </p:nvGrpSpPr>
        <p:grpSpPr>
          <a:xfrm>
            <a:off x="235713" y="1772816"/>
            <a:ext cx="3760223" cy="2139075"/>
            <a:chOff x="251520" y="476672"/>
            <a:chExt cx="8280920" cy="5904656"/>
          </a:xfrm>
        </p:grpSpPr>
        <p:sp>
          <p:nvSpPr>
            <p:cNvPr id="13" name="직사각형 12"/>
            <p:cNvSpPr/>
            <p:nvPr/>
          </p:nvSpPr>
          <p:spPr>
            <a:xfrm>
              <a:off x="251520" y="476672"/>
              <a:ext cx="3888432" cy="59046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4" name="직선 연결선 13"/>
            <p:cNvCxnSpPr>
              <a:stCxn id="13" idx="1"/>
              <a:endCxn id="13" idx="3"/>
            </p:cNvCxnSpPr>
            <p:nvPr/>
          </p:nvCxnSpPr>
          <p:spPr>
            <a:xfrm>
              <a:off x="251520" y="3429000"/>
              <a:ext cx="3888432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직사각형 14"/>
            <p:cNvSpPr/>
            <p:nvPr/>
          </p:nvSpPr>
          <p:spPr>
            <a:xfrm>
              <a:off x="4644008" y="476672"/>
              <a:ext cx="3888432" cy="59046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6" name="직선 연결선 15"/>
            <p:cNvCxnSpPr>
              <a:stCxn id="15" idx="1"/>
              <a:endCxn id="15" idx="3"/>
            </p:cNvCxnSpPr>
            <p:nvPr/>
          </p:nvCxnSpPr>
          <p:spPr>
            <a:xfrm>
              <a:off x="4644008" y="3429000"/>
              <a:ext cx="3888432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>
              <a:stCxn id="15" idx="0"/>
              <a:endCxn id="15" idx="2"/>
            </p:cNvCxnSpPr>
            <p:nvPr/>
          </p:nvCxnSpPr>
          <p:spPr>
            <a:xfrm>
              <a:off x="6588224" y="476672"/>
              <a:ext cx="0" cy="5904656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그룹 1"/>
          <p:cNvGrpSpPr/>
          <p:nvPr/>
        </p:nvGrpSpPr>
        <p:grpSpPr>
          <a:xfrm>
            <a:off x="4427984" y="1772816"/>
            <a:ext cx="4565328" cy="2139075"/>
            <a:chOff x="467544" y="463352"/>
            <a:chExt cx="8093720" cy="5989984"/>
          </a:xfrm>
        </p:grpSpPr>
        <p:sp>
          <p:nvSpPr>
            <p:cNvPr id="22" name="직사각형 21"/>
            <p:cNvSpPr/>
            <p:nvPr/>
          </p:nvSpPr>
          <p:spPr>
            <a:xfrm>
              <a:off x="4644008" y="476672"/>
              <a:ext cx="3888432" cy="59046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3" name="직선 연결선 22"/>
            <p:cNvCxnSpPr>
              <a:stCxn id="22" idx="1"/>
              <a:endCxn id="22" idx="3"/>
            </p:cNvCxnSpPr>
            <p:nvPr/>
          </p:nvCxnSpPr>
          <p:spPr>
            <a:xfrm>
              <a:off x="4644008" y="3429000"/>
              <a:ext cx="3888432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>
              <a:stCxn id="22" idx="0"/>
            </p:cNvCxnSpPr>
            <p:nvPr/>
          </p:nvCxnSpPr>
          <p:spPr>
            <a:xfrm>
              <a:off x="6588224" y="476672"/>
              <a:ext cx="14412" cy="5976664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직사각형 24"/>
            <p:cNvSpPr/>
            <p:nvPr/>
          </p:nvSpPr>
          <p:spPr>
            <a:xfrm>
              <a:off x="467544" y="476672"/>
              <a:ext cx="3888432" cy="59046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6" name="직선 연결선 25"/>
            <p:cNvCxnSpPr>
              <a:stCxn id="25" idx="1"/>
              <a:endCxn id="25" idx="3"/>
            </p:cNvCxnSpPr>
            <p:nvPr/>
          </p:nvCxnSpPr>
          <p:spPr>
            <a:xfrm>
              <a:off x="467544" y="3429000"/>
              <a:ext cx="3888432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>
              <a:stCxn id="25" idx="0"/>
            </p:cNvCxnSpPr>
            <p:nvPr/>
          </p:nvCxnSpPr>
          <p:spPr>
            <a:xfrm>
              <a:off x="2411760" y="476672"/>
              <a:ext cx="0" cy="5904656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>
              <a:off x="467544" y="1938524"/>
              <a:ext cx="3888432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8"/>
            <p:cNvCxnSpPr/>
            <p:nvPr/>
          </p:nvCxnSpPr>
          <p:spPr>
            <a:xfrm>
              <a:off x="467544" y="4869160"/>
              <a:ext cx="3888432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/>
            <p:cNvCxnSpPr/>
            <p:nvPr/>
          </p:nvCxnSpPr>
          <p:spPr>
            <a:xfrm>
              <a:off x="4672832" y="4861520"/>
              <a:ext cx="3888432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>
              <a:off x="4672832" y="1952836"/>
              <a:ext cx="3888432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연결선 31"/>
            <p:cNvCxnSpPr/>
            <p:nvPr/>
          </p:nvCxnSpPr>
          <p:spPr>
            <a:xfrm>
              <a:off x="5652120" y="476672"/>
              <a:ext cx="14412" cy="5976664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32"/>
            <p:cNvCxnSpPr/>
            <p:nvPr/>
          </p:nvCxnSpPr>
          <p:spPr>
            <a:xfrm>
              <a:off x="7596336" y="463352"/>
              <a:ext cx="14412" cy="5976664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그룹 46"/>
          <p:cNvGrpSpPr/>
          <p:nvPr/>
        </p:nvGrpSpPr>
        <p:grpSpPr>
          <a:xfrm>
            <a:off x="3176358" y="4021642"/>
            <a:ext cx="2606701" cy="2396015"/>
            <a:chOff x="539552" y="450032"/>
            <a:chExt cx="3917256" cy="5989984"/>
          </a:xfrm>
        </p:grpSpPr>
        <p:sp>
          <p:nvSpPr>
            <p:cNvPr id="48" name="직사각형 47"/>
            <p:cNvSpPr/>
            <p:nvPr/>
          </p:nvSpPr>
          <p:spPr>
            <a:xfrm>
              <a:off x="539552" y="463352"/>
              <a:ext cx="3888432" cy="59046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9" name="직선 연결선 48"/>
            <p:cNvCxnSpPr>
              <a:stCxn id="48" idx="1"/>
              <a:endCxn id="48" idx="3"/>
            </p:cNvCxnSpPr>
            <p:nvPr/>
          </p:nvCxnSpPr>
          <p:spPr>
            <a:xfrm>
              <a:off x="539552" y="3415680"/>
              <a:ext cx="3888432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직선 연결선 49"/>
            <p:cNvCxnSpPr>
              <a:stCxn id="48" idx="0"/>
            </p:cNvCxnSpPr>
            <p:nvPr/>
          </p:nvCxnSpPr>
          <p:spPr>
            <a:xfrm>
              <a:off x="2483768" y="463352"/>
              <a:ext cx="0" cy="5976664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직선 연결선 50"/>
            <p:cNvCxnSpPr/>
            <p:nvPr/>
          </p:nvCxnSpPr>
          <p:spPr>
            <a:xfrm>
              <a:off x="568376" y="4848200"/>
              <a:ext cx="3888432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직선 연결선 51"/>
            <p:cNvCxnSpPr/>
            <p:nvPr/>
          </p:nvCxnSpPr>
          <p:spPr>
            <a:xfrm>
              <a:off x="568376" y="1939516"/>
              <a:ext cx="3888432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직선 연결선 52"/>
            <p:cNvCxnSpPr/>
            <p:nvPr/>
          </p:nvCxnSpPr>
          <p:spPr>
            <a:xfrm>
              <a:off x="1547664" y="463352"/>
              <a:ext cx="14412" cy="5976664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직선 연결선 53"/>
            <p:cNvCxnSpPr/>
            <p:nvPr/>
          </p:nvCxnSpPr>
          <p:spPr>
            <a:xfrm>
              <a:off x="3491880" y="450032"/>
              <a:ext cx="14412" cy="5976664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직선 연결선 54"/>
            <p:cNvCxnSpPr/>
            <p:nvPr/>
          </p:nvCxnSpPr>
          <p:spPr>
            <a:xfrm>
              <a:off x="568376" y="1183432"/>
              <a:ext cx="3888432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직선 연결선 55"/>
            <p:cNvCxnSpPr/>
            <p:nvPr/>
          </p:nvCxnSpPr>
          <p:spPr>
            <a:xfrm>
              <a:off x="568376" y="2695600"/>
              <a:ext cx="3888432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직선 연결선 56"/>
            <p:cNvCxnSpPr/>
            <p:nvPr/>
          </p:nvCxnSpPr>
          <p:spPr>
            <a:xfrm>
              <a:off x="539552" y="4135760"/>
              <a:ext cx="3888432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직선 연결선 57"/>
            <p:cNvCxnSpPr/>
            <p:nvPr/>
          </p:nvCxnSpPr>
          <p:spPr>
            <a:xfrm>
              <a:off x="539552" y="5647928"/>
              <a:ext cx="3888432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6228184" y="4617441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페이지의 절취선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생</a:t>
            </a:r>
            <a:r>
              <a:rPr lang="ko-KR" altLang="en-US" dirty="0">
                <a:solidFill>
                  <a:schemeClr val="bg1"/>
                </a:solidFill>
              </a:rPr>
              <a:t>성</a:t>
            </a:r>
          </a:p>
        </p:txBody>
      </p:sp>
      <p:pic>
        <p:nvPicPr>
          <p:cNvPr id="1026" name="Picture 2" descr="http://tpholic.com/xe/files/attach/images/76/511/521/001/note10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939" y="1674686"/>
            <a:ext cx="5958121" cy="4474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 descr="flickr-1426664677-original.jpg"/>
          <p:cNvPicPr>
            <a:picLocks noChangeAspect="1"/>
          </p:cNvPicPr>
          <p:nvPr/>
        </p:nvPicPr>
        <p:blipFill>
          <a:blip r:embed="rId2" cstate="print"/>
          <a:srcRect l="48437" r="26990"/>
          <a:stretch>
            <a:fillRect/>
          </a:stretch>
        </p:blipFill>
        <p:spPr>
          <a:xfrm>
            <a:off x="0" y="642918"/>
            <a:ext cx="9144000" cy="5786478"/>
          </a:xfrm>
          <a:prstGeom prst="rect">
            <a:avLst/>
          </a:prstGeom>
          <a:effectLst/>
        </p:spPr>
      </p:pic>
      <p:pic>
        <p:nvPicPr>
          <p:cNvPr id="9" name="그림 8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66743">
            <a:off x="437144" y="294275"/>
            <a:ext cx="621026" cy="62102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42976" y="214290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03</a:t>
            </a:r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/>
                </a:solidFill>
                <a:latin typeface="HY견고딕" pitchFamily="18" charset="-127"/>
                <a:ea typeface="HY견고딕" pitchFamily="18" charset="-127"/>
              </a:rPr>
              <a:t>문제 해결 방안</a:t>
            </a:r>
            <a:endParaRPr lang="ko-KR" altLang="en-US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 flipH="1" flipV="1">
            <a:off x="357158" y="571480"/>
            <a:ext cx="214314" cy="214314"/>
          </a:xfrm>
          <a:prstGeom prst="ellipse">
            <a:avLst/>
          </a:prstGeom>
          <a:solidFill>
            <a:srgbClr val="FF0066">
              <a:alpha val="4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flipH="1" flipV="1">
            <a:off x="42831" y="714356"/>
            <a:ext cx="385765" cy="385765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 flipH="1" flipV="1">
            <a:off x="357158" y="1000108"/>
            <a:ext cx="500066" cy="500066"/>
          </a:xfrm>
          <a:prstGeom prst="ellipse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142976" y="1234405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제도의 변화</a:t>
            </a:r>
            <a:endParaRPr lang="ko-KR" altLang="en-US" dirty="0"/>
          </a:p>
        </p:txBody>
      </p:sp>
      <p:pic>
        <p:nvPicPr>
          <p:cNvPr id="1026" name="Picture 2" descr="http://static.news.zumst.com/images/33/2013/09/13/law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03737"/>
            <a:ext cx="6480720" cy="4402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607191" y="1603737"/>
            <a:ext cx="8069265" cy="44028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043608" y="1844824"/>
            <a:ext cx="712879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ko-KR" altLang="en-US" dirty="0" smtClean="0"/>
              <a:t>학교나 기업 같은 단체에서 배출하는 종이의 양을 제한한다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   (ex.</a:t>
            </a:r>
            <a:r>
              <a:rPr lang="ko-KR" altLang="en-US" dirty="0" smtClean="0"/>
              <a:t>연간 배출량 ○톤 이하</a:t>
            </a:r>
            <a:r>
              <a:rPr lang="en-US" altLang="ko-KR" dirty="0" smtClean="0"/>
              <a:t> )</a:t>
            </a:r>
          </a:p>
          <a:p>
            <a:endParaRPr lang="en-US" altLang="ko-KR" dirty="0"/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dirty="0" smtClean="0"/>
              <a:t>대규모의 기업체에서는 종이 소비량 줄이기 대회를 만들어 사람들이 종이 소비량에 대한 관심을 많이 갖게 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의견을 모아 획기적인 방안을 찾아간다</a:t>
            </a:r>
            <a:r>
              <a:rPr lang="en-US" altLang="ko-KR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dirty="0" smtClean="0"/>
              <a:t>탄소발자국과 같은 제도를 통해 종이 소비량을 체크하고 소비가 감소함에 따라 보상을 해준다</a:t>
            </a:r>
            <a:r>
              <a:rPr lang="en-US" altLang="ko-KR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dirty="0" smtClean="0"/>
              <a:t>가정에서는 종이를 제대로 된 분리수거를 함으로써 종이의 재활용도를 높인다</a:t>
            </a:r>
            <a:r>
              <a:rPr lang="en-US" altLang="ko-KR" dirty="0" smtClean="0"/>
              <a:t>.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(ex.</a:t>
            </a:r>
            <a:r>
              <a:rPr lang="ko-KR" altLang="en-US" dirty="0" smtClean="0"/>
              <a:t>철심이 있는 종이는 제거하고 분리하는 등</a:t>
            </a:r>
            <a:r>
              <a:rPr lang="en-US" altLang="ko-KR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flickr-1426664677-original.jpg"/>
          <p:cNvPicPr>
            <a:picLocks noChangeAspect="1"/>
          </p:cNvPicPr>
          <p:nvPr/>
        </p:nvPicPr>
        <p:blipFill>
          <a:blip r:embed="rId2" cstate="print"/>
          <a:srcRect l="48437" r="4028"/>
          <a:stretch>
            <a:fillRect/>
          </a:stretch>
        </p:blipFill>
        <p:spPr>
          <a:xfrm rot="10800000">
            <a:off x="0" y="642918"/>
            <a:ext cx="9144000" cy="5786478"/>
          </a:xfrm>
          <a:prstGeom prst="rect">
            <a:avLst/>
          </a:prstGeom>
          <a:effectLst/>
        </p:spPr>
      </p:pic>
      <p:pic>
        <p:nvPicPr>
          <p:cNvPr id="4" name="그림 3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66743">
            <a:off x="2157280" y="2514477"/>
            <a:ext cx="1219370" cy="1219370"/>
          </a:xfrm>
          <a:prstGeom prst="rect">
            <a:avLst/>
          </a:prstGeom>
        </p:spPr>
      </p:pic>
      <p:pic>
        <p:nvPicPr>
          <p:cNvPr id="5" name="그림 4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66743">
            <a:off x="646351" y="3360237"/>
            <a:ext cx="1684776" cy="1684776"/>
          </a:xfrm>
          <a:prstGeom prst="rect">
            <a:avLst/>
          </a:prstGeom>
        </p:spPr>
      </p:pic>
      <p:pic>
        <p:nvPicPr>
          <p:cNvPr id="6" name="그림 5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66743">
            <a:off x="3471071" y="1828006"/>
            <a:ext cx="881391" cy="881391"/>
          </a:xfrm>
          <a:prstGeom prst="rect">
            <a:avLst/>
          </a:prstGeom>
        </p:spPr>
      </p:pic>
      <p:sp>
        <p:nvSpPr>
          <p:cNvPr id="7" name="타원 6"/>
          <p:cNvSpPr/>
          <p:nvPr/>
        </p:nvSpPr>
        <p:spPr>
          <a:xfrm>
            <a:off x="4286248" y="1571612"/>
            <a:ext cx="3714776" cy="3714776"/>
          </a:xfrm>
          <a:prstGeom prst="ellipse">
            <a:avLst/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 flipH="1" flipV="1">
            <a:off x="1000100" y="4500570"/>
            <a:ext cx="214314" cy="214314"/>
          </a:xfrm>
          <a:prstGeom prst="ellipse">
            <a:avLst/>
          </a:prstGeom>
          <a:solidFill>
            <a:srgbClr val="FF0066">
              <a:alpha val="4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 flipH="1" flipV="1">
            <a:off x="685773" y="4643446"/>
            <a:ext cx="385765" cy="385765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flipH="1" flipV="1">
            <a:off x="1000100" y="4929198"/>
            <a:ext cx="500066" cy="500066"/>
          </a:xfrm>
          <a:prstGeom prst="ellipse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4211960" y="2564904"/>
            <a:ext cx="37994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 smtClean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92D050"/>
                </a:solidFill>
                <a:latin typeface="Impact" pitchFamily="34" charset="0"/>
              </a:rPr>
              <a:t>T</a:t>
            </a:r>
            <a:r>
              <a:rPr lang="en-US" altLang="ko-KR" sz="6000" b="1" dirty="0" smtClean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chemeClr val="bg1"/>
                </a:solidFill>
                <a:latin typeface="Impact" pitchFamily="34" charset="0"/>
              </a:rPr>
              <a:t>hank </a:t>
            </a:r>
          </a:p>
          <a:p>
            <a:pPr algn="ctr"/>
            <a:r>
              <a:rPr lang="en-US" altLang="ko-KR" sz="6000" b="1" dirty="0" smtClean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chemeClr val="bg1"/>
                </a:solidFill>
                <a:latin typeface="Impact" pitchFamily="34" charset="0"/>
              </a:rPr>
              <a:t>Y</a:t>
            </a:r>
            <a:r>
              <a:rPr lang="en-US" altLang="ko-KR" sz="6000" b="1" dirty="0" smtClean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92D050"/>
                </a:solidFill>
                <a:latin typeface="Impact" pitchFamily="34" charset="0"/>
              </a:rPr>
              <a:t>o</a:t>
            </a:r>
            <a:r>
              <a:rPr lang="en-US" altLang="ko-KR" sz="6000" b="1" dirty="0" smtClean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chemeClr val="bg1"/>
                </a:solidFill>
                <a:latin typeface="Impact" pitchFamily="34" charset="0"/>
              </a:rPr>
              <a:t>u</a:t>
            </a:r>
            <a:endParaRPr lang="ko-KR" altLang="en-US" sz="6000" b="1" dirty="0">
              <a:ln>
                <a:solidFill>
                  <a:sysClr val="windowText" lastClr="000000">
                    <a:alpha val="0"/>
                  </a:sysClr>
                </a:solidFill>
              </a:ln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flickr-1426664677-original.jpg"/>
          <p:cNvPicPr>
            <a:picLocks noChangeAspect="1"/>
          </p:cNvPicPr>
          <p:nvPr/>
        </p:nvPicPr>
        <p:blipFill>
          <a:blip r:embed="rId2" cstate="print"/>
          <a:srcRect l="48437"/>
          <a:stretch>
            <a:fillRect/>
          </a:stretch>
        </p:blipFill>
        <p:spPr>
          <a:xfrm>
            <a:off x="0" y="642918"/>
            <a:ext cx="9144000" cy="5786478"/>
          </a:xfrm>
          <a:prstGeom prst="rect">
            <a:avLst/>
          </a:prstGeom>
          <a:effectLst/>
        </p:spPr>
      </p:pic>
      <p:sp>
        <p:nvSpPr>
          <p:cNvPr id="3" name="TextBox 2"/>
          <p:cNvSpPr txBox="1"/>
          <p:nvPr/>
        </p:nvSpPr>
        <p:spPr>
          <a:xfrm>
            <a:off x="857224" y="2228671"/>
            <a:ext cx="40615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Impact" pitchFamily="34" charset="0"/>
              </a:rPr>
              <a:t>I</a:t>
            </a:r>
            <a:r>
              <a:rPr lang="en-US" altLang="ko-KR" sz="4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Impact" pitchFamily="34" charset="0"/>
              </a:rPr>
              <a:t>NDEX </a:t>
            </a:r>
            <a:endParaRPr lang="ko-KR" altLang="en-US" sz="7200" dirty="0">
              <a:ln>
                <a:solidFill>
                  <a:schemeClr val="bg1">
                    <a:alpha val="0"/>
                  </a:schemeClr>
                </a:solidFill>
              </a:ln>
              <a:latin typeface="Impac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3077" y="3643314"/>
            <a:ext cx="2494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Impact" pitchFamily="34" charset="0"/>
              </a:rPr>
              <a:t>01 </a:t>
            </a:r>
            <a:r>
              <a:rPr lang="ko-KR" altLang="en-US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Impact" pitchFamily="34" charset="0"/>
              </a:rPr>
              <a:t>종이 사용 실태 </a:t>
            </a:r>
            <a:endParaRPr lang="ko-KR" altLang="en-US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3077" y="4176417"/>
            <a:ext cx="263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Impact" pitchFamily="34" charset="0"/>
              </a:rPr>
              <a:t>02</a:t>
            </a:r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Impact" pitchFamily="34" charset="0"/>
              </a:rPr>
              <a:t> </a:t>
            </a:r>
            <a:r>
              <a:rPr lang="ko-KR" altLang="en-US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Impact" pitchFamily="34" charset="0"/>
              </a:rPr>
              <a:t>현재의 대책</a:t>
            </a:r>
            <a:endParaRPr lang="ko-KR" altLang="en-US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3077" y="4676483"/>
            <a:ext cx="2494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Impact" pitchFamily="34" charset="0"/>
              </a:rPr>
              <a:t>03</a:t>
            </a:r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Impact" pitchFamily="34" charset="0"/>
              </a:rPr>
              <a:t> </a:t>
            </a:r>
            <a:r>
              <a:rPr lang="ko-KR" altLang="en-US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Impact" pitchFamily="34" charset="0"/>
              </a:rPr>
              <a:t>문제해결 방안</a:t>
            </a:r>
            <a:endParaRPr lang="ko-KR" altLang="en-US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3077" y="5176549"/>
            <a:ext cx="1855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Impact" pitchFamily="34" charset="0"/>
              </a:rPr>
              <a:t>04</a:t>
            </a:r>
            <a:r>
              <a:rPr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Impact" pitchFamily="34" charset="0"/>
              </a:rPr>
              <a:t> </a:t>
            </a:r>
            <a:r>
              <a:rPr lang="ko-KR" altLang="en-US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Impact" pitchFamily="34" charset="0"/>
              </a:rPr>
              <a:t>기대효과</a:t>
            </a:r>
            <a:endParaRPr lang="ko-KR" altLang="en-US" sz="2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Impact" pitchFamily="34" charset="0"/>
            </a:endParaRPr>
          </a:p>
        </p:txBody>
      </p:sp>
      <p:pic>
        <p:nvPicPr>
          <p:cNvPr id="9" name="그림 8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141204">
            <a:off x="5943495" y="2014411"/>
            <a:ext cx="1219370" cy="1219370"/>
          </a:xfrm>
          <a:prstGeom prst="rect">
            <a:avLst/>
          </a:prstGeom>
        </p:spPr>
      </p:pic>
      <p:pic>
        <p:nvPicPr>
          <p:cNvPr id="10" name="그림 9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66743">
            <a:off x="4003172" y="1217098"/>
            <a:ext cx="1684776" cy="1684776"/>
          </a:xfrm>
          <a:prstGeom prst="rect">
            <a:avLst/>
          </a:prstGeom>
        </p:spPr>
      </p:pic>
      <p:pic>
        <p:nvPicPr>
          <p:cNvPr id="11" name="그림 10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2481401">
            <a:off x="5298889" y="3370069"/>
            <a:ext cx="881391" cy="881391"/>
          </a:xfrm>
          <a:prstGeom prst="rect">
            <a:avLst/>
          </a:prstGeom>
        </p:spPr>
      </p:pic>
      <p:sp>
        <p:nvSpPr>
          <p:cNvPr id="14" name="타원 13"/>
          <p:cNvSpPr/>
          <p:nvPr/>
        </p:nvSpPr>
        <p:spPr>
          <a:xfrm flipH="1" flipV="1">
            <a:off x="4143372" y="2285992"/>
            <a:ext cx="214314" cy="214314"/>
          </a:xfrm>
          <a:prstGeom prst="ellipse">
            <a:avLst/>
          </a:prstGeom>
          <a:solidFill>
            <a:srgbClr val="FF0066">
              <a:alpha val="4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/>
        </p:nvSpPr>
        <p:spPr>
          <a:xfrm flipH="1" flipV="1">
            <a:off x="3829045" y="2428868"/>
            <a:ext cx="385765" cy="385765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 flipH="1" flipV="1">
            <a:off x="4143372" y="2714620"/>
            <a:ext cx="500066" cy="500066"/>
          </a:xfrm>
          <a:prstGeom prst="ellipse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 descr="flickr-1426664677-original.jpg"/>
          <p:cNvPicPr>
            <a:picLocks noChangeAspect="1"/>
          </p:cNvPicPr>
          <p:nvPr/>
        </p:nvPicPr>
        <p:blipFill>
          <a:blip r:embed="rId2" cstate="print"/>
          <a:srcRect l="48437" r="26990"/>
          <a:stretch>
            <a:fillRect/>
          </a:stretch>
        </p:blipFill>
        <p:spPr>
          <a:xfrm>
            <a:off x="0" y="642918"/>
            <a:ext cx="9144000" cy="5786478"/>
          </a:xfrm>
          <a:prstGeom prst="rect">
            <a:avLst/>
          </a:prstGeom>
          <a:effectLst/>
        </p:spPr>
      </p:pic>
      <p:pic>
        <p:nvPicPr>
          <p:cNvPr id="9" name="그림 8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66743">
            <a:off x="437144" y="294275"/>
            <a:ext cx="621026" cy="62102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42976" y="214290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01</a:t>
            </a:r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/>
                </a:solidFill>
                <a:latin typeface="HY견고딕" pitchFamily="18" charset="-127"/>
                <a:ea typeface="HY견고딕" pitchFamily="18" charset="-127"/>
              </a:rPr>
              <a:t>종이 사용 실태</a:t>
            </a:r>
            <a:endParaRPr lang="ko-KR" altLang="en-US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 flipH="1" flipV="1">
            <a:off x="357158" y="571480"/>
            <a:ext cx="214314" cy="214314"/>
          </a:xfrm>
          <a:prstGeom prst="ellipse">
            <a:avLst/>
          </a:prstGeom>
          <a:solidFill>
            <a:srgbClr val="FF0066">
              <a:alpha val="4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flipH="1" flipV="1">
            <a:off x="42831" y="714356"/>
            <a:ext cx="385765" cy="385765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 flipH="1" flipV="1">
            <a:off x="357158" y="1000108"/>
            <a:ext cx="500066" cy="500066"/>
          </a:xfrm>
          <a:prstGeom prst="ellipse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8" name="그룹 27"/>
          <p:cNvGrpSpPr/>
          <p:nvPr/>
        </p:nvGrpSpPr>
        <p:grpSpPr>
          <a:xfrm>
            <a:off x="342017" y="1505382"/>
            <a:ext cx="8436420" cy="4248472"/>
            <a:chOff x="456060" y="1556792"/>
            <a:chExt cx="8436420" cy="4248472"/>
          </a:xfrm>
        </p:grpSpPr>
        <p:pic>
          <p:nvPicPr>
            <p:cNvPr id="16" name="그림 15" descr="한국인 평생 소비량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6060" y="1628800"/>
              <a:ext cx="4139952" cy="4169932"/>
            </a:xfrm>
            <a:prstGeom prst="rect">
              <a:avLst/>
            </a:prstGeom>
          </p:spPr>
        </p:pic>
        <p:pic>
          <p:nvPicPr>
            <p:cNvPr id="27" name="그림 26" descr="30년산.jpg"/>
            <p:cNvPicPr>
              <a:picLocks noChangeAspect="1"/>
            </p:cNvPicPr>
            <p:nvPr/>
          </p:nvPicPr>
          <p:blipFill>
            <a:blip r:embed="rId5" cstate="print"/>
            <a:srcRect l="13467" r="14711" b="55851"/>
            <a:stretch>
              <a:fillRect/>
            </a:stretch>
          </p:blipFill>
          <p:spPr>
            <a:xfrm>
              <a:off x="4572000" y="1556792"/>
              <a:ext cx="4320480" cy="4248472"/>
            </a:xfrm>
            <a:prstGeom prst="rect">
              <a:avLst/>
            </a:prstGeom>
          </p:spPr>
        </p:pic>
      </p:grpSp>
      <p:pic>
        <p:nvPicPr>
          <p:cNvPr id="15" name="그림 14" descr="한국의 1인당 종이 소비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6805" y="870440"/>
            <a:ext cx="6575772" cy="5331434"/>
          </a:xfrm>
          <a:prstGeom prst="rect">
            <a:avLst/>
          </a:prstGeom>
        </p:spPr>
      </p:pic>
      <p:pic>
        <p:nvPicPr>
          <p:cNvPr id="29" name="그림 28" descr="국내 종이 수요 현황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70907" y="1377368"/>
            <a:ext cx="6081076" cy="450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 descr="flickr-1426664677-original.jpg"/>
          <p:cNvPicPr>
            <a:picLocks noChangeAspect="1"/>
          </p:cNvPicPr>
          <p:nvPr/>
        </p:nvPicPr>
        <p:blipFill>
          <a:blip r:embed="rId2" cstate="print"/>
          <a:srcRect l="48437" r="26990"/>
          <a:stretch>
            <a:fillRect/>
          </a:stretch>
        </p:blipFill>
        <p:spPr>
          <a:xfrm>
            <a:off x="0" y="642918"/>
            <a:ext cx="9144000" cy="5786478"/>
          </a:xfrm>
          <a:prstGeom prst="rect">
            <a:avLst/>
          </a:prstGeom>
          <a:effectLst/>
        </p:spPr>
      </p:pic>
      <p:pic>
        <p:nvPicPr>
          <p:cNvPr id="9" name="그림 8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66743">
            <a:off x="437144" y="294275"/>
            <a:ext cx="621026" cy="62102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42976" y="214290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01</a:t>
            </a:r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/>
                </a:solidFill>
                <a:latin typeface="HY견고딕" pitchFamily="18" charset="-127"/>
                <a:ea typeface="HY견고딕" pitchFamily="18" charset="-127"/>
              </a:rPr>
              <a:t>종이 사용 실태</a:t>
            </a:r>
            <a:endParaRPr lang="ko-KR" altLang="en-US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 flipH="1" flipV="1">
            <a:off x="357158" y="571480"/>
            <a:ext cx="214314" cy="214314"/>
          </a:xfrm>
          <a:prstGeom prst="ellipse">
            <a:avLst/>
          </a:prstGeom>
          <a:solidFill>
            <a:srgbClr val="FF0066">
              <a:alpha val="4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flipH="1" flipV="1">
            <a:off x="42831" y="714356"/>
            <a:ext cx="385765" cy="385765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 flipH="1" flipV="1">
            <a:off x="357158" y="1000108"/>
            <a:ext cx="500066" cy="500066"/>
          </a:xfrm>
          <a:prstGeom prst="ellipse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자유형 2"/>
          <p:cNvSpPr/>
          <p:nvPr/>
        </p:nvSpPr>
        <p:spPr>
          <a:xfrm>
            <a:off x="3593194" y="1281547"/>
            <a:ext cx="2025144" cy="929910"/>
          </a:xfrm>
          <a:custGeom>
            <a:avLst/>
            <a:gdLst>
              <a:gd name="connsiteX0" fmla="*/ 0 w 2025144"/>
              <a:gd name="connsiteY0" fmla="*/ 154988 h 929910"/>
              <a:gd name="connsiteX1" fmla="*/ 154988 w 2025144"/>
              <a:gd name="connsiteY1" fmla="*/ 0 h 929910"/>
              <a:gd name="connsiteX2" fmla="*/ 1870156 w 2025144"/>
              <a:gd name="connsiteY2" fmla="*/ 0 h 929910"/>
              <a:gd name="connsiteX3" fmla="*/ 2025144 w 2025144"/>
              <a:gd name="connsiteY3" fmla="*/ 154988 h 929910"/>
              <a:gd name="connsiteX4" fmla="*/ 2025144 w 2025144"/>
              <a:gd name="connsiteY4" fmla="*/ 774922 h 929910"/>
              <a:gd name="connsiteX5" fmla="*/ 1870156 w 2025144"/>
              <a:gd name="connsiteY5" fmla="*/ 929910 h 929910"/>
              <a:gd name="connsiteX6" fmla="*/ 154988 w 2025144"/>
              <a:gd name="connsiteY6" fmla="*/ 929910 h 929910"/>
              <a:gd name="connsiteX7" fmla="*/ 0 w 2025144"/>
              <a:gd name="connsiteY7" fmla="*/ 774922 h 929910"/>
              <a:gd name="connsiteX8" fmla="*/ 0 w 2025144"/>
              <a:gd name="connsiteY8" fmla="*/ 154988 h 92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5144" h="929910">
                <a:moveTo>
                  <a:pt x="0" y="154988"/>
                </a:moveTo>
                <a:cubicBezTo>
                  <a:pt x="0" y="69390"/>
                  <a:pt x="69390" y="0"/>
                  <a:pt x="154988" y="0"/>
                </a:cubicBezTo>
                <a:lnTo>
                  <a:pt x="1870156" y="0"/>
                </a:lnTo>
                <a:cubicBezTo>
                  <a:pt x="1955754" y="0"/>
                  <a:pt x="2025144" y="69390"/>
                  <a:pt x="2025144" y="154988"/>
                </a:cubicBezTo>
                <a:lnTo>
                  <a:pt x="2025144" y="774922"/>
                </a:lnTo>
                <a:cubicBezTo>
                  <a:pt x="2025144" y="860520"/>
                  <a:pt x="1955754" y="929910"/>
                  <a:pt x="1870156" y="929910"/>
                </a:cubicBezTo>
                <a:lnTo>
                  <a:pt x="154988" y="929910"/>
                </a:lnTo>
                <a:cubicBezTo>
                  <a:pt x="69390" y="929910"/>
                  <a:pt x="0" y="860520"/>
                  <a:pt x="0" y="774922"/>
                </a:cubicBezTo>
                <a:lnTo>
                  <a:pt x="0" y="154988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0"/>
              <a:satOff val="0"/>
              <a:lumOff val="0"/>
              <a:alphaOff val="0"/>
            </a:schemeClr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13974" tIns="113974" rIns="113974" bIns="113974" numCol="1" spcCol="1270" anchor="ctr" anchorCtr="0">
            <a:noAutofit/>
          </a:bodyPr>
          <a:lstStyle/>
          <a:p>
            <a:pPr lvl="0" algn="ctr" defTabSz="8001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1800" kern="1200" dirty="0" smtClean="0"/>
              <a:t>종이컵</a:t>
            </a:r>
            <a:endParaRPr lang="ko-KR" altLang="en-US" sz="1800" kern="1200" dirty="0"/>
          </a:p>
        </p:txBody>
      </p:sp>
      <p:sp>
        <p:nvSpPr>
          <p:cNvPr id="4" name="자유형 3"/>
          <p:cNvSpPr/>
          <p:nvPr/>
        </p:nvSpPr>
        <p:spPr>
          <a:xfrm>
            <a:off x="2746081" y="1746502"/>
            <a:ext cx="3719369" cy="37193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878474" y="303890"/>
                </a:moveTo>
                <a:arcTo wR="1859684" hR="1859684" stAng="18193093" swAng="1353840"/>
              </a:path>
            </a:pathLst>
          </a:custGeom>
          <a:noFill/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자유형 4"/>
          <p:cNvSpPr/>
          <p:nvPr/>
        </p:nvSpPr>
        <p:spPr>
          <a:xfrm>
            <a:off x="5465401" y="2566557"/>
            <a:ext cx="1818060" cy="929910"/>
          </a:xfrm>
          <a:custGeom>
            <a:avLst/>
            <a:gdLst>
              <a:gd name="connsiteX0" fmla="*/ 0 w 1818060"/>
              <a:gd name="connsiteY0" fmla="*/ 154988 h 929910"/>
              <a:gd name="connsiteX1" fmla="*/ 154988 w 1818060"/>
              <a:gd name="connsiteY1" fmla="*/ 0 h 929910"/>
              <a:gd name="connsiteX2" fmla="*/ 1663072 w 1818060"/>
              <a:gd name="connsiteY2" fmla="*/ 0 h 929910"/>
              <a:gd name="connsiteX3" fmla="*/ 1818060 w 1818060"/>
              <a:gd name="connsiteY3" fmla="*/ 154988 h 929910"/>
              <a:gd name="connsiteX4" fmla="*/ 1818060 w 1818060"/>
              <a:gd name="connsiteY4" fmla="*/ 774922 h 929910"/>
              <a:gd name="connsiteX5" fmla="*/ 1663072 w 1818060"/>
              <a:gd name="connsiteY5" fmla="*/ 929910 h 929910"/>
              <a:gd name="connsiteX6" fmla="*/ 154988 w 1818060"/>
              <a:gd name="connsiteY6" fmla="*/ 929910 h 929910"/>
              <a:gd name="connsiteX7" fmla="*/ 0 w 1818060"/>
              <a:gd name="connsiteY7" fmla="*/ 774922 h 929910"/>
              <a:gd name="connsiteX8" fmla="*/ 0 w 1818060"/>
              <a:gd name="connsiteY8" fmla="*/ 154988 h 92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8060" h="929910">
                <a:moveTo>
                  <a:pt x="0" y="154988"/>
                </a:moveTo>
                <a:cubicBezTo>
                  <a:pt x="0" y="69390"/>
                  <a:pt x="69390" y="0"/>
                  <a:pt x="154988" y="0"/>
                </a:cubicBezTo>
                <a:lnTo>
                  <a:pt x="1663072" y="0"/>
                </a:lnTo>
                <a:cubicBezTo>
                  <a:pt x="1748670" y="0"/>
                  <a:pt x="1818060" y="69390"/>
                  <a:pt x="1818060" y="154988"/>
                </a:cubicBezTo>
                <a:lnTo>
                  <a:pt x="1818060" y="774922"/>
                </a:lnTo>
                <a:cubicBezTo>
                  <a:pt x="1818060" y="860520"/>
                  <a:pt x="1748670" y="929910"/>
                  <a:pt x="1663072" y="929910"/>
                </a:cubicBezTo>
                <a:lnTo>
                  <a:pt x="154988" y="929910"/>
                </a:lnTo>
                <a:cubicBezTo>
                  <a:pt x="69390" y="929910"/>
                  <a:pt x="0" y="860520"/>
                  <a:pt x="0" y="774922"/>
                </a:cubicBezTo>
                <a:lnTo>
                  <a:pt x="0" y="154988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0"/>
              <a:satOff val="0"/>
              <a:lumOff val="0"/>
              <a:alphaOff val="0"/>
            </a:schemeClr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13974" tIns="113974" rIns="113974" bIns="113974" numCol="1" spcCol="1270" anchor="ctr" anchorCtr="0">
            <a:noAutofit/>
          </a:bodyPr>
          <a:lstStyle/>
          <a:p>
            <a:pPr lvl="0" algn="ctr" defTabSz="8001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1800" kern="1200" dirty="0" smtClean="0"/>
              <a:t>이면지 발생</a:t>
            </a:r>
            <a:endParaRPr lang="ko-KR" altLang="en-US" sz="1800" kern="1200" dirty="0"/>
          </a:p>
        </p:txBody>
      </p:sp>
      <p:sp>
        <p:nvSpPr>
          <p:cNvPr id="6" name="자유형 5"/>
          <p:cNvSpPr/>
          <p:nvPr/>
        </p:nvSpPr>
        <p:spPr>
          <a:xfrm>
            <a:off x="2752689" y="1827907"/>
            <a:ext cx="3719369" cy="37193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710703" y="1680358"/>
                </a:moveTo>
                <a:arcTo wR="1859684" hR="1859684" stAng="21267988" swAng="2186794"/>
              </a:path>
            </a:pathLst>
          </a:custGeom>
          <a:noFill/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자유형 6"/>
          <p:cNvSpPr/>
          <p:nvPr/>
        </p:nvSpPr>
        <p:spPr>
          <a:xfrm>
            <a:off x="4788022" y="4653132"/>
            <a:ext cx="1965687" cy="929910"/>
          </a:xfrm>
          <a:custGeom>
            <a:avLst/>
            <a:gdLst>
              <a:gd name="connsiteX0" fmla="*/ 0 w 1965687"/>
              <a:gd name="connsiteY0" fmla="*/ 154988 h 929910"/>
              <a:gd name="connsiteX1" fmla="*/ 154988 w 1965687"/>
              <a:gd name="connsiteY1" fmla="*/ 0 h 929910"/>
              <a:gd name="connsiteX2" fmla="*/ 1810699 w 1965687"/>
              <a:gd name="connsiteY2" fmla="*/ 0 h 929910"/>
              <a:gd name="connsiteX3" fmla="*/ 1965687 w 1965687"/>
              <a:gd name="connsiteY3" fmla="*/ 154988 h 929910"/>
              <a:gd name="connsiteX4" fmla="*/ 1965687 w 1965687"/>
              <a:gd name="connsiteY4" fmla="*/ 774922 h 929910"/>
              <a:gd name="connsiteX5" fmla="*/ 1810699 w 1965687"/>
              <a:gd name="connsiteY5" fmla="*/ 929910 h 929910"/>
              <a:gd name="connsiteX6" fmla="*/ 154988 w 1965687"/>
              <a:gd name="connsiteY6" fmla="*/ 929910 h 929910"/>
              <a:gd name="connsiteX7" fmla="*/ 0 w 1965687"/>
              <a:gd name="connsiteY7" fmla="*/ 774922 h 929910"/>
              <a:gd name="connsiteX8" fmla="*/ 0 w 1965687"/>
              <a:gd name="connsiteY8" fmla="*/ 154988 h 92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5687" h="929910">
                <a:moveTo>
                  <a:pt x="0" y="154988"/>
                </a:moveTo>
                <a:cubicBezTo>
                  <a:pt x="0" y="69390"/>
                  <a:pt x="69390" y="0"/>
                  <a:pt x="154988" y="0"/>
                </a:cubicBezTo>
                <a:lnTo>
                  <a:pt x="1810699" y="0"/>
                </a:lnTo>
                <a:cubicBezTo>
                  <a:pt x="1896297" y="0"/>
                  <a:pt x="1965687" y="69390"/>
                  <a:pt x="1965687" y="154988"/>
                </a:cubicBezTo>
                <a:lnTo>
                  <a:pt x="1965687" y="774922"/>
                </a:lnTo>
                <a:cubicBezTo>
                  <a:pt x="1965687" y="860520"/>
                  <a:pt x="1896297" y="929910"/>
                  <a:pt x="1810699" y="929910"/>
                </a:cubicBezTo>
                <a:lnTo>
                  <a:pt x="154988" y="929910"/>
                </a:lnTo>
                <a:cubicBezTo>
                  <a:pt x="69390" y="929910"/>
                  <a:pt x="0" y="860520"/>
                  <a:pt x="0" y="774922"/>
                </a:cubicBezTo>
                <a:lnTo>
                  <a:pt x="0" y="154988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0"/>
              <a:satOff val="0"/>
              <a:lumOff val="0"/>
              <a:alphaOff val="0"/>
            </a:schemeClr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13974" tIns="113974" rIns="113974" bIns="113974" numCol="1" spcCol="1270" anchor="ctr" anchorCtr="0">
            <a:noAutofit/>
          </a:bodyPr>
          <a:lstStyle/>
          <a:p>
            <a:pPr lvl="0" algn="ctr" defTabSz="8001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1800" kern="1200" dirty="0" smtClean="0"/>
              <a:t>종이 훼손</a:t>
            </a:r>
            <a:endParaRPr lang="ko-KR" altLang="en-US" sz="1800" kern="1200" dirty="0"/>
          </a:p>
        </p:txBody>
      </p:sp>
      <p:sp>
        <p:nvSpPr>
          <p:cNvPr id="8" name="자유형 7"/>
          <p:cNvSpPr/>
          <p:nvPr/>
        </p:nvSpPr>
        <p:spPr>
          <a:xfrm>
            <a:off x="2997175" y="1788114"/>
            <a:ext cx="3719369" cy="37193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787216" y="3717956"/>
                </a:moveTo>
                <a:arcTo wR="1859684" hR="1859684" stAng="5533995" swAng="659297"/>
              </a:path>
            </a:pathLst>
          </a:custGeom>
          <a:noFill/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자유형 9"/>
          <p:cNvSpPr/>
          <p:nvPr/>
        </p:nvSpPr>
        <p:spPr>
          <a:xfrm>
            <a:off x="2597360" y="4645748"/>
            <a:ext cx="1830621" cy="929910"/>
          </a:xfrm>
          <a:custGeom>
            <a:avLst/>
            <a:gdLst>
              <a:gd name="connsiteX0" fmla="*/ 0 w 1830621"/>
              <a:gd name="connsiteY0" fmla="*/ 154988 h 929910"/>
              <a:gd name="connsiteX1" fmla="*/ 154988 w 1830621"/>
              <a:gd name="connsiteY1" fmla="*/ 0 h 929910"/>
              <a:gd name="connsiteX2" fmla="*/ 1675633 w 1830621"/>
              <a:gd name="connsiteY2" fmla="*/ 0 h 929910"/>
              <a:gd name="connsiteX3" fmla="*/ 1830621 w 1830621"/>
              <a:gd name="connsiteY3" fmla="*/ 154988 h 929910"/>
              <a:gd name="connsiteX4" fmla="*/ 1830621 w 1830621"/>
              <a:gd name="connsiteY4" fmla="*/ 774922 h 929910"/>
              <a:gd name="connsiteX5" fmla="*/ 1675633 w 1830621"/>
              <a:gd name="connsiteY5" fmla="*/ 929910 h 929910"/>
              <a:gd name="connsiteX6" fmla="*/ 154988 w 1830621"/>
              <a:gd name="connsiteY6" fmla="*/ 929910 h 929910"/>
              <a:gd name="connsiteX7" fmla="*/ 0 w 1830621"/>
              <a:gd name="connsiteY7" fmla="*/ 774922 h 929910"/>
              <a:gd name="connsiteX8" fmla="*/ 0 w 1830621"/>
              <a:gd name="connsiteY8" fmla="*/ 154988 h 92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0621" h="929910">
                <a:moveTo>
                  <a:pt x="0" y="154988"/>
                </a:moveTo>
                <a:cubicBezTo>
                  <a:pt x="0" y="69390"/>
                  <a:pt x="69390" y="0"/>
                  <a:pt x="154988" y="0"/>
                </a:cubicBezTo>
                <a:lnTo>
                  <a:pt x="1675633" y="0"/>
                </a:lnTo>
                <a:cubicBezTo>
                  <a:pt x="1761231" y="0"/>
                  <a:pt x="1830621" y="69390"/>
                  <a:pt x="1830621" y="154988"/>
                </a:cubicBezTo>
                <a:lnTo>
                  <a:pt x="1830621" y="774922"/>
                </a:lnTo>
                <a:cubicBezTo>
                  <a:pt x="1830621" y="860520"/>
                  <a:pt x="1761231" y="929910"/>
                  <a:pt x="1675633" y="929910"/>
                </a:cubicBezTo>
                <a:lnTo>
                  <a:pt x="154988" y="929910"/>
                </a:lnTo>
                <a:cubicBezTo>
                  <a:pt x="69390" y="929910"/>
                  <a:pt x="0" y="860520"/>
                  <a:pt x="0" y="774922"/>
                </a:cubicBezTo>
                <a:lnTo>
                  <a:pt x="0" y="154988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0"/>
              <a:satOff val="0"/>
              <a:lumOff val="0"/>
              <a:alphaOff val="0"/>
            </a:schemeClr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13974" tIns="113974" rIns="113974" bIns="113974" numCol="1" spcCol="1270" anchor="ctr" anchorCtr="0">
            <a:noAutofit/>
          </a:bodyPr>
          <a:lstStyle/>
          <a:p>
            <a:pPr lvl="0" algn="ctr" defTabSz="8001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1800" kern="1200" dirty="0" smtClean="0"/>
              <a:t>영수증 발행</a:t>
            </a:r>
            <a:endParaRPr lang="ko-KR" altLang="en-US" sz="1800" kern="1200" dirty="0"/>
          </a:p>
        </p:txBody>
      </p:sp>
      <p:sp>
        <p:nvSpPr>
          <p:cNvPr id="12" name="자유형 11"/>
          <p:cNvSpPr/>
          <p:nvPr/>
        </p:nvSpPr>
        <p:spPr>
          <a:xfrm>
            <a:off x="2746081" y="1746502"/>
            <a:ext cx="3719369" cy="37193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11063" y="2889344"/>
                </a:moveTo>
                <a:arcTo wR="1859684" hR="1859684" stAng="8782831" swAng="2198083"/>
              </a:path>
            </a:pathLst>
          </a:custGeom>
          <a:noFill/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자유형 13"/>
          <p:cNvSpPr/>
          <p:nvPr/>
        </p:nvSpPr>
        <p:spPr>
          <a:xfrm>
            <a:off x="1860537" y="2566557"/>
            <a:ext cx="1953126" cy="929910"/>
          </a:xfrm>
          <a:custGeom>
            <a:avLst/>
            <a:gdLst>
              <a:gd name="connsiteX0" fmla="*/ 0 w 1953126"/>
              <a:gd name="connsiteY0" fmla="*/ 154988 h 929910"/>
              <a:gd name="connsiteX1" fmla="*/ 154988 w 1953126"/>
              <a:gd name="connsiteY1" fmla="*/ 0 h 929910"/>
              <a:gd name="connsiteX2" fmla="*/ 1798138 w 1953126"/>
              <a:gd name="connsiteY2" fmla="*/ 0 h 929910"/>
              <a:gd name="connsiteX3" fmla="*/ 1953126 w 1953126"/>
              <a:gd name="connsiteY3" fmla="*/ 154988 h 929910"/>
              <a:gd name="connsiteX4" fmla="*/ 1953126 w 1953126"/>
              <a:gd name="connsiteY4" fmla="*/ 774922 h 929910"/>
              <a:gd name="connsiteX5" fmla="*/ 1798138 w 1953126"/>
              <a:gd name="connsiteY5" fmla="*/ 929910 h 929910"/>
              <a:gd name="connsiteX6" fmla="*/ 154988 w 1953126"/>
              <a:gd name="connsiteY6" fmla="*/ 929910 h 929910"/>
              <a:gd name="connsiteX7" fmla="*/ 0 w 1953126"/>
              <a:gd name="connsiteY7" fmla="*/ 774922 h 929910"/>
              <a:gd name="connsiteX8" fmla="*/ 0 w 1953126"/>
              <a:gd name="connsiteY8" fmla="*/ 154988 h 92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3126" h="929910">
                <a:moveTo>
                  <a:pt x="0" y="154988"/>
                </a:moveTo>
                <a:cubicBezTo>
                  <a:pt x="0" y="69390"/>
                  <a:pt x="69390" y="0"/>
                  <a:pt x="154988" y="0"/>
                </a:cubicBezTo>
                <a:lnTo>
                  <a:pt x="1798138" y="0"/>
                </a:lnTo>
                <a:cubicBezTo>
                  <a:pt x="1883736" y="0"/>
                  <a:pt x="1953126" y="69390"/>
                  <a:pt x="1953126" y="154988"/>
                </a:cubicBezTo>
                <a:lnTo>
                  <a:pt x="1953126" y="774922"/>
                </a:lnTo>
                <a:cubicBezTo>
                  <a:pt x="1953126" y="860520"/>
                  <a:pt x="1883736" y="929910"/>
                  <a:pt x="1798138" y="929910"/>
                </a:cubicBezTo>
                <a:lnTo>
                  <a:pt x="154988" y="929910"/>
                </a:lnTo>
                <a:cubicBezTo>
                  <a:pt x="69390" y="929910"/>
                  <a:pt x="0" y="860520"/>
                  <a:pt x="0" y="774922"/>
                </a:cubicBezTo>
                <a:lnTo>
                  <a:pt x="0" y="154988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0"/>
              <a:satOff val="0"/>
              <a:lumOff val="0"/>
              <a:alphaOff val="0"/>
            </a:schemeClr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13974" tIns="113974" rIns="113974" bIns="113974" numCol="1" spcCol="1270" anchor="ctr" anchorCtr="0">
            <a:noAutofit/>
          </a:bodyPr>
          <a:lstStyle/>
          <a:p>
            <a:pPr lvl="0" algn="ctr" defTabSz="8001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1800" kern="1200" dirty="0" err="1" smtClean="0"/>
              <a:t>전단지</a:t>
            </a:r>
            <a:r>
              <a:rPr lang="en-US" altLang="ko-KR" sz="1800" kern="1200" dirty="0" smtClean="0"/>
              <a:t>, </a:t>
            </a:r>
            <a:r>
              <a:rPr lang="ko-KR" altLang="en-US" sz="1800" kern="1200" dirty="0" smtClean="0"/>
              <a:t>신문 등과 같은 인쇄물</a:t>
            </a:r>
            <a:endParaRPr lang="ko-KR" altLang="en-US" sz="1800" kern="1200" dirty="0"/>
          </a:p>
        </p:txBody>
      </p:sp>
      <p:sp>
        <p:nvSpPr>
          <p:cNvPr id="15" name="자유형 14"/>
          <p:cNvSpPr/>
          <p:nvPr/>
        </p:nvSpPr>
        <p:spPr>
          <a:xfrm>
            <a:off x="2746081" y="1746502"/>
            <a:ext cx="3719369" cy="37193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21900" y="813909"/>
                </a:moveTo>
                <a:arcTo wR="1859684" hR="1859684" stAng="12853067" swAng="1353840"/>
              </a:path>
            </a:pathLst>
          </a:custGeom>
          <a:noFill/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5" grpId="0" animBg="1"/>
      <p:bldP spid="7" grpId="0" animBg="1"/>
      <p:bldP spid="10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 descr="flickr-1426664677-original.jpg"/>
          <p:cNvPicPr>
            <a:picLocks noChangeAspect="1"/>
          </p:cNvPicPr>
          <p:nvPr/>
        </p:nvPicPr>
        <p:blipFill>
          <a:blip r:embed="rId2" cstate="print"/>
          <a:srcRect l="48437" r="26990"/>
          <a:stretch>
            <a:fillRect/>
          </a:stretch>
        </p:blipFill>
        <p:spPr>
          <a:xfrm>
            <a:off x="0" y="642918"/>
            <a:ext cx="9144000" cy="5786478"/>
          </a:xfrm>
          <a:prstGeom prst="rect">
            <a:avLst/>
          </a:prstGeom>
          <a:effectLst/>
        </p:spPr>
      </p:pic>
      <p:pic>
        <p:nvPicPr>
          <p:cNvPr id="9" name="그림 8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66743">
            <a:off x="437144" y="294275"/>
            <a:ext cx="621026" cy="62102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42976" y="214290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02 </a:t>
            </a:r>
            <a:r>
              <a:rPr lang="ko-KR" altLang="en-US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현재의  대책</a:t>
            </a:r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 flipH="1" flipV="1">
            <a:off x="357158" y="571480"/>
            <a:ext cx="214314" cy="214314"/>
          </a:xfrm>
          <a:prstGeom prst="ellipse">
            <a:avLst/>
          </a:prstGeom>
          <a:solidFill>
            <a:srgbClr val="FF0066">
              <a:alpha val="4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flipH="1" flipV="1">
            <a:off x="42831" y="714356"/>
            <a:ext cx="385765" cy="385765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 flipH="1" flipV="1">
            <a:off x="357158" y="1000108"/>
            <a:ext cx="500066" cy="500066"/>
          </a:xfrm>
          <a:prstGeom prst="ellipse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자유형 2"/>
          <p:cNvSpPr/>
          <p:nvPr/>
        </p:nvSpPr>
        <p:spPr>
          <a:xfrm>
            <a:off x="2440483" y="1398984"/>
            <a:ext cx="2030015" cy="1218009"/>
          </a:xfrm>
          <a:custGeom>
            <a:avLst/>
            <a:gdLst>
              <a:gd name="connsiteX0" fmla="*/ 0 w 2030015"/>
              <a:gd name="connsiteY0" fmla="*/ 0 h 1218009"/>
              <a:gd name="connsiteX1" fmla="*/ 2030015 w 2030015"/>
              <a:gd name="connsiteY1" fmla="*/ 0 h 1218009"/>
              <a:gd name="connsiteX2" fmla="*/ 2030015 w 2030015"/>
              <a:gd name="connsiteY2" fmla="*/ 1218009 h 1218009"/>
              <a:gd name="connsiteX3" fmla="*/ 0 w 2030015"/>
              <a:gd name="connsiteY3" fmla="*/ 1218009 h 1218009"/>
              <a:gd name="connsiteX4" fmla="*/ 0 w 2030015"/>
              <a:gd name="connsiteY4" fmla="*/ 0 h 1218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0015" h="1218009">
                <a:moveTo>
                  <a:pt x="0" y="0"/>
                </a:moveTo>
                <a:lnTo>
                  <a:pt x="2030015" y="0"/>
                </a:lnTo>
                <a:lnTo>
                  <a:pt x="2030015" y="1218009"/>
                </a:lnTo>
                <a:lnTo>
                  <a:pt x="0" y="121800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ctr" defTabSz="10668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2400" kern="1200" dirty="0" smtClean="0"/>
              <a:t>재생종이</a:t>
            </a:r>
            <a:endParaRPr lang="ko-KR" altLang="en-US" sz="2400" kern="1200" dirty="0"/>
          </a:p>
        </p:txBody>
      </p:sp>
      <p:sp>
        <p:nvSpPr>
          <p:cNvPr id="4" name="자유형 3"/>
          <p:cNvSpPr/>
          <p:nvPr/>
        </p:nvSpPr>
        <p:spPr>
          <a:xfrm>
            <a:off x="4673500" y="1398984"/>
            <a:ext cx="2030015" cy="1218009"/>
          </a:xfrm>
          <a:custGeom>
            <a:avLst/>
            <a:gdLst>
              <a:gd name="connsiteX0" fmla="*/ 0 w 2030015"/>
              <a:gd name="connsiteY0" fmla="*/ 0 h 1218009"/>
              <a:gd name="connsiteX1" fmla="*/ 2030015 w 2030015"/>
              <a:gd name="connsiteY1" fmla="*/ 0 h 1218009"/>
              <a:gd name="connsiteX2" fmla="*/ 2030015 w 2030015"/>
              <a:gd name="connsiteY2" fmla="*/ 1218009 h 1218009"/>
              <a:gd name="connsiteX3" fmla="*/ 0 w 2030015"/>
              <a:gd name="connsiteY3" fmla="*/ 1218009 h 1218009"/>
              <a:gd name="connsiteX4" fmla="*/ 0 w 2030015"/>
              <a:gd name="connsiteY4" fmla="*/ 0 h 1218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0015" h="1218009">
                <a:moveTo>
                  <a:pt x="0" y="0"/>
                </a:moveTo>
                <a:lnTo>
                  <a:pt x="2030015" y="0"/>
                </a:lnTo>
                <a:lnTo>
                  <a:pt x="2030015" y="1218009"/>
                </a:lnTo>
                <a:lnTo>
                  <a:pt x="0" y="121800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2483469"/>
              <a:satOff val="9953"/>
              <a:lumOff val="2157"/>
              <a:alphaOff val="0"/>
            </a:schemeClr>
          </a:fillRef>
          <a:effectRef idx="0">
            <a:schemeClr val="accent5">
              <a:hueOff val="-2483469"/>
              <a:satOff val="9953"/>
              <a:lumOff val="215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ctr" defTabSz="10668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sz="2400" kern="1200" dirty="0" smtClean="0"/>
              <a:t>e-book</a:t>
            </a:r>
            <a:r>
              <a:rPr lang="ko-KR" altLang="en-US" sz="2400" kern="1200" dirty="0" smtClean="0"/>
              <a:t> 사용</a:t>
            </a:r>
            <a:endParaRPr lang="ko-KR" altLang="en-US" sz="2400" kern="1200" dirty="0"/>
          </a:p>
        </p:txBody>
      </p:sp>
      <p:sp>
        <p:nvSpPr>
          <p:cNvPr id="5" name="자유형 4"/>
          <p:cNvSpPr/>
          <p:nvPr/>
        </p:nvSpPr>
        <p:spPr>
          <a:xfrm>
            <a:off x="2440483" y="2819995"/>
            <a:ext cx="2030015" cy="1218009"/>
          </a:xfrm>
          <a:custGeom>
            <a:avLst/>
            <a:gdLst>
              <a:gd name="connsiteX0" fmla="*/ 0 w 2030015"/>
              <a:gd name="connsiteY0" fmla="*/ 0 h 1218009"/>
              <a:gd name="connsiteX1" fmla="*/ 2030015 w 2030015"/>
              <a:gd name="connsiteY1" fmla="*/ 0 h 1218009"/>
              <a:gd name="connsiteX2" fmla="*/ 2030015 w 2030015"/>
              <a:gd name="connsiteY2" fmla="*/ 1218009 h 1218009"/>
              <a:gd name="connsiteX3" fmla="*/ 0 w 2030015"/>
              <a:gd name="connsiteY3" fmla="*/ 1218009 h 1218009"/>
              <a:gd name="connsiteX4" fmla="*/ 0 w 2030015"/>
              <a:gd name="connsiteY4" fmla="*/ 0 h 1218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0015" h="1218009">
                <a:moveTo>
                  <a:pt x="0" y="0"/>
                </a:moveTo>
                <a:lnTo>
                  <a:pt x="2030015" y="0"/>
                </a:lnTo>
                <a:lnTo>
                  <a:pt x="2030015" y="1218009"/>
                </a:lnTo>
                <a:lnTo>
                  <a:pt x="0" y="121800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4966938"/>
              <a:satOff val="19906"/>
              <a:lumOff val="4314"/>
              <a:alphaOff val="0"/>
            </a:schemeClr>
          </a:fillRef>
          <a:effectRef idx="0">
            <a:schemeClr val="accent5">
              <a:hueOff val="-4966938"/>
              <a:satOff val="19906"/>
              <a:lumOff val="43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ctr" defTabSz="10668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2400" kern="1200" dirty="0" smtClean="0"/>
              <a:t>종이 줄이기 캠페인</a:t>
            </a:r>
            <a:endParaRPr lang="ko-KR" altLang="en-US" sz="2400" kern="1200" dirty="0"/>
          </a:p>
        </p:txBody>
      </p:sp>
      <p:sp>
        <p:nvSpPr>
          <p:cNvPr id="6" name="자유형 5"/>
          <p:cNvSpPr/>
          <p:nvPr/>
        </p:nvSpPr>
        <p:spPr>
          <a:xfrm>
            <a:off x="4673500" y="2819995"/>
            <a:ext cx="2030015" cy="1218009"/>
          </a:xfrm>
          <a:custGeom>
            <a:avLst/>
            <a:gdLst>
              <a:gd name="connsiteX0" fmla="*/ 0 w 2030015"/>
              <a:gd name="connsiteY0" fmla="*/ 0 h 1218009"/>
              <a:gd name="connsiteX1" fmla="*/ 2030015 w 2030015"/>
              <a:gd name="connsiteY1" fmla="*/ 0 h 1218009"/>
              <a:gd name="connsiteX2" fmla="*/ 2030015 w 2030015"/>
              <a:gd name="connsiteY2" fmla="*/ 1218009 h 1218009"/>
              <a:gd name="connsiteX3" fmla="*/ 0 w 2030015"/>
              <a:gd name="connsiteY3" fmla="*/ 1218009 h 1218009"/>
              <a:gd name="connsiteX4" fmla="*/ 0 w 2030015"/>
              <a:gd name="connsiteY4" fmla="*/ 0 h 1218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0015" h="1218009">
                <a:moveTo>
                  <a:pt x="0" y="0"/>
                </a:moveTo>
                <a:lnTo>
                  <a:pt x="2030015" y="0"/>
                </a:lnTo>
                <a:lnTo>
                  <a:pt x="2030015" y="1218009"/>
                </a:lnTo>
                <a:lnTo>
                  <a:pt x="0" y="1218009"/>
                </a:lnTo>
                <a:lnTo>
                  <a:pt x="0" y="0"/>
                </a:lnTo>
                <a:close/>
              </a:path>
            </a:pathLst>
          </a:custGeom>
          <a:solidFill>
            <a:srgbClr val="C6E31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7450407"/>
              <a:satOff val="29858"/>
              <a:lumOff val="6471"/>
              <a:alphaOff val="0"/>
            </a:schemeClr>
          </a:fillRef>
          <a:effectRef idx="0">
            <a:schemeClr val="accent5">
              <a:hueOff val="-7450407"/>
              <a:satOff val="29858"/>
              <a:lumOff val="647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ctr" defTabSz="10668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2400" kern="1200" dirty="0" smtClean="0"/>
              <a:t>소각</a:t>
            </a:r>
            <a:endParaRPr lang="ko-KR" altLang="en-US" sz="2400" kern="1200" dirty="0"/>
          </a:p>
        </p:txBody>
      </p:sp>
      <p:sp>
        <p:nvSpPr>
          <p:cNvPr id="7" name="자유형 6"/>
          <p:cNvSpPr/>
          <p:nvPr/>
        </p:nvSpPr>
        <p:spPr>
          <a:xfrm>
            <a:off x="3556992" y="4241006"/>
            <a:ext cx="2030015" cy="1218009"/>
          </a:xfrm>
          <a:custGeom>
            <a:avLst/>
            <a:gdLst>
              <a:gd name="connsiteX0" fmla="*/ 0 w 2030015"/>
              <a:gd name="connsiteY0" fmla="*/ 0 h 1218009"/>
              <a:gd name="connsiteX1" fmla="*/ 2030015 w 2030015"/>
              <a:gd name="connsiteY1" fmla="*/ 0 h 1218009"/>
              <a:gd name="connsiteX2" fmla="*/ 2030015 w 2030015"/>
              <a:gd name="connsiteY2" fmla="*/ 1218009 h 1218009"/>
              <a:gd name="connsiteX3" fmla="*/ 0 w 2030015"/>
              <a:gd name="connsiteY3" fmla="*/ 1218009 h 1218009"/>
              <a:gd name="connsiteX4" fmla="*/ 0 w 2030015"/>
              <a:gd name="connsiteY4" fmla="*/ 0 h 1218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0015" h="1218009">
                <a:moveTo>
                  <a:pt x="0" y="0"/>
                </a:moveTo>
                <a:lnTo>
                  <a:pt x="2030015" y="0"/>
                </a:lnTo>
                <a:lnTo>
                  <a:pt x="2030015" y="1218009"/>
                </a:lnTo>
                <a:lnTo>
                  <a:pt x="0" y="121800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9933876"/>
              <a:satOff val="39811"/>
              <a:lumOff val="8628"/>
              <a:alphaOff val="0"/>
            </a:schemeClr>
          </a:fillRef>
          <a:effectRef idx="0">
            <a:schemeClr val="accent5">
              <a:hueOff val="-9933876"/>
              <a:satOff val="39811"/>
              <a:lumOff val="862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lvl="0" algn="ctr" defTabSz="5334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1200" kern="1200" dirty="0" smtClean="0"/>
              <a:t>다양한 종이 활용법</a:t>
            </a:r>
            <a:endParaRPr lang="en-US" altLang="en-US" sz="1200" kern="1200" dirty="0" smtClean="0">
              <a:hlinkClick r:id="rId4"/>
            </a:endParaRPr>
          </a:p>
          <a:p>
            <a:pPr lvl="0" algn="ctr" defTabSz="5334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en-US" sz="1200" kern="1200" dirty="0" smtClean="0">
                <a:hlinkClick r:id="rId4"/>
              </a:rPr>
              <a:t>http://tvpot.daum.net/v/v911a6dOAQdOdKjjj6ndynd</a:t>
            </a:r>
            <a:endParaRPr lang="en-US" altLang="en-US" sz="1200" kern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 descr="flickr-1426664677-original.jpg"/>
          <p:cNvPicPr>
            <a:picLocks noChangeAspect="1"/>
          </p:cNvPicPr>
          <p:nvPr/>
        </p:nvPicPr>
        <p:blipFill>
          <a:blip r:embed="rId2" cstate="print"/>
          <a:srcRect l="48437" r="26990"/>
          <a:stretch>
            <a:fillRect/>
          </a:stretch>
        </p:blipFill>
        <p:spPr>
          <a:xfrm>
            <a:off x="0" y="642918"/>
            <a:ext cx="9144000" cy="5786478"/>
          </a:xfrm>
          <a:prstGeom prst="rect">
            <a:avLst/>
          </a:prstGeom>
          <a:effectLst/>
        </p:spPr>
      </p:pic>
      <p:pic>
        <p:nvPicPr>
          <p:cNvPr id="9" name="그림 8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66743">
            <a:off x="437144" y="294275"/>
            <a:ext cx="621026" cy="62102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42976" y="214290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02 </a:t>
            </a:r>
            <a:r>
              <a:rPr lang="ko-KR" altLang="en-US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현재의  대책</a:t>
            </a:r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문제점</a:t>
            </a:r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 flipH="1" flipV="1">
            <a:off x="357158" y="571480"/>
            <a:ext cx="214314" cy="214314"/>
          </a:xfrm>
          <a:prstGeom prst="ellipse">
            <a:avLst/>
          </a:prstGeom>
          <a:solidFill>
            <a:srgbClr val="FF0066">
              <a:alpha val="4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flipH="1" flipV="1">
            <a:off x="42831" y="714356"/>
            <a:ext cx="385765" cy="385765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 flipH="1" flipV="1">
            <a:off x="357158" y="1000108"/>
            <a:ext cx="500066" cy="500066"/>
          </a:xfrm>
          <a:prstGeom prst="ellipse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1098896184"/>
              </p:ext>
            </p:extLst>
          </p:nvPr>
        </p:nvGraphicFramePr>
        <p:xfrm>
          <a:off x="1138155" y="1495899"/>
          <a:ext cx="3433845" cy="32292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2" name="그룹 21"/>
          <p:cNvGrpSpPr/>
          <p:nvPr/>
        </p:nvGrpSpPr>
        <p:grpSpPr>
          <a:xfrm>
            <a:off x="6516216" y="1023357"/>
            <a:ext cx="1944216" cy="744692"/>
            <a:chOff x="1667697" y="694090"/>
            <a:chExt cx="1437683" cy="575073"/>
          </a:xfrm>
          <a:scene3d>
            <a:camera prst="orthographicFront"/>
            <a:lightRig rig="flat" dir="t"/>
          </a:scene3d>
        </p:grpSpPr>
        <p:sp>
          <p:nvSpPr>
            <p:cNvPr id="23" name="직사각형 22"/>
            <p:cNvSpPr/>
            <p:nvPr/>
          </p:nvSpPr>
          <p:spPr>
            <a:xfrm>
              <a:off x="1667697" y="694090"/>
              <a:ext cx="1437683" cy="57507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</p:sp>
        <p:sp>
          <p:nvSpPr>
            <p:cNvPr id="24" name="직사각형 23"/>
            <p:cNvSpPr/>
            <p:nvPr/>
          </p:nvSpPr>
          <p:spPr>
            <a:xfrm>
              <a:off x="1667697" y="694090"/>
              <a:ext cx="1437683" cy="57507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2000" dirty="0"/>
                <a:t>종이 줄이기 </a:t>
              </a:r>
              <a:r>
                <a:rPr lang="ko-KR" altLang="en-US" sz="2000" dirty="0" smtClean="0"/>
                <a:t>캠페인</a:t>
              </a:r>
              <a:endParaRPr lang="ko-KR" altLang="en-US" sz="2000" dirty="0"/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6516216" y="1775554"/>
            <a:ext cx="1944216" cy="1850055"/>
            <a:chOff x="1667697" y="1267596"/>
            <a:chExt cx="1437683" cy="1125449"/>
          </a:xfrm>
          <a:scene3d>
            <a:camera prst="orthographicFront"/>
            <a:lightRig rig="flat" dir="t"/>
          </a:scene3d>
        </p:grpSpPr>
        <p:sp>
          <p:nvSpPr>
            <p:cNvPr id="26" name="직사각형 25"/>
            <p:cNvSpPr/>
            <p:nvPr/>
          </p:nvSpPr>
          <p:spPr>
            <a:xfrm>
              <a:off x="1667697" y="1267596"/>
              <a:ext cx="1437683" cy="112544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27" name="직사각형 26"/>
            <p:cNvSpPr/>
            <p:nvPr/>
          </p:nvSpPr>
          <p:spPr>
            <a:xfrm>
              <a:off x="1667697" y="1267596"/>
              <a:ext cx="1437683" cy="112544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101346" tIns="101346" rIns="135128" bIns="152019" numCol="1" spcCol="1270" anchor="t" anchorCtr="0">
              <a:noAutofit/>
            </a:bodyPr>
            <a:lstStyle/>
            <a:p>
              <a:pPr marL="0" lvl="1" algn="l" defTabSz="84455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altLang="ko-KR" sz="1900" dirty="0"/>
                <a:t>-</a:t>
              </a:r>
              <a:r>
                <a:rPr lang="ko-KR" altLang="en-US" sz="1900" dirty="0" smtClean="0"/>
                <a:t>절약에 영향을        </a:t>
              </a:r>
              <a:endParaRPr lang="en-US" altLang="ko-KR" sz="1900" dirty="0" smtClean="0"/>
            </a:p>
            <a:p>
              <a:pPr marL="0" lvl="1" algn="l" defTabSz="84455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altLang="ko-KR" sz="1900" dirty="0"/>
                <a:t> </a:t>
              </a:r>
              <a:r>
                <a:rPr lang="ko-KR" altLang="en-US" sz="1900" dirty="0" smtClean="0"/>
                <a:t>많이 미치지 </a:t>
              </a:r>
              <a:r>
                <a:rPr lang="ko-KR" altLang="en-US" sz="1900" dirty="0" err="1" smtClean="0"/>
                <a:t>않</a:t>
              </a:r>
              <a:endParaRPr lang="en-US" altLang="ko-KR" sz="1900" dirty="0"/>
            </a:p>
            <a:p>
              <a:pPr marL="0" lvl="1" algn="l" defTabSz="84455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altLang="ko-KR" sz="1900" dirty="0" smtClean="0"/>
                <a:t> </a:t>
              </a:r>
              <a:r>
                <a:rPr lang="ko-KR" altLang="en-US" sz="1900" dirty="0" smtClean="0"/>
                <a:t>고 있음</a:t>
              </a:r>
              <a:r>
                <a:rPr lang="en-US" altLang="ko-KR" sz="1900" dirty="0" smtClean="0"/>
                <a:t>. </a:t>
              </a:r>
              <a:r>
                <a:rPr lang="ko-KR" altLang="en-US" sz="1900" dirty="0" smtClean="0"/>
                <a:t>그러나 점차 관심이 높아지고 있는 추세</a:t>
              </a:r>
              <a:r>
                <a:rPr lang="en-US" altLang="ko-KR" sz="1900" dirty="0" smtClean="0"/>
                <a:t>.</a:t>
              </a:r>
              <a:endParaRPr lang="ko-KR" altLang="en-US" sz="1900" kern="1200" dirty="0"/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3851920" y="1030862"/>
            <a:ext cx="1944216" cy="744692"/>
            <a:chOff x="1667697" y="694090"/>
            <a:chExt cx="1437683" cy="575073"/>
          </a:xfrm>
          <a:scene3d>
            <a:camera prst="orthographicFront"/>
            <a:lightRig rig="flat" dir="t"/>
          </a:scene3d>
        </p:grpSpPr>
        <p:sp>
          <p:nvSpPr>
            <p:cNvPr id="29" name="직사각형 28"/>
            <p:cNvSpPr/>
            <p:nvPr/>
          </p:nvSpPr>
          <p:spPr>
            <a:xfrm>
              <a:off x="1667697" y="694090"/>
              <a:ext cx="1437683" cy="57507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</p:sp>
        <p:sp>
          <p:nvSpPr>
            <p:cNvPr id="30" name="직사각형 29"/>
            <p:cNvSpPr/>
            <p:nvPr/>
          </p:nvSpPr>
          <p:spPr>
            <a:xfrm>
              <a:off x="1667697" y="694090"/>
              <a:ext cx="1437683" cy="57507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2000" dirty="0"/>
                <a:t>e-book</a:t>
              </a:r>
              <a:r>
                <a:rPr lang="ko-KR" altLang="en-US" sz="2000" dirty="0"/>
                <a:t> </a:t>
              </a:r>
              <a:r>
                <a:rPr lang="ko-KR" altLang="en-US" sz="2000" dirty="0" smtClean="0"/>
                <a:t>사용</a:t>
              </a:r>
              <a:endParaRPr lang="ko-KR" altLang="en-US" sz="2000" dirty="0"/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3851920" y="1775554"/>
            <a:ext cx="1944216" cy="1850055"/>
            <a:chOff x="1667697" y="1267596"/>
            <a:chExt cx="1437683" cy="1125449"/>
          </a:xfrm>
          <a:scene3d>
            <a:camera prst="orthographicFront"/>
            <a:lightRig rig="flat" dir="t"/>
          </a:scene3d>
        </p:grpSpPr>
        <p:sp>
          <p:nvSpPr>
            <p:cNvPr id="32" name="직사각형 31"/>
            <p:cNvSpPr/>
            <p:nvPr/>
          </p:nvSpPr>
          <p:spPr>
            <a:xfrm>
              <a:off x="1667697" y="1267596"/>
              <a:ext cx="1437683" cy="112544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33" name="직사각형 32"/>
            <p:cNvSpPr/>
            <p:nvPr/>
          </p:nvSpPr>
          <p:spPr>
            <a:xfrm>
              <a:off x="1667697" y="1267596"/>
              <a:ext cx="1437683" cy="112544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101346" tIns="101346" rIns="135128" bIns="152019" numCol="1" spcCol="1270" anchor="t" anchorCtr="0">
              <a:noAutofit/>
            </a:bodyPr>
            <a:lstStyle/>
            <a:p>
              <a:pPr marL="0" lvl="1" algn="l" defTabSz="84455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altLang="ko-KR" sz="1900" dirty="0" smtClean="0"/>
                <a:t>-e-book </a:t>
              </a:r>
              <a:r>
                <a:rPr lang="ko-KR" altLang="en-US" sz="1900" dirty="0" smtClean="0"/>
                <a:t>활용도 낮음</a:t>
              </a:r>
              <a:r>
                <a:rPr lang="en-US" altLang="ko-KR" sz="1900" dirty="0" smtClean="0"/>
                <a:t>. </a:t>
              </a:r>
              <a:r>
                <a:rPr lang="ko-KR" altLang="en-US" sz="1900" dirty="0" smtClean="0"/>
                <a:t>실제로 </a:t>
              </a:r>
              <a:r>
                <a:rPr lang="ko-KR" altLang="en-US" sz="1900" dirty="0"/>
                <a:t>통계자료에 </a:t>
              </a:r>
              <a:r>
                <a:rPr lang="ko-KR" altLang="en-US" sz="1900" dirty="0" smtClean="0"/>
                <a:t>따르면 종이 소비량이 크게 줄지 않음을 알 수 있음</a:t>
              </a:r>
              <a:r>
                <a:rPr lang="en-US" altLang="ko-KR" sz="1900" dirty="0" smtClean="0"/>
                <a:t>.</a:t>
              </a:r>
              <a:r>
                <a:rPr lang="ko-KR" altLang="en-US" sz="1900" dirty="0" smtClean="0"/>
                <a:t> </a:t>
              </a:r>
              <a:endParaRPr lang="ko-KR" altLang="en-US" sz="1900" kern="1200" dirty="0"/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2560847" y="3739007"/>
            <a:ext cx="1944216" cy="744692"/>
            <a:chOff x="1667697" y="694090"/>
            <a:chExt cx="1437683" cy="575073"/>
          </a:xfrm>
          <a:scene3d>
            <a:camera prst="orthographicFront"/>
            <a:lightRig rig="flat" dir="t"/>
          </a:scene3d>
        </p:grpSpPr>
        <p:sp>
          <p:nvSpPr>
            <p:cNvPr id="35" name="직사각형 34"/>
            <p:cNvSpPr/>
            <p:nvPr/>
          </p:nvSpPr>
          <p:spPr>
            <a:xfrm>
              <a:off x="1667697" y="694090"/>
              <a:ext cx="1437683" cy="57507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</p:sp>
        <p:sp>
          <p:nvSpPr>
            <p:cNvPr id="36" name="직사각형 35"/>
            <p:cNvSpPr/>
            <p:nvPr/>
          </p:nvSpPr>
          <p:spPr>
            <a:xfrm>
              <a:off x="1667697" y="694090"/>
              <a:ext cx="1437683" cy="57507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2000" dirty="0" smtClean="0"/>
                <a:t>소각</a:t>
              </a:r>
              <a:endParaRPr lang="ko-KR" altLang="en-US" sz="2000" dirty="0"/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2560847" y="4491204"/>
            <a:ext cx="1944216" cy="1850055"/>
            <a:chOff x="1667697" y="1267596"/>
            <a:chExt cx="1437683" cy="1125449"/>
          </a:xfrm>
          <a:scene3d>
            <a:camera prst="orthographicFront"/>
            <a:lightRig rig="flat" dir="t"/>
          </a:scene3d>
        </p:grpSpPr>
        <p:sp>
          <p:nvSpPr>
            <p:cNvPr id="38" name="직사각형 37"/>
            <p:cNvSpPr/>
            <p:nvPr/>
          </p:nvSpPr>
          <p:spPr>
            <a:xfrm>
              <a:off x="1667697" y="1267596"/>
              <a:ext cx="1437683" cy="112544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39" name="직사각형 38"/>
            <p:cNvSpPr/>
            <p:nvPr/>
          </p:nvSpPr>
          <p:spPr>
            <a:xfrm>
              <a:off x="1667697" y="1267596"/>
              <a:ext cx="1437683" cy="112544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101346" tIns="101346" rIns="135128" bIns="152019" numCol="1" spcCol="1270" anchor="t" anchorCtr="0">
              <a:noAutofit/>
            </a:bodyPr>
            <a:lstStyle/>
            <a:p>
              <a:pPr marL="0" lvl="1" algn="l" defTabSz="84455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altLang="ko-KR" sz="1900" dirty="0" smtClean="0"/>
                <a:t>-</a:t>
              </a:r>
              <a:r>
                <a:rPr lang="ko-KR" altLang="en-US" sz="1900" dirty="0" smtClean="0"/>
                <a:t>경제적으로는 도움이 될 수 있으나 환경적인 면에서는 최악</a:t>
              </a:r>
              <a:r>
                <a:rPr lang="en-US" altLang="ko-KR" sz="1900" dirty="0" smtClean="0"/>
                <a:t>.</a:t>
              </a:r>
              <a:endParaRPr lang="ko-KR" altLang="en-US" sz="1900" kern="1200" dirty="0"/>
            </a:p>
          </p:txBody>
        </p:sp>
      </p:grpSp>
      <p:grpSp>
        <p:nvGrpSpPr>
          <p:cNvPr id="46" name="그룹 45"/>
          <p:cNvGrpSpPr/>
          <p:nvPr/>
        </p:nvGrpSpPr>
        <p:grpSpPr>
          <a:xfrm>
            <a:off x="1218891" y="1030862"/>
            <a:ext cx="1944216" cy="744692"/>
            <a:chOff x="1667697" y="694090"/>
            <a:chExt cx="1437683" cy="575073"/>
          </a:xfrm>
          <a:scene3d>
            <a:camera prst="orthographicFront"/>
            <a:lightRig rig="flat" dir="t"/>
          </a:scene3d>
        </p:grpSpPr>
        <p:sp>
          <p:nvSpPr>
            <p:cNvPr id="47" name="직사각형 46"/>
            <p:cNvSpPr/>
            <p:nvPr/>
          </p:nvSpPr>
          <p:spPr>
            <a:xfrm>
              <a:off x="1667697" y="694090"/>
              <a:ext cx="1437683" cy="57507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</p:sp>
        <p:sp>
          <p:nvSpPr>
            <p:cNvPr id="48" name="직사각형 47"/>
            <p:cNvSpPr/>
            <p:nvPr/>
          </p:nvSpPr>
          <p:spPr>
            <a:xfrm>
              <a:off x="1667697" y="694090"/>
              <a:ext cx="1437683" cy="57507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2000" dirty="0" smtClean="0"/>
                <a:t>재생종이</a:t>
              </a:r>
              <a:endParaRPr lang="ko-KR" altLang="en-US" sz="2000" dirty="0"/>
            </a:p>
          </p:txBody>
        </p:sp>
      </p:grpSp>
      <p:grpSp>
        <p:nvGrpSpPr>
          <p:cNvPr id="40" name="그룹 39"/>
          <p:cNvGrpSpPr/>
          <p:nvPr/>
        </p:nvGrpSpPr>
        <p:grpSpPr>
          <a:xfrm>
            <a:off x="5220072" y="3731502"/>
            <a:ext cx="1944216" cy="744692"/>
            <a:chOff x="1667697" y="694090"/>
            <a:chExt cx="1437683" cy="575073"/>
          </a:xfrm>
          <a:scene3d>
            <a:camera prst="orthographicFront"/>
            <a:lightRig rig="flat" dir="t"/>
          </a:scene3d>
        </p:grpSpPr>
        <p:sp>
          <p:nvSpPr>
            <p:cNvPr id="41" name="직사각형 40"/>
            <p:cNvSpPr/>
            <p:nvPr/>
          </p:nvSpPr>
          <p:spPr>
            <a:xfrm>
              <a:off x="1667697" y="694090"/>
              <a:ext cx="1437683" cy="57507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</p:sp>
        <p:sp>
          <p:nvSpPr>
            <p:cNvPr id="42" name="직사각형 41"/>
            <p:cNvSpPr/>
            <p:nvPr/>
          </p:nvSpPr>
          <p:spPr>
            <a:xfrm>
              <a:off x="1667697" y="694090"/>
              <a:ext cx="1437683" cy="57507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2000" dirty="0"/>
                <a:t>다양한 종이 </a:t>
              </a:r>
              <a:r>
                <a:rPr lang="ko-KR" altLang="en-US" sz="2000" dirty="0" smtClean="0"/>
                <a:t>활용법</a:t>
              </a:r>
              <a:endParaRPr lang="en-US" altLang="en-US" sz="2000" dirty="0"/>
            </a:p>
          </p:txBody>
        </p:sp>
      </p:grpSp>
      <p:grpSp>
        <p:nvGrpSpPr>
          <p:cNvPr id="43" name="그룹 42"/>
          <p:cNvGrpSpPr/>
          <p:nvPr/>
        </p:nvGrpSpPr>
        <p:grpSpPr>
          <a:xfrm>
            <a:off x="5220072" y="4483699"/>
            <a:ext cx="1944216" cy="1850055"/>
            <a:chOff x="1667697" y="1267596"/>
            <a:chExt cx="1437683" cy="1125449"/>
          </a:xfrm>
          <a:scene3d>
            <a:camera prst="orthographicFront"/>
            <a:lightRig rig="flat" dir="t"/>
          </a:scene3d>
        </p:grpSpPr>
        <p:sp>
          <p:nvSpPr>
            <p:cNvPr id="44" name="직사각형 43"/>
            <p:cNvSpPr/>
            <p:nvPr/>
          </p:nvSpPr>
          <p:spPr>
            <a:xfrm>
              <a:off x="1667697" y="1267596"/>
              <a:ext cx="1437683" cy="112544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45" name="직사각형 44"/>
            <p:cNvSpPr/>
            <p:nvPr/>
          </p:nvSpPr>
          <p:spPr>
            <a:xfrm>
              <a:off x="1667697" y="1267596"/>
              <a:ext cx="1437683" cy="112544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101346" tIns="101346" rIns="135128" bIns="152019" numCol="1" spcCol="1270" anchor="t" anchorCtr="0">
              <a:noAutofit/>
            </a:bodyPr>
            <a:lstStyle/>
            <a:p>
              <a:pPr marL="0" lvl="1" algn="l" defTabSz="84455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altLang="ko-KR" sz="1900" dirty="0" smtClean="0"/>
                <a:t>-</a:t>
              </a:r>
              <a:r>
                <a:rPr lang="ko-KR" altLang="en-US" sz="1900" dirty="0" smtClean="0"/>
                <a:t>일부의 사람들만 활용함</a:t>
              </a:r>
              <a:r>
                <a:rPr lang="en-US" altLang="ko-KR" sz="1900" dirty="0" smtClean="0"/>
                <a:t>.</a:t>
              </a:r>
              <a:r>
                <a:rPr lang="ko-KR" altLang="en-US" sz="1900" dirty="0" smtClean="0"/>
                <a:t>또한 대부분의 사람들이 관심이 없음</a:t>
              </a:r>
              <a:r>
                <a:rPr lang="en-US" altLang="ko-KR" sz="1900" dirty="0" smtClean="0"/>
                <a:t>.</a:t>
              </a:r>
              <a:endParaRPr lang="ko-KR" altLang="en-US" sz="1900" kern="1200" dirty="0"/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1218891" y="1775554"/>
            <a:ext cx="1944216" cy="1850055"/>
            <a:chOff x="1667697" y="1267596"/>
            <a:chExt cx="1437683" cy="1125449"/>
          </a:xfrm>
          <a:scene3d>
            <a:camera prst="orthographicFront"/>
            <a:lightRig rig="flat" dir="t"/>
          </a:scene3d>
        </p:grpSpPr>
        <p:sp>
          <p:nvSpPr>
            <p:cNvPr id="14" name="직사각형 13"/>
            <p:cNvSpPr/>
            <p:nvPr/>
          </p:nvSpPr>
          <p:spPr>
            <a:xfrm>
              <a:off x="1667697" y="1267596"/>
              <a:ext cx="1437683" cy="112544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15" name="직사각형 14"/>
            <p:cNvSpPr/>
            <p:nvPr/>
          </p:nvSpPr>
          <p:spPr>
            <a:xfrm>
              <a:off x="1667697" y="1267596"/>
              <a:ext cx="1437683" cy="112544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101346" tIns="101346" rIns="135128" bIns="152019" numCol="1" spcCol="1270" anchor="t" anchorCtr="0">
              <a:noAutofit/>
            </a:bodyPr>
            <a:lstStyle/>
            <a:p>
              <a:pPr marL="0" lvl="1" algn="l" defTabSz="84455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altLang="ko-KR" sz="1900" dirty="0" smtClean="0"/>
                <a:t>-</a:t>
              </a:r>
              <a:r>
                <a:rPr lang="ko-KR" altLang="en-US" sz="1900" dirty="0" smtClean="0"/>
                <a:t>생산과정에서 환경에 영향을 끼치는 부분도 있고 경제적인 이득이 없다는 관점이 존재</a:t>
              </a:r>
              <a:r>
                <a:rPr lang="en-US" altLang="ko-KR" sz="1900" dirty="0" smtClean="0"/>
                <a:t>.</a:t>
              </a:r>
              <a:endParaRPr lang="ko-KR" altLang="en-US" sz="19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 descr="flickr-1426664677-original.jpg"/>
          <p:cNvPicPr>
            <a:picLocks noChangeAspect="1"/>
          </p:cNvPicPr>
          <p:nvPr/>
        </p:nvPicPr>
        <p:blipFill>
          <a:blip r:embed="rId2" cstate="print"/>
          <a:srcRect l="48437" r="26990"/>
          <a:stretch>
            <a:fillRect/>
          </a:stretch>
        </p:blipFill>
        <p:spPr>
          <a:xfrm>
            <a:off x="0" y="642918"/>
            <a:ext cx="9144000" cy="5786478"/>
          </a:xfrm>
          <a:prstGeom prst="rect">
            <a:avLst/>
          </a:prstGeom>
          <a:effectLst/>
        </p:spPr>
      </p:pic>
      <p:pic>
        <p:nvPicPr>
          <p:cNvPr id="9" name="그림 8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66743">
            <a:off x="437144" y="294275"/>
            <a:ext cx="621026" cy="62102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42976" y="214290"/>
            <a:ext cx="3357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02 </a:t>
            </a:r>
            <a:r>
              <a:rPr lang="ko-KR" altLang="en-US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현재의  대책</a:t>
            </a:r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개선방안</a:t>
            </a:r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 flipH="1" flipV="1">
            <a:off x="357158" y="571480"/>
            <a:ext cx="214314" cy="214314"/>
          </a:xfrm>
          <a:prstGeom prst="ellipse">
            <a:avLst/>
          </a:prstGeom>
          <a:solidFill>
            <a:srgbClr val="FF0066">
              <a:alpha val="4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flipH="1" flipV="1">
            <a:off x="42831" y="714356"/>
            <a:ext cx="385765" cy="385765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 flipH="1" flipV="1">
            <a:off x="357158" y="1000108"/>
            <a:ext cx="500066" cy="500066"/>
          </a:xfrm>
          <a:prstGeom prst="ellipse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60" name="Picture 12" descr="http://cfile7.uf.tistory.com/image/27113F33514C45D11B758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65" y="1231448"/>
            <a:ext cx="8569869" cy="4716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sscc.or.kr/bbs/pds/board/9/images/%EC%88%A0_%EB%A7%8C%EB%93%A4%EA%B8%B0_%EA%B5%90%EC%8B%A4_%EC%9B%B9%EC%9E%90%EB%B3%B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972" y="804758"/>
            <a:ext cx="4314056" cy="520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media.scraphacker.com/2012/08/clever-corner-diy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726" y="969972"/>
            <a:ext cx="5206532" cy="5206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 descr="flickr-1426664677-original.jpg"/>
          <p:cNvPicPr>
            <a:picLocks noChangeAspect="1"/>
          </p:cNvPicPr>
          <p:nvPr/>
        </p:nvPicPr>
        <p:blipFill>
          <a:blip r:embed="rId2" cstate="print"/>
          <a:srcRect l="48437" r="26990"/>
          <a:stretch>
            <a:fillRect/>
          </a:stretch>
        </p:blipFill>
        <p:spPr>
          <a:xfrm>
            <a:off x="0" y="642918"/>
            <a:ext cx="9144000" cy="5786478"/>
          </a:xfrm>
          <a:prstGeom prst="rect">
            <a:avLst/>
          </a:prstGeom>
          <a:effectLst/>
        </p:spPr>
      </p:pic>
      <p:pic>
        <p:nvPicPr>
          <p:cNvPr id="9" name="그림 8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66743">
            <a:off x="437144" y="294275"/>
            <a:ext cx="621026" cy="62102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42976" y="214290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03</a:t>
            </a:r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/>
                </a:solidFill>
                <a:latin typeface="HY견고딕" pitchFamily="18" charset="-127"/>
                <a:ea typeface="HY견고딕" pitchFamily="18" charset="-127"/>
              </a:rPr>
              <a:t>문제 해결 방안</a:t>
            </a:r>
            <a:endParaRPr lang="ko-KR" altLang="en-US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 flipH="1" flipV="1">
            <a:off x="357158" y="571480"/>
            <a:ext cx="214314" cy="214314"/>
          </a:xfrm>
          <a:prstGeom prst="ellipse">
            <a:avLst/>
          </a:prstGeom>
          <a:solidFill>
            <a:srgbClr val="FF0066">
              <a:alpha val="4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flipH="1" flipV="1">
            <a:off x="42831" y="714356"/>
            <a:ext cx="385765" cy="385765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 flipH="1" flipV="1">
            <a:off x="357158" y="1000108"/>
            <a:ext cx="500066" cy="500066"/>
          </a:xfrm>
          <a:prstGeom prst="ellipse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162610" y="124624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생활 속 실천 방안</a:t>
            </a:r>
            <a:endParaRPr lang="ko-KR" altLang="en-US" dirty="0"/>
          </a:p>
        </p:txBody>
      </p:sp>
      <p:pic>
        <p:nvPicPr>
          <p:cNvPr id="1026" name="Picture 2" descr="http://wktvusa.com/wp-content/uploads/2012/02/m1_1_1325270373-300x2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55117"/>
            <a:ext cx="5976664" cy="4022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044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 descr="flickr-1426664677-original.jpg"/>
          <p:cNvPicPr>
            <a:picLocks noChangeAspect="1"/>
          </p:cNvPicPr>
          <p:nvPr/>
        </p:nvPicPr>
        <p:blipFill>
          <a:blip r:embed="rId2" cstate="print"/>
          <a:srcRect l="48437" r="26990"/>
          <a:stretch>
            <a:fillRect/>
          </a:stretch>
        </p:blipFill>
        <p:spPr>
          <a:xfrm>
            <a:off x="0" y="642918"/>
            <a:ext cx="9144000" cy="5786478"/>
          </a:xfrm>
          <a:prstGeom prst="rect">
            <a:avLst/>
          </a:prstGeom>
          <a:effectLst/>
        </p:spPr>
      </p:pic>
      <p:pic>
        <p:nvPicPr>
          <p:cNvPr id="9" name="그림 8" descr="cris_117928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66743">
            <a:off x="437144" y="294275"/>
            <a:ext cx="621026" cy="62102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42976" y="214290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03</a:t>
            </a:r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/>
                </a:solidFill>
                <a:latin typeface="HY견고딕" pitchFamily="18" charset="-127"/>
                <a:ea typeface="HY견고딕" pitchFamily="18" charset="-127"/>
              </a:rPr>
              <a:t>문제 해결 방안</a:t>
            </a:r>
            <a:endParaRPr lang="ko-KR" altLang="en-US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 flipH="1" flipV="1">
            <a:off x="357158" y="571480"/>
            <a:ext cx="214314" cy="214314"/>
          </a:xfrm>
          <a:prstGeom prst="ellipse">
            <a:avLst/>
          </a:prstGeom>
          <a:solidFill>
            <a:srgbClr val="FF0066">
              <a:alpha val="4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flipH="1" flipV="1">
            <a:off x="42831" y="714356"/>
            <a:ext cx="385765" cy="385765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 flipH="1" flipV="1">
            <a:off x="357158" y="1000108"/>
            <a:ext cx="500066" cy="500066"/>
          </a:xfrm>
          <a:prstGeom prst="ellipse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143503" y="119675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생활 속 실천 방안</a:t>
            </a:r>
            <a:endParaRPr lang="ko-KR" altLang="en-US" dirty="0"/>
          </a:p>
        </p:txBody>
      </p:sp>
      <p:sp>
        <p:nvSpPr>
          <p:cNvPr id="2" name="AutoShape 2" descr="data:image/jpeg;base64,/9j/4AAQSkZJRgABAQAAAQABAAD/2wCEAAkGBw4NDw0NDQ8PDw8NDw0NDw8NDw8PDw0NFBEWFhQRFBUYHSggGBolHBQUITEhJSkrOi4uFyA/RDMwQyk5LjcBCgoKDQ0OGBANFywcFBktLCwsLCwrNywsLCwsKyw3LCwsLCw0NSwsLDAsKywrLCssMSsrNzcsNyssNywrLCwsK//AABEIALQBGQMBEQACEQEDEQH/xAAbAAEAAwEBAQEAAAAAAAAAAAAAAQQFAwIGB//EADMQAQACAQEFBQgCAAcAAAAAAAABAhEDBBIhUqETFDFRkgUGFiIyYXGBQbEjRFNicpHR/8QAGgEBAAIDAQAAAAAAAAAAAAAAAAEEAgMFBv/EACcRAQABAwQBAwQDAAAAAAAAAAABAhESAxRRUjEEMnEFISOBM0Gx/9oADAMBAAIRAxEAPwD9xAAAAAAAAAAAAAAAAAAAAAAAAAAAAAAAAAAAAAAAAAAAAAAAAAAAAAAAAAAAAAAAAAAAAAAAAAAAAAAAAAAAAAAAAAAAAAAAAAAAAAAAAAAAAAAAAAAAAAAAAAAAAAAAAAAAAAAAAAAAAAAAAAAAAAAAAAAAAAAAAAAAAAAAAAAAAAAAAAAAAAAAAAAABV9oattPTvev1VrMx+UVeJFPvWpzdIcTd63Zvxg71qc3SDda3Yxg71qc3SDda3Yxg71qc3SDda3Yxg71qc3SDda3Yxg71qc3SDda3Yxg71qc09EbrW7GMHedTmnobrW7GMHedTmk3Wt2MYR3nU5p6G51uxjCe86nNPQ3Ot2MYR3nU5p6G51uxjCe86nNPQ3Ot2MYR3nU5pNzrdjGDvGpzSbnV7GMHeL80m51u0mMLWwatrTbemZxEeK76LVrrmrKbsK4iPC66DWAAAAAAAAAAAAAAAAAqe0ozpakf7bf0xq8SQznnVkAAAAAAAAAAAAAABc9m+NvxDofT/dU16jQdRqAAAAAAAAAAAAAAAAAV9tjNLx51n+kVeJGW84sgAAAAAAAAAAAAAALns3xt+IdD6f7qmvUaDqNQAAAAAAAAAAAAAAAADjtX02/CJ8SMrDzqwYAwBgDAAAGAMAYAwBgDAAGAAXPZ3jb8Qv+g91TDUX3UagAAAAAAAAAAAAAAAAHHavpn8SifAy8PPLCcAYABGATgADAGAMAjAGAMAkEYABZ2H6v0veh98/DCvw0XUagAAAAAAAAAAAAAAAAHHavpn8IkZjz8LAAAAAAAAAAAAAAACxsX1/qVz0P8k/DCvw0XVagAAAAAAAAAAAAAAAAHDbJ+WUSM159YAAAAAAAAAAAAAAAd9j+uP2t+in8v6YV+Gk6zUAAAAAAAAAAAAAAAAAq7fOKSiRnw8/KwIAAAAEggEggAAAAAAHbZJ+ev7/pa9HP5Y/f+Ma/DUdhpAAAAAAAAAAAAAAAAAUPat8UlEilWeEfiHnp8rCcoDIGQMgZAyBkDIGQMgZAyBkDIGQddmn56/lY9LP5aWNXhrO20gAAAAAAAAAAAAAAAAMX2/q7tJRI56U/LX/jX+nnqvdKxD0xSZAAAAAAAAAAAAAB70Z+av5ht0JtqU/KKvEtl31cAAAAAAAAAAAAAAABEyD5L3p2nETDGUruyWzp6c+dKT0h5+v3T8t8OrFIAAAAAAAAAAAAACazxj8wypm1USifDah6JXSAAAAAAAAAAAAAAADltF92syD8795Np3rzDXKX0HszaKdhoZvWJ7LTzE2jx3YcTVpnOr7f23xP2We8afPT1VYY1cB3jT56eqqMauC53jT56euqcauA7xp89PXUxq4DvGnz09VTGrgO8af+pT1VMauC6O8afPT1VMauC6e8afPT1VRjVwXO8afPT11MauA7xp89PVX/ANMauA7fT56eqpjVwHb6fPT1VMauC529OevqqY1cB21Oevqgxq4HSJz4cfxxTjVwXTifKTGrgu2dPwj8Q9DTN4iVd6SAAAAAAAAAAAAAAAK+16c2rMQD5fa/d+b2mWFkq0+6/wBuhYR8L/boWLon3X+3QsPPwv8AboWLo+F/t0LF0fC8+XQsI+F58uhYR8Lz5dCwifdifLoWEfDM+XQsI+GbeXQsI+GbeXQsXR8NW8uhYR8N28uiLDrs3u5aLRMx0TYfZ+y9kjTrEYZQhewkSAAAAAAAAAAAAAAAAACN2AN2AN2AN2ARuwBuwBuQBuQBuQBuQB2cAjs48gOzjyA7OPIDso8gI048geogEgAAAAAAAAAAAAAAAAAAAAAAAAAAAAAAAAA8W1axatZnE2zux548f39gewARM44gitomImOMTiYmPCYB6AAAAB507xaItWYmLRExMeEwD0AAAAAAAAAAAAAAAAAAAAAAAADL9p6k1vpRE3ta16XimI3YrW1cxHDxnMRx8MzOYwDQ1t/GKbsTnxtmYiPPEeP/AHAKlNqv2NrzibdpbTrOMRMdruRMwCdvre9q6dYiaxE6lotnd1JiYxpzP34z+oB71s3ts9oiY3b2taJ8a/4V4xP7mAedTUvGrFZ1Iis0vqcIrG7Ws1jEzOc/VPHh4AnS2q19SKxXGnOna8WnMWtMWiImI/iOMg47Je8b1orM5vfSiO21LxNqzMTOb+EZif4B72TatS1orbd/zOcZxmmrFa9JA0NS2hp52i02nNrTNa2vFYxEzmYjwzmftnH8AsbDpdnpadM53aVjMfzwB3AAAAAAAAAAAAAAAAAAAAAAAABV2vR1LzSKzSKVmLzvRNptaJ+WMcOETx8fGIB306zEYm02nzxEf0CYpERiIiI8cREYznP9g9AzNbYLXtafkjOtGpNrRNrbla1xFePy8axn7QC5qbLS9q3vWLWpGI8ceMTxjwnjETx8Adt2M5xxxjP848gcNLYtOlt6InObWjetMxWbTM2msTwjOZ8PMHeKx5eYK3tKaRpXnUi01ri2KzMTMxPCOH3wCdgm25WLb0zEfVbMb0zx4RPHEeHEFkAAAAAAAAAAAAAAAAAAAAAAAAAAAAAAAAAAAAAH/9k=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" name="AutoShape 4" descr="data:image/jpeg;base64,/9j/4AAQSkZJRgABAQAAAQABAAD/2wCEAAkGBw4NDw0NDQ8PDw8NDw0NDw8NDw8PDw0NFBEWFhQRFBUYHSggGBolHBQUITEhJSkrOi4uFyA/RDMwQyk5LjcBCgoKDQ0OGBANFywcFBktLCwsLCwrNywsLCwsKyw3LCwsLCw0NSwsLDAsKywrLCssMSsrNzcsNyssNywrLCwsK//AABEIALQBGQMBEQACEQEDEQH/xAAbAAEAAwEBAQEAAAAAAAAAAAAAAQQFAwIGB//EADMQAQACAQEFBQgCAAcAAAAAAAABAhEDBBIhUqETFDFRkgUGFiIyYXGBQbEjRFNicpHR/8QAGgEBAAIDAQAAAAAAAAAAAAAAAAEEAgMFBv/EACcRAQABAwQBAwQDAAAAAAAAAAABAhESAxRRUjEEMnEFISOBM0Gx/9oADAMBAAIRAxEAPwD9xAAAAAAAAAAAAAAAAAAAAAAAAAAAAAAAAAAAAAAAAAAAAAAAAAAAAAAAAAAAAAAAAAAAAAAAAAAAAAAAAAAAAAAAAAAAAAAAAAAAAAAAAAAAAAAAAAAAAAAAAAAAAAAAAAAAAAAAAAAAAAAAAAAAAAAAAAAAAAAAAAAAAAAAAAAAAAAAAAAAAAAAAAAABV9oattPTvev1VrMx+UVeJFPvWpzdIcTd63Zvxg71qc3SDda3Yxg71qc3SDda3Yxg71qc3SDda3Yxg71qc3SDda3Yxg71qc3SDda3Yxg71qc09EbrW7GMHedTmnobrW7GMHedTmk3Wt2MYR3nU5p6G51uxjCe86nNPQ3Ot2MYR3nU5p6G51uxjCe86nNPQ3Ot2MYR3nU5pNzrdjGDvGpzSbnV7GMHeL80m51u0mMLWwatrTbemZxEeK76LVrrmrKbsK4iPC66DWAAAAAAAAAAAAAAAAAqe0ozpakf7bf0xq8SQznnVkAAAAAAAAAAAAAABc9m+NvxDofT/dU16jQdRqAAAAAAAAAAAAAAAAAV9tjNLx51n+kVeJGW84sgAAAAAAAAAAAAAALns3xt+IdD6f7qmvUaDqNQAAAAAAAAAAAAAAAADjtX02/CJ8SMrDzqwYAwBgDAAAGAMAYAwBgDAAGAAXPZ3jb8Qv+g91TDUX3UagAAAAAAAAAAAAAAAAHHavpn8SifAy8PPLCcAYABGATgADAGAMAjAGAMAkEYABZ2H6v0veh98/DCvw0XUagAAAAAAAAAAAAAAAAHHavpn8IkZjz8LAAAAAAAAAAAAAAACxsX1/qVz0P8k/DCvw0XVagAAAAAAAAAAAAAAAAHDbJ+WUSM159YAAAAAAAAAAAAAAAd9j+uP2t+in8v6YV+Gk6zUAAAAAAAAAAAAAAAAAq7fOKSiRnw8/KwIAAAAEggEggAAAAAAHbZJ+ev7/pa9HP5Y/f+Ma/DUdhpAAAAAAAAAAAAAAAAAUPat8UlEilWeEfiHnp8rCcoDIGQMgZAyBkDIGQMgZAyBkDIGQddmn56/lY9LP5aWNXhrO20gAAAAAAAAAAAAAAAAMX2/q7tJRI56U/LX/jX+nnqvdKxD0xSZAAAAAAAAAAAAAB70Z+av5ht0JtqU/KKvEtl31cAAAAAAAAAAAAAAABEyD5L3p2nETDGUruyWzp6c+dKT0h5+v3T8t8OrFIAAAAAAAAAAAAACazxj8wypm1USifDah6JXSAAAAAAAAAAAAAAADltF92syD8795Np3rzDXKX0HszaKdhoZvWJ7LTzE2jx3YcTVpnOr7f23xP2We8afPT1VYY1cB3jT56eqqMauC53jT56euqcauA7xp89PXUxq4DvGnz09VTGrgO8af+pT1VMauC6O8afPT1VMauC6e8afPT1VRjVwXO8afPT11MauA7xp89PVX/ANMauA7fT56eqpjVwHb6fPT1VMauC529OevqqY1cB21Oevqgxq4HSJz4cfxxTjVwXTifKTGrgu2dPwj8Q9DTN4iVd6SAAAAAAAAAAAAAAAK+16c2rMQD5fa/d+b2mWFkq0+6/wBuhYR8L/boWLon3X+3QsPPwv8AboWLo+F/t0LF0fC8+XQsI+F58uhYR8Lz5dCwifdifLoWEfDM+XQsI+GbeXQsI+GbeXQsXR8NW8uhYR8N28uiLDrs3u5aLRMx0TYfZ+y9kjTrEYZQhewkSAAAAAAAAAAAAAAAAACN2AN2AN2AN2ARuwBuwBuQBuQBuQBuQB2cAjs48gOzjyA7OPIDso8gI048geogEgAAAAAAAAAAAAAAAAAAAAAAAAAAAAAAAAA8W1axatZnE2zux548f39gewARM44gitomImOMTiYmPCYB6AAAAB507xaItWYmLRExMeEwD0AAAAAAAAAAAAAAAAAAAAAAAADL9p6k1vpRE3ta16XimI3YrW1cxHDxnMRx8MzOYwDQ1t/GKbsTnxtmYiPPEeP/AHAKlNqv2NrzibdpbTrOMRMdruRMwCdvre9q6dYiaxE6lotnd1JiYxpzP34z+oB71s3ts9oiY3b2taJ8a/4V4xP7mAedTUvGrFZ1Iis0vqcIrG7Ws1jEzOc/VPHh4AnS2q19SKxXGnOna8WnMWtMWiImI/iOMg47Je8b1orM5vfSiO21LxNqzMTOb+EZif4B72TatS1orbd/zOcZxmmrFa9JA0NS2hp52i02nNrTNa2vFYxEzmYjwzmftnH8AsbDpdnpadM53aVjMfzwB3AAAAAAAAAAAAAAAAAAAAAAAABV2vR1LzSKzSKVmLzvRNptaJ+WMcOETx8fGIB306zEYm02nzxEf0CYpERiIiI8cREYznP9g9AzNbYLXtafkjOtGpNrRNrbla1xFePy8axn7QC5qbLS9q3vWLWpGI8ceMTxjwnjETx8Adt2M5xxxjP848gcNLYtOlt6InObWjetMxWbTM2msTwjOZ8PMHeKx5eYK3tKaRpXnUi01ri2KzMTMxPCOH3wCdgm25WLb0zEfVbMb0zx4RPHEeHEFkAAAAAAAAAAAAAAAAAAAAAAAAAAAAAAAAAAAAAH/9k="/>
          <p:cNvSpPr>
            <a:spLocks noChangeAspect="1" noChangeArrowheads="1"/>
          </p:cNvSpPr>
          <p:nvPr/>
        </p:nvSpPr>
        <p:spPr bwMode="auto">
          <a:xfrm>
            <a:off x="3206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" name="AutoShape 6" descr="data:image/jpeg;base64,/9j/4AAQSkZJRgABAQAAAQABAAD/2wCEAAkGBw4NDw0NDQ8PDw8NDw0NDw8NDw8PDw0NFBEWFhQRFBUYHSggGBolHBQUITEhJSkrOi4uFyA/RDMwQyk5LjcBCgoKDQ0OGBANFywcFBktLCwsLCwrNywsLCwsKyw3LCwsLCw0NSwsLDAsKywrLCssMSsrNzcsNyssNywrLCwsK//AABEIALQBGQMBEQACEQEDEQH/xAAbAAEAAwEBAQEAAAAAAAAAAAAAAQQFAwIGB//EADMQAQACAQEFBQgCAAcAAAAAAAABAhEDBBIhUqETFDFRkgUGFiIyYXGBQbEjRFNicpHR/8QAGgEBAAIDAQAAAAAAAAAAAAAAAAEEAgMFBv/EACcRAQABAwQBAwQDAAAAAAAAAAABAhESAxRRUjEEMnEFISOBM0Gx/9oADAMBAAIRAxEAPwD9xAAAAAAAAAAAAAAAAAAAAAAAAAAAAAAAAAAAAAAAAAAAAAAAAAAAAAAAAAAAAAAAAAAAAAAAAAAAAAAAAAAAAAAAAAAAAAAAAAAAAAAAAAAAAAAAAAAAAAAAAAAAAAAAAAAAAAAAAAAAAAAAAAAAAAAAAAAAAAAAAAAAAAAAAAAAAAAAAAAAAAAAAAAABV9oattPTvev1VrMx+UVeJFPvWpzdIcTd63Zvxg71qc3SDda3Yxg71qc3SDda3Yxg71qc3SDda3Yxg71qc3SDda3Yxg71qc3SDda3Yxg71qc09EbrW7GMHedTmnobrW7GMHedTmk3Wt2MYR3nU5p6G51uxjCe86nNPQ3Ot2MYR3nU5p6G51uxjCe86nNPQ3Ot2MYR3nU5pNzrdjGDvGpzSbnV7GMHeL80m51u0mMLWwatrTbemZxEeK76LVrrmrKbsK4iPC66DWAAAAAAAAAAAAAAAAAqe0ozpakf7bf0xq8SQznnVkAAAAAAAAAAAAAABc9m+NvxDofT/dU16jQdRqAAAAAAAAAAAAAAAAAV9tjNLx51n+kVeJGW84sgAAAAAAAAAAAAAALns3xt+IdD6f7qmvUaDqNQAAAAAAAAAAAAAAAADjtX02/CJ8SMrDzqwYAwBgDAAAGAMAYAwBgDAAGAAXPZ3jb8Qv+g91TDUX3UagAAAAAAAAAAAAAAAAHHavpn8SifAy8PPLCcAYABGATgADAGAMAjAGAMAkEYABZ2H6v0veh98/DCvw0XUagAAAAAAAAAAAAAAAAHHavpn8IkZjz8LAAAAAAAAAAAAAAACxsX1/qVz0P8k/DCvw0XVagAAAAAAAAAAAAAAAAHDbJ+WUSM159YAAAAAAAAAAAAAAAd9j+uP2t+in8v6YV+Gk6zUAAAAAAAAAAAAAAAAAq7fOKSiRnw8/KwIAAAAEggEggAAAAAAHbZJ+ev7/pa9HP5Y/f+Ma/DUdhpAAAAAAAAAAAAAAAAAUPat8UlEilWeEfiHnp8rCcoDIGQMgZAyBkDIGQMgZAyBkDIGQddmn56/lY9LP5aWNXhrO20gAAAAAAAAAAAAAAAAMX2/q7tJRI56U/LX/jX+nnqvdKxD0xSZAAAAAAAAAAAAAB70Z+av5ht0JtqU/KKvEtl31cAAAAAAAAAAAAAAABEyD5L3p2nETDGUruyWzp6c+dKT0h5+v3T8t8OrFIAAAAAAAAAAAAACazxj8wypm1USifDah6JXSAAAAAAAAAAAAAAADltF92syD8795Np3rzDXKX0HszaKdhoZvWJ7LTzE2jx3YcTVpnOr7f23xP2We8afPT1VYY1cB3jT56eqqMauC53jT56euqcauA7xp89PXUxq4DvGnz09VTGrgO8af+pT1VMauC6O8afPT1VMauC6e8afPT1VRjVwXO8afPT11MauA7xp89PVX/ANMauA7fT56eqpjVwHb6fPT1VMauC529OevqqY1cB21Oevqgxq4HSJz4cfxxTjVwXTifKTGrgu2dPwj8Q9DTN4iVd6SAAAAAAAAAAAAAAAK+16c2rMQD5fa/d+b2mWFkq0+6/wBuhYR8L/boWLon3X+3QsPPwv8AboWLo+F/t0LF0fC8+XQsI+F58uhYR8Lz5dCwifdifLoWEfDM+XQsI+GbeXQsI+GbeXQsXR8NW8uhYR8N28uiLDrs3u5aLRMx0TYfZ+y9kjTrEYZQhewkSAAAAAAAAAAAAAAAAACN2AN2AN2AN2ARuwBuwBuQBuQBuQBuQB2cAjs48gOzjyA7OPIDso8gI048geogEgAAAAAAAAAAAAAAAAAAAAAAAAAAAAAAAAA8W1axatZnE2zux548f39gewARM44gitomImOMTiYmPCYB6AAAAB507xaItWYmLRExMeEwD0AAAAAAAAAAAAAAAAAAAAAAAADL9p6k1vpRE3ta16XimI3YrW1cxHDxnMRx8MzOYwDQ1t/GKbsTnxtmYiPPEeP/AHAKlNqv2NrzibdpbTrOMRMdruRMwCdvre9q6dYiaxE6lotnd1JiYxpzP34z+oB71s3ts9oiY3b2taJ8a/4V4xP7mAedTUvGrFZ1Iis0vqcIrG7Ws1jEzOc/VPHh4AnS2q19SKxXGnOna8WnMWtMWiImI/iOMg47Je8b1orM5vfSiO21LxNqzMTOb+EZif4B72TatS1orbd/zOcZxmmrFa9JA0NS2hp52i02nNrTNa2vFYxEzmYjwzmftnH8AsbDpdnpadM53aVjMfzwB3AAAAAAAAAAAAAAAAAAAAAAAABV2vR1LzSKzSKVmLzvRNptaJ+WMcOETx8fGIB306zEYm02nzxEf0CYpERiIiI8cREYznP9g9AzNbYLXtafkjOtGpNrRNrbla1xFePy8axn7QC5qbLS9q3vWLWpGI8ceMTxjwnjETx8Adt2M5xxxjP848gcNLYtOlt6InObWjetMxWbTM2msTwjOZ8PMHeKx5eYK3tKaRpXnUi01ri2KzMTMxPCOH3wCdgm25WLb0zEfVbMb0zx4RPHEeHEFkAAAAAAAAAAAAAAAAAAAAAAAAAAAAAAAAAAAAAH/9k="/>
          <p:cNvSpPr>
            <a:spLocks noChangeAspect="1" noChangeArrowheads="1"/>
          </p:cNvSpPr>
          <p:nvPr/>
        </p:nvSpPr>
        <p:spPr bwMode="auto">
          <a:xfrm>
            <a:off x="4730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" name="AutoShape 8" descr="data:image/jpeg;base64,/9j/4AAQSkZJRgABAQAAAQABAAD/2wCEAAkGBw4NDw0NDQ8PDw8NDw0NDw8NDw8PDw0NFBEWFhQRFBUYHSggGBolHBQUITEhJSkrOi4uFyA/RDMwQyk5LjcBCgoKDQ0OGBANFywcFBktLCwsLCwrNywsLCwsKyw3LCwsLCw0NSwsLDAsKywrLCssMSsrNzcsNyssNywrLCwsK//AABEIALQBGQMBEQACEQEDEQH/xAAbAAEAAwEBAQEAAAAAAAAAAAAAAQQFAwIGB//EADMQAQACAQEFBQgCAAcAAAAAAAABAhEDBBIhUqETFDFRkgUGFiIyYXGBQbEjRFNicpHR/8QAGgEBAAIDAQAAAAAAAAAAAAAAAAEEAgMFBv/EACcRAQABAwQBAwQDAAAAAAAAAAABAhESAxRRUjEEMnEFISOBM0Gx/9oADAMBAAIRAxEAPwD9xAAAAAAAAAAAAAAAAAAAAAAAAAAAAAAAAAAAAAAAAAAAAAAAAAAAAAAAAAAAAAAAAAAAAAAAAAAAAAAAAAAAAAAAAAAAAAAAAAAAAAAAAAAAAAAAAAAAAAAAAAAAAAAAAAAAAAAAAAAAAAAAAAAAAAAAAAAAAAAAAAAAAAAAAAAAAAAAAAAAAAAAAAAABV9oattPTvev1VrMx+UVeJFPvWpzdIcTd63Zvxg71qc3SDda3Yxg71qc3SDda3Yxg71qc3SDda3Yxg71qc3SDda3Yxg71qc3SDda3Yxg71qc09EbrW7GMHedTmnobrW7GMHedTmk3Wt2MYR3nU5p6G51uxjCe86nNPQ3Ot2MYR3nU5p6G51uxjCe86nNPQ3Ot2MYR3nU5pNzrdjGDvGpzSbnV7GMHeL80m51u0mMLWwatrTbemZxEeK76LVrrmrKbsK4iPC66DWAAAAAAAAAAAAAAAAAqe0ozpakf7bf0xq8SQznnVkAAAAAAAAAAAAAABc9m+NvxDofT/dU16jQdRqAAAAAAAAAAAAAAAAAV9tjNLx51n+kVeJGW84sgAAAAAAAAAAAAAALns3xt+IdD6f7qmvUaDqNQAAAAAAAAAAAAAAAADjtX02/CJ8SMrDzqwYAwBgDAAAGAMAYAwBgDAAGAAXPZ3jb8Qv+g91TDUX3UagAAAAAAAAAAAAAAAAHHavpn8SifAy8PPLCcAYABGATgADAGAMAjAGAMAkEYABZ2H6v0veh98/DCvw0XUagAAAAAAAAAAAAAAAAHHavpn8IkZjz8LAAAAAAAAAAAAAAACxsX1/qVz0P8k/DCvw0XVagAAAAAAAAAAAAAAAAHDbJ+WUSM159YAAAAAAAAAAAAAAAd9j+uP2t+in8v6YV+Gk6zUAAAAAAAAAAAAAAAAAq7fOKSiRnw8/KwIAAAAEggEggAAAAAAHbZJ+ev7/pa9HP5Y/f+Ma/DUdhpAAAAAAAAAAAAAAAAAUPat8UlEilWeEfiHnp8rCcoDIGQMgZAyBkDIGQMgZAyBkDIGQddmn56/lY9LP5aWNXhrO20gAAAAAAAAAAAAAAAAMX2/q7tJRI56U/LX/jX+nnqvdKxD0xSZAAAAAAAAAAAAAB70Z+av5ht0JtqU/KKvEtl31cAAAAAAAAAAAAAAABEyD5L3p2nETDGUruyWzp6c+dKT0h5+v3T8t8OrFIAAAAAAAAAAAAACazxj8wypm1USifDah6JXSAAAAAAAAAAAAAAADltF92syD8795Np3rzDXKX0HszaKdhoZvWJ7LTzE2jx3YcTVpnOr7f23xP2We8afPT1VYY1cB3jT56eqqMauC53jT56euqcauA7xp89PXUxq4DvGnz09VTGrgO8af+pT1VMauC6O8afPT1VMauC6e8afPT1VRjVwXO8afPT11MauA7xp89PVX/ANMauA7fT56eqpjVwHb6fPT1VMauC529OevqqY1cB21Oevqgxq4HSJz4cfxxTjVwXTifKTGrgu2dPwj8Q9DTN4iVd6SAAAAAAAAAAAAAAAK+16c2rMQD5fa/d+b2mWFkq0+6/wBuhYR8L/boWLon3X+3QsPPwv8AboWLo+F/t0LF0fC8+XQsI+F58uhYR8Lz5dCwifdifLoWEfDM+XQsI+GbeXQsI+GbeXQsXR8NW8uhYR8N28uiLDrs3u5aLRMx0TYfZ+y9kjTrEYZQhewkSAAAAAAAAAAAAAAAAACN2AN2AN2AN2ARuwBuwBuQBuQBuQBuQB2cAjs48gOzjyA7OPIDso8gI048geogEgAAAAAAAAAAAAAAAAAAAAAAAAAAAAAAAAA8W1axatZnE2zux548f39gewARM44gitomImOMTiYmPCYB6AAAAB507xaItWYmLRExMeEwD0AAAAAAAAAAAAAAAAAAAAAAAADL9p6k1vpRE3ta16XimI3YrW1cxHDxnMRx8MzOYwDQ1t/GKbsTnxtmYiPPEeP/AHAKlNqv2NrzibdpbTrOMRMdruRMwCdvre9q6dYiaxE6lotnd1JiYxpzP34z+oB71s3ts9oiY3b2taJ8a/4V4xP7mAedTUvGrFZ1Iis0vqcIrG7Ws1jEzOc/VPHh4AnS2q19SKxXGnOna8WnMWtMWiImI/iOMg47Je8b1orM5vfSiO21LxNqzMTOb+EZif4B72TatS1orbd/zOcZxmmrFa9JA0NS2hp52i02nNrTNa2vFYxEzmYjwzmftnH8AsbDpdnpadM53aVjMfzwB3AAAAAAAAAAAAAAAAAAAAAAAABV2vR1LzSKzSKVmLzvRNptaJ+WMcOETx8fGIB306zEYm02nzxEf0CYpERiIiI8cREYznP9g9AzNbYLXtafkjOtGpNrRNrbla1xFePy8axn7QC5qbLS9q3vWLWpGI8ceMTxjwnjETx8Adt2M5xxxjP848gcNLYtOlt6InObWjetMxWbTM2msTwjOZ8PMHeKx5eYK3tKaRpXnUi01ri2KzMTMxPCOH3wCdgm25WLb0zEfVbMb0zx4RPHEeHEFkAAAAAAAAAAAAAAAAAAAAAAAAAAAAAAAAAAAAAH/9k="/>
          <p:cNvSpPr>
            <a:spLocks noChangeAspect="1" noChangeArrowheads="1"/>
          </p:cNvSpPr>
          <p:nvPr/>
        </p:nvSpPr>
        <p:spPr bwMode="auto">
          <a:xfrm>
            <a:off x="6254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" name="AutoShape 10" descr="data:image/jpeg;base64,/9j/4AAQSkZJRgABAQAAAQABAAD/2wCEAAkGBw4NDw0NDQ8PDw8NDw0NDw8NDw8PDw0NFBEWFhQRFBUYHSggGBolHBQUITEhJSkrOi4uFyA/RDMwQyk5LjcBCgoKDQ0OGBANFywcFBktLCwsLCwrNywsLCwsKyw3LCwsLCw0NSwsLDAsKywrLCssMSsrNzcsNyssNywrLCwsK//AABEIALQBGQMBEQACEQEDEQH/xAAbAAEAAwEBAQEAAAAAAAAAAAAAAQQFAwIGB//EADMQAQACAQEFBQgCAAcAAAAAAAABAhEDBBIhUqETFDFRkgUGFiIyYXGBQbEjRFNicpHR/8QAGgEBAAIDAQAAAAAAAAAAAAAAAAEEAgMFBv/EACcRAQABAwQBAwQDAAAAAAAAAAABAhESAxRRUjEEMnEFISOBM0Gx/9oADAMBAAIRAxEAPwD9xAAAAAAAAAAAAAAAAAAAAAAAAAAAAAAAAAAAAAAAAAAAAAAAAAAAAAAAAAAAAAAAAAAAAAAAAAAAAAAAAAAAAAAAAAAAAAAAAAAAAAAAAAAAAAAAAAAAAAAAAAAAAAAAAAAAAAAAAAAAAAAAAAAAAAAAAAAAAAAAAAAAAAAAAAAAAAAAAAAAAAAAAAAABV9oattPTvev1VrMx+UVeJFPvWpzdIcTd63Zvxg71qc3SDda3Yxg71qc3SDda3Yxg71qc3SDda3Yxg71qc3SDda3Yxg71qc3SDda3Yxg71qc09EbrW7GMHedTmnobrW7GMHedTmk3Wt2MYR3nU5p6G51uxjCe86nNPQ3Ot2MYR3nU5p6G51uxjCe86nNPQ3Ot2MYR3nU5pNzrdjGDvGpzSbnV7GMHeL80m51u0mMLWwatrTbemZxEeK76LVrrmrKbsK4iPC66DWAAAAAAAAAAAAAAAAAqe0ozpakf7bf0xq8SQznnVkAAAAAAAAAAAAAABc9m+NvxDofT/dU16jQdRqAAAAAAAAAAAAAAAAAV9tjNLx51n+kVeJGW84sgAAAAAAAAAAAAAALns3xt+IdD6f7qmvUaDqNQAAAAAAAAAAAAAAAADjtX02/CJ8SMrDzqwYAwBgDAAAGAMAYAwBgDAAGAAXPZ3jb8Qv+g91TDUX3UagAAAAAAAAAAAAAAAAHHavpn8SifAy8PPLCcAYABGATgADAGAMAjAGAMAkEYABZ2H6v0veh98/DCvw0XUagAAAAAAAAAAAAAAAAHHavpn8IkZjz8LAAAAAAAAAAAAAAACxsX1/qVz0P8k/DCvw0XVagAAAAAAAAAAAAAAAAHDbJ+WUSM159YAAAAAAAAAAAAAAAd9j+uP2t+in8v6YV+Gk6zUAAAAAAAAAAAAAAAAAq7fOKSiRnw8/KwIAAAAEggEggAAAAAAHbZJ+ev7/pa9HP5Y/f+Ma/DUdhpAAAAAAAAAAAAAAAAAUPat8UlEilWeEfiHnp8rCcoDIGQMgZAyBkDIGQMgZAyBkDIGQddmn56/lY9LP5aWNXhrO20gAAAAAAAAAAAAAAAAMX2/q7tJRI56U/LX/jX+nnqvdKxD0xSZAAAAAAAAAAAAAB70Z+av5ht0JtqU/KKvEtl31cAAAAAAAAAAAAAAABEyD5L3p2nETDGUruyWzp6c+dKT0h5+v3T8t8OrFIAAAAAAAAAAAAACazxj8wypm1USifDah6JXSAAAAAAAAAAAAAAADltF92syD8795Np3rzDXKX0HszaKdhoZvWJ7LTzE2jx3YcTVpnOr7f23xP2We8afPT1VYY1cB3jT56eqqMauC53jT56euqcauA7xp89PXUxq4DvGnz09VTGrgO8af+pT1VMauC6O8afPT1VMauC6e8afPT1VRjVwXO8afPT11MauA7xp89PVX/ANMauA7fT56eqpjVwHb6fPT1VMauC529OevqqY1cB21Oevqgxq4HSJz4cfxxTjVwXTifKTGrgu2dPwj8Q9DTN4iVd6SAAAAAAAAAAAAAAAK+16c2rMQD5fa/d+b2mWFkq0+6/wBuhYR8L/boWLon3X+3QsPPwv8AboWLo+F/t0LF0fC8+XQsI+F58uhYR8Lz5dCwifdifLoWEfDM+XQsI+GbeXQsI+GbeXQsXR8NW8uhYR8N28uiLDrs3u5aLRMx0TYfZ+y9kjTrEYZQhewkSAAAAAAAAAAAAAAAAACN2AN2AN2AN2ARuwBuwBuQBuQBuQBuQB2cAjs48gOzjyA7OPIDso8gI048geogEgAAAAAAAAAAAAAAAAAAAAAAAAAAAAAAAAA8W1axatZnE2zux548f39gewARM44gitomImOMTiYmPCYB6AAAAB507xaItWYmLRExMeEwD0AAAAAAAAAAAAAAAAAAAAAAAADL9p6k1vpRE3ta16XimI3YrW1cxHDxnMRx8MzOYwDQ1t/GKbsTnxtmYiPPEeP/AHAKlNqv2NrzibdpbTrOMRMdruRMwCdvre9q6dYiaxE6lotnd1JiYxpzP34z+oB71s3ts9oiY3b2taJ8a/4V4xP7mAedTUvGrFZ1Iis0vqcIrG7Ws1jEzOc/VPHh4AnS2q19SKxXGnOna8WnMWtMWiImI/iOMg47Je8b1orM5vfSiO21LxNqzMTOb+EZif4B72TatS1orbd/zOcZxmmrFa9JA0NS2hp52i02nNrTNa2vFYxEzmYjwzmftnH8AsbDpdnpadM53aVjMfzwB3AAAAAAAAAAAAAAAAAAAAAAAABV2vR1LzSKzSKVmLzvRNptaJ+WMcOETx8fGIB306zEYm02nzxEf0CYpERiIiI8cREYznP9g9AzNbYLXtafkjOtGpNrRNrbla1xFePy8axn7QC5qbLS9q3vWLWpGI8ceMTxjwnjETx8Adt2M5xxxjP848gcNLYtOlt6InObWjetMxWbTM2msTwjOZ8PMHeKx5eYK3tKaRpXnUi01ri2KzMTMxPCOH3wCdgm25WLb0zEfVbMb0zx4RPHEeHEFkAAAAAAAAAAAAAAAAAAAAAAAAAAAAAAAAAAAAAH/9k="/>
          <p:cNvSpPr>
            <a:spLocks noChangeAspect="1" noChangeArrowheads="1"/>
          </p:cNvSpPr>
          <p:nvPr/>
        </p:nvSpPr>
        <p:spPr bwMode="auto">
          <a:xfrm>
            <a:off x="7778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4108" name="Picture 12" descr="http://www.insightinstory.com/photo/post-i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899" y="2204864"/>
            <a:ext cx="4300896" cy="354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openimage.interpark.com/goods_image/8/6/1/1/524708611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181" y="2580983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380191" y="3794210"/>
            <a:ext cx="413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=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8274" y="3717032"/>
            <a:ext cx="1235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조금씩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남은 종이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3833179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+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262</Words>
  <Application>Microsoft Office PowerPoint</Application>
  <PresentationFormat>화면 슬라이드 쇼(4:3)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MacBook Pro</dc:creator>
  <cp:lastModifiedBy>Windows 사용자</cp:lastModifiedBy>
  <cp:revision>23</cp:revision>
  <dcterms:created xsi:type="dcterms:W3CDTF">2013-10-06T09:37:26Z</dcterms:created>
  <dcterms:modified xsi:type="dcterms:W3CDTF">2014-09-16T12:20:10Z</dcterms:modified>
</cp:coreProperties>
</file>