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3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B858"/>
    <a:srgbClr val="FFCC00"/>
    <a:srgbClr val="CC3300"/>
    <a:srgbClr val="21FF8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71" autoAdjust="0"/>
    <p:restoredTop sz="94660"/>
  </p:normalViewPr>
  <p:slideViewPr>
    <p:cSldViewPr>
      <p:cViewPr>
        <p:scale>
          <a:sx n="100" d="100"/>
          <a:sy n="100" d="100"/>
        </p:scale>
        <p:origin x="-2082" y="-2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7" d="100"/>
          <a:sy n="87" d="100"/>
        </p:scale>
        <p:origin x="-3870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5C1492-705E-4093-8131-B7B023E70C7F}" type="datetimeFigureOut">
              <a:rPr lang="ko-KR" altLang="en-US" smtClean="0"/>
              <a:pPr/>
              <a:t>2014-09-16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C17108-05A1-4C6B-BC21-D33F284879A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1460804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 descr="학교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-171400"/>
            <a:ext cx="9296400" cy="7146556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 descr="학교.JPG"/>
          <p:cNvPicPr>
            <a:picLocks noChangeAspect="1"/>
          </p:cNvPicPr>
          <p:nvPr userDrawn="1"/>
        </p:nvPicPr>
        <p:blipFill>
          <a:blip r:embed="rId2" cstate="print">
            <a:lum bright="47000"/>
          </a:blip>
          <a:stretch>
            <a:fillRect/>
          </a:stretch>
        </p:blipFill>
        <p:spPr>
          <a:xfrm>
            <a:off x="0" y="-171399"/>
            <a:ext cx="9144000" cy="7029399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 descr="학교.JPG"/>
          <p:cNvPicPr>
            <a:picLocks noChangeAspect="1"/>
          </p:cNvPicPr>
          <p:nvPr userDrawn="1"/>
        </p:nvPicPr>
        <p:blipFill>
          <a:blip r:embed="rId2" cstate="print">
            <a:lum bright="47000"/>
          </a:blip>
          <a:stretch>
            <a:fillRect/>
          </a:stretch>
        </p:blipFill>
        <p:spPr>
          <a:xfrm>
            <a:off x="0" y="-171399"/>
            <a:ext cx="9144000" cy="7029399"/>
          </a:xfrm>
          <a:prstGeom prst="rect">
            <a:avLst/>
          </a:prstGeom>
        </p:spPr>
      </p:pic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 descr="학교.JPG"/>
          <p:cNvPicPr>
            <a:picLocks noChangeAspect="1"/>
          </p:cNvPicPr>
          <p:nvPr userDrawn="1"/>
        </p:nvPicPr>
        <p:blipFill>
          <a:blip r:embed="rId2" cstate="print">
            <a:lum bright="47000"/>
          </a:blip>
          <a:stretch>
            <a:fillRect/>
          </a:stretch>
        </p:blipFill>
        <p:spPr>
          <a:xfrm>
            <a:off x="0" y="-171399"/>
            <a:ext cx="9144000" cy="7029399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 descr="학교.JPG"/>
          <p:cNvPicPr>
            <a:picLocks noChangeAspect="1"/>
          </p:cNvPicPr>
          <p:nvPr userDrawn="1"/>
        </p:nvPicPr>
        <p:blipFill>
          <a:blip r:embed="rId2" cstate="print">
            <a:lum bright="47000"/>
          </a:blip>
          <a:stretch>
            <a:fillRect/>
          </a:stretch>
        </p:blipFill>
        <p:spPr>
          <a:xfrm>
            <a:off x="0" y="-171399"/>
            <a:ext cx="9144000" cy="7029399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 descr="학교.JPG"/>
          <p:cNvPicPr>
            <a:picLocks noChangeAspect="1"/>
          </p:cNvPicPr>
          <p:nvPr userDrawn="1"/>
        </p:nvPicPr>
        <p:blipFill>
          <a:blip r:embed="rId2" cstate="print">
            <a:lum bright="47000"/>
          </a:blip>
          <a:stretch>
            <a:fillRect/>
          </a:stretch>
        </p:blipFill>
        <p:spPr>
          <a:xfrm>
            <a:off x="0" y="-171399"/>
            <a:ext cx="9144000" cy="7029399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 descr="학교.JPG"/>
          <p:cNvPicPr>
            <a:picLocks noChangeAspect="1"/>
          </p:cNvPicPr>
          <p:nvPr userDrawn="1"/>
        </p:nvPicPr>
        <p:blipFill>
          <a:blip r:embed="rId2" cstate="print">
            <a:lum bright="47000"/>
          </a:blip>
          <a:stretch>
            <a:fillRect/>
          </a:stretch>
        </p:blipFill>
        <p:spPr>
          <a:xfrm>
            <a:off x="0" y="-171399"/>
            <a:ext cx="9144000" cy="7029399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 descr="학교.JPG"/>
          <p:cNvPicPr>
            <a:picLocks noChangeAspect="1"/>
          </p:cNvPicPr>
          <p:nvPr userDrawn="1"/>
        </p:nvPicPr>
        <p:blipFill>
          <a:blip r:embed="rId2" cstate="print">
            <a:lum bright="47000"/>
          </a:blip>
          <a:stretch>
            <a:fillRect/>
          </a:stretch>
        </p:blipFill>
        <p:spPr>
          <a:xfrm>
            <a:off x="0" y="-171399"/>
            <a:ext cx="9144000" cy="7029399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 descr="학교.JPG"/>
          <p:cNvPicPr>
            <a:picLocks noChangeAspect="1"/>
          </p:cNvPicPr>
          <p:nvPr userDrawn="1"/>
        </p:nvPicPr>
        <p:blipFill>
          <a:blip r:embed="rId2" cstate="print">
            <a:lum bright="47000"/>
          </a:blip>
          <a:stretch>
            <a:fillRect/>
          </a:stretch>
        </p:blipFill>
        <p:spPr>
          <a:xfrm>
            <a:off x="0" y="-171399"/>
            <a:ext cx="9144000" cy="70293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 descr="학교.JPG"/>
          <p:cNvPicPr>
            <a:picLocks noChangeAspect="1"/>
          </p:cNvPicPr>
          <p:nvPr userDrawn="1"/>
        </p:nvPicPr>
        <p:blipFill>
          <a:blip r:embed="rId2" cstate="print">
            <a:lum bright="47000"/>
          </a:blip>
          <a:stretch>
            <a:fillRect/>
          </a:stretch>
        </p:blipFill>
        <p:spPr>
          <a:xfrm>
            <a:off x="0" y="-171399"/>
            <a:ext cx="9144000" cy="7029399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 descr="학교.JPG"/>
          <p:cNvPicPr>
            <a:picLocks noChangeAspect="1"/>
          </p:cNvPicPr>
          <p:nvPr userDrawn="1"/>
        </p:nvPicPr>
        <p:blipFill>
          <a:blip r:embed="rId2" cstate="print">
            <a:lum bright="47000"/>
          </a:blip>
          <a:stretch>
            <a:fillRect/>
          </a:stretch>
        </p:blipFill>
        <p:spPr>
          <a:xfrm>
            <a:off x="0" y="-171399"/>
            <a:ext cx="9144000" cy="7029399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그림 10" descr="학교.JPG"/>
          <p:cNvPicPr>
            <a:picLocks noChangeAspect="1"/>
          </p:cNvPicPr>
          <p:nvPr userDrawn="1"/>
        </p:nvPicPr>
        <p:blipFill>
          <a:blip r:embed="rId13" cstate="print">
            <a:lum bright="47000"/>
          </a:blip>
          <a:stretch>
            <a:fillRect/>
          </a:stretch>
        </p:blipFill>
        <p:spPr>
          <a:xfrm>
            <a:off x="0" y="-171399"/>
            <a:ext cx="9144000" cy="7029399"/>
          </a:xfrm>
          <a:prstGeom prst="rect">
            <a:avLst/>
          </a:prstGeom>
        </p:spPr>
      </p:pic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922FAB-44F5-4DD2-86A8-B67C9299D97F}" type="datetimeFigureOut">
              <a:rPr lang="ko-KR" altLang="en-US" smtClean="0"/>
              <a:pPr/>
              <a:t>2014-09-16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6C732E-39C4-4ABA-A169-FC9D1ACB4FF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7" Type="http://schemas.openxmlformats.org/officeDocument/2006/relationships/image" Target="../media/image30.wmf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wmf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hyperlink" Target="http://www.dbpia.co.kr/Article/641553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hyperlink" Target="http://www.dbpia.co.kr/Article/594328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image" Target="../media/image3.wmf"/><Relationship Id="rId7" Type="http://schemas.openxmlformats.org/officeDocument/2006/relationships/image" Target="../media/image7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10" Type="http://schemas.openxmlformats.org/officeDocument/2006/relationships/image" Target="../media/image10.wmf"/><Relationship Id="rId4" Type="http://schemas.openxmlformats.org/officeDocument/2006/relationships/image" Target="../media/image4.wmf"/><Relationship Id="rId9" Type="http://schemas.openxmlformats.org/officeDocument/2006/relationships/image" Target="../media/image9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" Target="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wmf"/><Relationship Id="rId4" Type="http://schemas.openxmlformats.org/officeDocument/2006/relationships/slide" Target="slide9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png"/><Relationship Id="rId3" Type="http://schemas.openxmlformats.org/officeDocument/2006/relationships/image" Target="../media/image13.wmf"/><Relationship Id="rId7" Type="http://schemas.openxmlformats.org/officeDocument/2006/relationships/image" Target="../media/image17.png"/><Relationship Id="rId12" Type="http://schemas.openxmlformats.org/officeDocument/2006/relationships/image" Target="../media/image22.wmf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11" Type="http://schemas.openxmlformats.org/officeDocument/2006/relationships/image" Target="../media/image21.wmf"/><Relationship Id="rId5" Type="http://schemas.openxmlformats.org/officeDocument/2006/relationships/image" Target="../media/image15.png"/><Relationship Id="rId15" Type="http://schemas.openxmlformats.org/officeDocument/2006/relationships/image" Target="../media/image25.png"/><Relationship Id="rId10" Type="http://schemas.openxmlformats.org/officeDocument/2006/relationships/image" Target="../media/image20.wmf"/><Relationship Id="rId4" Type="http://schemas.openxmlformats.org/officeDocument/2006/relationships/image" Target="../media/image14.png"/><Relationship Id="rId9" Type="http://schemas.openxmlformats.org/officeDocument/2006/relationships/image" Target="../media/image19.png"/><Relationship Id="rId1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1547664" y="692696"/>
            <a:ext cx="6480720" cy="1296144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1">
              <a:avLst/>
            </a:prstTxWarp>
            <a:spAutoFit/>
          </a:bodyPr>
          <a:lstStyle/>
          <a:p>
            <a:pPr algn="ctr"/>
            <a:r>
              <a:rPr lang="ko-KR" alt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학교 </a:t>
            </a:r>
            <a:r>
              <a:rPr lang="en-US" altLang="ko-KR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altLang="ko-KR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 </a:t>
            </a:r>
            <a:r>
              <a:rPr lang="ko-KR" alt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을 품다</a:t>
            </a:r>
            <a:r>
              <a:rPr lang="en-US" altLang="ko-KR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  <a:endParaRPr lang="en-US" altLang="ko-KR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3203848" y="764704"/>
            <a:ext cx="2138534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</a:bodyPr>
          <a:lstStyle/>
          <a:p>
            <a:pPr algn="ctr"/>
            <a:r>
              <a:rPr lang="en-US" altLang="ko-KR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Green</a:t>
            </a:r>
            <a:endParaRPr lang="en-US" altLang="ko-KR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80112" y="2852936"/>
            <a:ext cx="33329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b="1" dirty="0" smtClean="0"/>
              <a:t>서울 </a:t>
            </a:r>
            <a:r>
              <a:rPr lang="ko-KR" altLang="en-US" sz="2400" b="1" dirty="0" err="1" smtClean="0"/>
              <a:t>강일고등학교</a:t>
            </a:r>
            <a:r>
              <a:rPr lang="ko-KR" altLang="en-US" sz="2400" b="1" dirty="0" smtClean="0"/>
              <a:t> </a:t>
            </a:r>
            <a:r>
              <a:rPr lang="en-US" altLang="ko-KR" sz="2400" b="1" dirty="0" smtClean="0"/>
              <a:t>1-8</a:t>
            </a:r>
          </a:p>
          <a:p>
            <a:r>
              <a:rPr lang="ko-KR" altLang="en-US" sz="2400" b="1" dirty="0" smtClean="0"/>
              <a:t>김형훈</a:t>
            </a:r>
            <a:r>
              <a:rPr lang="en-US" altLang="ko-KR" sz="2400" b="1" dirty="0" smtClean="0"/>
              <a:t>, </a:t>
            </a:r>
            <a:r>
              <a:rPr lang="ko-KR" altLang="en-US" sz="2400" b="1" dirty="0" smtClean="0"/>
              <a:t>박태희</a:t>
            </a:r>
            <a:r>
              <a:rPr lang="en-US" altLang="ko-KR" sz="2400" b="1" dirty="0" smtClean="0"/>
              <a:t>, </a:t>
            </a:r>
            <a:r>
              <a:rPr lang="ko-KR" altLang="en-US" sz="2400" b="1" dirty="0" smtClean="0"/>
              <a:t>이은선</a:t>
            </a:r>
            <a:endParaRPr lang="ko-KR" altLang="en-US" sz="24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실행 단추: 돌아가기 2">
            <a:hlinkClick r:id="rId2" action="ppaction://hlinksldjump" highlightClick="1"/>
          </p:cNvPr>
          <p:cNvSpPr/>
          <p:nvPr/>
        </p:nvSpPr>
        <p:spPr>
          <a:xfrm>
            <a:off x="8172400" y="5949280"/>
            <a:ext cx="648072" cy="648072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507901" y="188640"/>
            <a:ext cx="40030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24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향기 M" pitchFamily="18" charset="-127"/>
                <a:ea typeface="산돌향기 M" pitchFamily="18" charset="-127"/>
              </a:rPr>
              <a:t>버려지기만 하는 가정통신문</a:t>
            </a:r>
            <a:endParaRPr lang="ko-KR" altLang="en-US" sz="24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산돌향기 M" pitchFamily="18" charset="-127"/>
              <a:ea typeface="산돌향기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9552" y="908720"/>
            <a:ext cx="7956884" cy="646331"/>
          </a:xfrm>
          <a:prstGeom prst="rect">
            <a:avLst/>
          </a:prstGeom>
          <a:solidFill>
            <a:schemeClr val="bg1"/>
          </a:solidFill>
          <a:ln w="47625">
            <a:solidFill>
              <a:srgbClr val="00B858"/>
            </a:solidFill>
          </a:ln>
          <a:effectLst>
            <a:glow rad="101600">
              <a:schemeClr val="accent3">
                <a:satMod val="175000"/>
                <a:alpha val="31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학교에서 하루에도 </a:t>
            </a:r>
            <a:r>
              <a:rPr lang="ko-KR" altLang="en-US" dirty="0" err="1" smtClean="0"/>
              <a:t>몇장씩</a:t>
            </a:r>
            <a:r>
              <a:rPr lang="ko-KR" altLang="en-US" dirty="0" smtClean="0"/>
              <a:t> 학생들에게 나눠주는 가정통신문</a:t>
            </a:r>
            <a:r>
              <a:rPr lang="en-US" altLang="ko-KR" dirty="0" smtClean="0"/>
              <a:t>, </a:t>
            </a:r>
            <a:r>
              <a:rPr lang="ko-KR" altLang="en-US" dirty="0" smtClean="0"/>
              <a:t>학생들 </a:t>
            </a:r>
            <a:r>
              <a:rPr lang="ko-KR" altLang="en-US" dirty="0"/>
              <a:t>중</a:t>
            </a:r>
            <a:r>
              <a:rPr lang="ko-KR" altLang="en-US" dirty="0" smtClean="0"/>
              <a:t> 받은 즉시 버리는 경우가 많다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이러한 낭비</a:t>
            </a:r>
            <a:r>
              <a:rPr lang="en-US" altLang="ko-KR" dirty="0" smtClean="0"/>
              <a:t>, </a:t>
            </a:r>
            <a:r>
              <a:rPr lang="ko-KR" altLang="en-US" dirty="0" smtClean="0"/>
              <a:t>어떻게 하면 줄일 수 있을까</a:t>
            </a:r>
            <a:r>
              <a:rPr lang="en-US" altLang="ko-KR" dirty="0" smtClean="0"/>
              <a:t>?</a:t>
            </a:r>
            <a:endParaRPr lang="ko-KR" altLang="en-US" dirty="0"/>
          </a:p>
        </p:txBody>
      </p:sp>
      <p:grpSp>
        <p:nvGrpSpPr>
          <p:cNvPr id="11" name="그룹 10"/>
          <p:cNvGrpSpPr/>
          <p:nvPr/>
        </p:nvGrpSpPr>
        <p:grpSpPr>
          <a:xfrm>
            <a:off x="579984" y="1930966"/>
            <a:ext cx="5159546" cy="4405109"/>
            <a:chOff x="544538" y="2457802"/>
            <a:chExt cx="5159546" cy="4405109"/>
          </a:xfrm>
        </p:grpSpPr>
        <p:sp>
          <p:nvSpPr>
            <p:cNvPr id="7" name="TextBox 6"/>
            <p:cNvSpPr txBox="1"/>
            <p:nvPr/>
          </p:nvSpPr>
          <p:spPr>
            <a:xfrm>
              <a:off x="544538" y="2457802"/>
              <a:ext cx="4608512" cy="4216539"/>
            </a:xfrm>
            <a:prstGeom prst="rect">
              <a:avLst/>
            </a:prstGeom>
            <a:solidFill>
              <a:schemeClr val="bg1"/>
            </a:solidFill>
            <a:ln w="444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marL="457200" indent="-457200">
                <a:buFont typeface="+mj-lt"/>
                <a:buAutoNum type="arabicPeriod"/>
              </a:pPr>
              <a:endParaRPr lang="en-US" altLang="ko-KR" sz="2200" dirty="0" smtClean="0"/>
            </a:p>
            <a:p>
              <a:pPr marL="457200" indent="-457200">
                <a:buFont typeface="+mj-lt"/>
                <a:buAutoNum type="arabicPeriod"/>
              </a:pPr>
              <a:r>
                <a:rPr lang="ko-KR" altLang="en-US" sz="2200" dirty="0" smtClean="0"/>
                <a:t>가정통신문 크기를 </a:t>
              </a:r>
              <a:r>
                <a:rPr lang="en-US" altLang="ko-KR" sz="2200" dirty="0" smtClean="0"/>
                <a:t>a4</a:t>
              </a:r>
              <a:r>
                <a:rPr lang="ko-KR" altLang="en-US" sz="2200" dirty="0" smtClean="0"/>
                <a:t>에서 </a:t>
              </a:r>
              <a:r>
                <a:rPr lang="en-US" altLang="ko-KR" sz="2200" dirty="0" smtClean="0"/>
                <a:t> </a:t>
              </a:r>
              <a:r>
                <a:rPr lang="en-US" altLang="ko-KR" sz="2200" dirty="0" smtClean="0"/>
                <a:t>    </a:t>
              </a:r>
              <a:r>
                <a:rPr lang="en-US" altLang="ko-KR" sz="2200" dirty="0" smtClean="0"/>
                <a:t>b4</a:t>
              </a:r>
              <a:r>
                <a:rPr lang="ko-KR" altLang="en-US" sz="2200" dirty="0" smtClean="0"/>
                <a:t>로 줄인다</a:t>
              </a:r>
              <a:r>
                <a:rPr lang="en-US" altLang="ko-KR" sz="2200" dirty="0" smtClean="0"/>
                <a:t>.</a:t>
              </a:r>
            </a:p>
            <a:p>
              <a:pPr marL="457200" indent="-457200">
                <a:buFont typeface="+mj-lt"/>
                <a:buAutoNum type="arabicPeriod"/>
              </a:pPr>
              <a:endParaRPr lang="en-US" altLang="ko-KR" sz="2200" dirty="0" smtClean="0"/>
            </a:p>
            <a:p>
              <a:pPr marL="457200" indent="-457200">
                <a:buFont typeface="+mj-lt"/>
                <a:buAutoNum type="arabicPeriod"/>
              </a:pPr>
              <a:r>
                <a:rPr lang="ko-KR" altLang="en-US" sz="2200" dirty="0" smtClean="0"/>
                <a:t>스마트 시대인 요즘 가정통신문을 </a:t>
              </a:r>
              <a:r>
                <a:rPr lang="ko-KR" altLang="en-US" sz="2200" dirty="0" err="1" smtClean="0"/>
                <a:t>모바일로</a:t>
              </a:r>
              <a:r>
                <a:rPr lang="ko-KR" altLang="en-US" sz="2200" dirty="0" smtClean="0"/>
                <a:t> 제공한다</a:t>
              </a:r>
              <a:r>
                <a:rPr lang="en-US" altLang="ko-KR" sz="2200" dirty="0" smtClean="0"/>
                <a:t>.                      </a:t>
              </a:r>
              <a:r>
                <a:rPr lang="en-US" altLang="ko-KR" sz="1600" dirty="0" smtClean="0"/>
                <a:t>( </a:t>
              </a:r>
              <a:r>
                <a:rPr lang="ko-KR" altLang="en-US" sz="1600" dirty="0" err="1" smtClean="0"/>
                <a:t>스마트폰이</a:t>
              </a:r>
              <a:r>
                <a:rPr lang="ko-KR" altLang="en-US" sz="1600" dirty="0" smtClean="0"/>
                <a:t> 없는 이들은 부모님께 문자로 제공한다</a:t>
              </a:r>
              <a:r>
                <a:rPr lang="en-US" altLang="ko-KR" sz="1600" dirty="0" smtClean="0"/>
                <a:t>.)   </a:t>
              </a:r>
            </a:p>
            <a:p>
              <a:pPr marL="457200" indent="-457200">
                <a:buFont typeface="+mj-lt"/>
                <a:buAutoNum type="arabicPeriod"/>
              </a:pPr>
              <a:endParaRPr lang="en-US" altLang="ko-KR" sz="1600" dirty="0" smtClean="0"/>
            </a:p>
            <a:p>
              <a:pPr marL="457200" indent="-457200">
                <a:buFont typeface="+mj-lt"/>
                <a:buAutoNum type="arabicPeriod"/>
              </a:pPr>
              <a:r>
                <a:rPr lang="ko-KR" altLang="en-US" sz="2200" dirty="0" smtClean="0">
                  <a:effectLst>
                    <a:glow rad="63500">
                      <a:schemeClr val="accent3">
                        <a:satMod val="175000"/>
                        <a:alpha val="40000"/>
                      </a:schemeClr>
                    </a:glow>
                  </a:effectLst>
                </a:rPr>
                <a:t>이면지 활용함을 만들어 학생들 스스로 자치적으로 이면지 활용을 하게끔 한다</a:t>
              </a:r>
              <a:r>
                <a:rPr lang="en-US" altLang="ko-KR" sz="2200" dirty="0" smtClean="0">
                  <a:effectLst>
                    <a:glow rad="63500">
                      <a:schemeClr val="accent3">
                        <a:satMod val="175000"/>
                        <a:alpha val="40000"/>
                      </a:schemeClr>
                    </a:glow>
                  </a:effectLst>
                </a:rPr>
                <a:t>.</a:t>
              </a:r>
            </a:p>
            <a:p>
              <a:pPr marL="457200" indent="-457200">
                <a:buFont typeface="+mj-lt"/>
                <a:buAutoNum type="arabicPeriod"/>
              </a:pPr>
              <a:endParaRPr lang="en-US" altLang="ko-KR" sz="2200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endParaRPr>
            </a:p>
          </p:txBody>
        </p:sp>
        <p:pic>
          <p:nvPicPr>
            <p:cNvPr id="1032" name="Picture 8" descr="C:\Users\user\AppData\Local\Microsoft\Windows\Temporary Internet Files\Content.IE5\RFN6SPWK\MC900430075[1].wm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48123" y="5892399"/>
              <a:ext cx="755961" cy="9705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2" name="그룹 11"/>
          <p:cNvGrpSpPr/>
          <p:nvPr/>
        </p:nvGrpSpPr>
        <p:grpSpPr>
          <a:xfrm>
            <a:off x="5326105" y="2419714"/>
            <a:ext cx="2834304" cy="3529566"/>
            <a:chOff x="5326105" y="2419714"/>
            <a:chExt cx="2834304" cy="3529566"/>
          </a:xfrm>
        </p:grpSpPr>
        <p:grpSp>
          <p:nvGrpSpPr>
            <p:cNvPr id="10" name="그룹 9"/>
            <p:cNvGrpSpPr/>
            <p:nvPr/>
          </p:nvGrpSpPr>
          <p:grpSpPr>
            <a:xfrm>
              <a:off x="5549169" y="2419714"/>
              <a:ext cx="2611240" cy="1807803"/>
              <a:chOff x="4673878" y="2090014"/>
              <a:chExt cx="2935631" cy="2108609"/>
            </a:xfrm>
          </p:grpSpPr>
          <p:pic>
            <p:nvPicPr>
              <p:cNvPr id="1031" name="Picture 7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73878" y="2090014"/>
                <a:ext cx="1479662" cy="21086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6" name="Picture 7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545839" y="2573191"/>
                <a:ext cx="1063670" cy="15157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7" name="오른쪽 화살표 16"/>
              <p:cNvSpPr/>
              <p:nvPr/>
            </p:nvSpPr>
            <p:spPr>
              <a:xfrm>
                <a:off x="6147008" y="2993271"/>
                <a:ext cx="452763" cy="302093"/>
              </a:xfrm>
              <a:prstGeom prst="rightArrow">
                <a:avLst/>
              </a:prstGeom>
              <a:solidFill>
                <a:schemeClr val="accent6"/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pic>
          <p:nvPicPr>
            <p:cNvPr id="1030" name="Picture 6" descr="C:\Users\user\AppData\Local\Microsoft\Windows\Temporary Internet Files\Content.IE5\SDD2PK5H\MC900286444[1].wmf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26105" y="3436163"/>
              <a:ext cx="1365728" cy="17648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9" name="Picture 5" descr="C:\Users\user\AppData\Local\Microsoft\Windows\Temporary Internet Files\Content.IE5\KJPEJD6P\MC900438175[1].wmf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95695" y="4440547"/>
              <a:ext cx="1533105" cy="15087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1403648" y="0"/>
            <a:ext cx="662473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ko-KR" altLang="en-US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학교 </a:t>
            </a:r>
            <a:r>
              <a:rPr lang="en-US" altLang="ko-KR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Gree</a:t>
            </a:r>
            <a:r>
              <a:rPr lang="en-US" altLang="ko-KR" sz="40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n</a:t>
            </a:r>
            <a:r>
              <a:rPr lang="ko-KR" altLang="en-US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을 품다</a:t>
            </a:r>
            <a:endParaRPr lang="ko-KR" altLang="en-US" sz="4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grpSp>
        <p:nvGrpSpPr>
          <p:cNvPr id="2" name="그룹 4"/>
          <p:cNvGrpSpPr/>
          <p:nvPr/>
        </p:nvGrpSpPr>
        <p:grpSpPr>
          <a:xfrm>
            <a:off x="323528" y="764704"/>
            <a:ext cx="8496944" cy="5616624"/>
            <a:chOff x="323528" y="764704"/>
            <a:chExt cx="8496944" cy="5616624"/>
          </a:xfrm>
        </p:grpSpPr>
        <p:sp>
          <p:nvSpPr>
            <p:cNvPr id="6" name="직사각형 5"/>
            <p:cNvSpPr/>
            <p:nvPr/>
          </p:nvSpPr>
          <p:spPr>
            <a:xfrm>
              <a:off x="1835696" y="836712"/>
              <a:ext cx="144016" cy="5544616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직사각형 6"/>
            <p:cNvSpPr/>
            <p:nvPr/>
          </p:nvSpPr>
          <p:spPr>
            <a:xfrm>
              <a:off x="323528" y="764704"/>
              <a:ext cx="8496944" cy="144016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8" name="타원 7"/>
          <p:cNvSpPr/>
          <p:nvPr/>
        </p:nvSpPr>
        <p:spPr>
          <a:xfrm>
            <a:off x="971600" y="2311188"/>
            <a:ext cx="144016" cy="144016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/>
        </p:nvSpPr>
        <p:spPr>
          <a:xfrm>
            <a:off x="971600" y="2644675"/>
            <a:ext cx="144016" cy="144016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/>
        </p:nvSpPr>
        <p:spPr>
          <a:xfrm>
            <a:off x="971600" y="4269079"/>
            <a:ext cx="144016" cy="144016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/>
        </p:nvSpPr>
        <p:spPr>
          <a:xfrm>
            <a:off x="971600" y="4634839"/>
            <a:ext cx="144016" cy="144016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/>
        </p:nvSpPr>
        <p:spPr>
          <a:xfrm>
            <a:off x="467544" y="1020780"/>
            <a:ext cx="1152128" cy="1090031"/>
          </a:xfrm>
          <a:prstGeom prst="ellipse">
            <a:avLst/>
          </a:prstGeom>
          <a:gradFill>
            <a:gsLst>
              <a:gs pos="0">
                <a:srgbClr val="FBEAC7">
                  <a:lumMod val="86000"/>
                </a:srgbClr>
              </a:gs>
              <a:gs pos="11000">
                <a:srgbClr val="FEE7F2">
                  <a:lumMod val="90000"/>
                </a:srgbClr>
              </a:gs>
              <a:gs pos="29000">
                <a:srgbClr val="FAC77D">
                  <a:lumMod val="86000"/>
                </a:srgbClr>
              </a:gs>
              <a:gs pos="56000">
                <a:srgbClr val="FBA97D">
                  <a:lumMod val="86000"/>
                </a:srgbClr>
              </a:gs>
              <a:gs pos="90000">
                <a:srgbClr val="FBD49C">
                  <a:lumMod val="86000"/>
                </a:srgbClr>
              </a:gs>
              <a:gs pos="100000">
                <a:srgbClr val="FEE7F2">
                  <a:lumMod val="86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>
                <a:solidFill>
                  <a:schemeClr val="bg2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나눔</a:t>
            </a:r>
            <a:endParaRPr lang="ko-KR" altLang="en-US" b="1" dirty="0">
              <a:solidFill>
                <a:schemeClr val="bg2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3" name="타원 12"/>
          <p:cNvSpPr/>
          <p:nvPr/>
        </p:nvSpPr>
        <p:spPr>
          <a:xfrm>
            <a:off x="467544" y="2967335"/>
            <a:ext cx="1152128" cy="1109737"/>
          </a:xfrm>
          <a:prstGeom prst="ellipse">
            <a:avLst/>
          </a:prstGeom>
          <a:gradFill>
            <a:gsLst>
              <a:gs pos="20010">
                <a:srgbClr val="C3A8FF">
                  <a:lumMod val="86000"/>
                </a:srgbClr>
              </a:gs>
              <a:gs pos="3000">
                <a:srgbClr val="CCCCFF">
                  <a:lumMod val="86000"/>
                </a:srgbClr>
              </a:gs>
              <a:gs pos="52000">
                <a:srgbClr val="99CCFF">
                  <a:lumMod val="86000"/>
                </a:srgbClr>
              </a:gs>
              <a:gs pos="2000">
                <a:srgbClr val="9966FF">
                  <a:lumMod val="100000"/>
                </a:srgbClr>
              </a:gs>
              <a:gs pos="96000">
                <a:srgbClr val="CC99FF"/>
              </a:gs>
              <a:gs pos="70000">
                <a:srgbClr val="99CCFF">
                  <a:lumMod val="86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>
                <a:solidFill>
                  <a:schemeClr val="bg2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절약</a:t>
            </a:r>
            <a:endParaRPr lang="ko-KR" altLang="en-US" b="1" dirty="0">
              <a:solidFill>
                <a:schemeClr val="bg2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4" name="타원 13"/>
          <p:cNvSpPr/>
          <p:nvPr/>
        </p:nvSpPr>
        <p:spPr>
          <a:xfrm>
            <a:off x="431540" y="4940720"/>
            <a:ext cx="1224136" cy="1224136"/>
          </a:xfrm>
          <a:prstGeom prst="ellipse">
            <a:avLst/>
          </a:prstGeom>
          <a:gradFill>
            <a:gsLst>
              <a:gs pos="0">
                <a:srgbClr val="DDEBCF">
                  <a:lumMod val="86000"/>
                </a:srgbClr>
              </a:gs>
              <a:gs pos="60000">
                <a:srgbClr val="9CB86E"/>
              </a:gs>
              <a:gs pos="19000">
                <a:srgbClr val="B4CB92">
                  <a:lumMod val="86000"/>
                </a:srgbClr>
              </a:gs>
              <a:gs pos="100000">
                <a:srgbClr val="156B13">
                  <a:lumMod val="96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>
                <a:solidFill>
                  <a:schemeClr val="bg2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보</a:t>
            </a:r>
            <a:r>
              <a:rPr lang="ko-KR" altLang="en-US" b="1" dirty="0">
                <a:solidFill>
                  <a:schemeClr val="bg2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호</a:t>
            </a:r>
          </a:p>
        </p:txBody>
      </p:sp>
      <p:sp>
        <p:nvSpPr>
          <p:cNvPr id="15" name="위쪽 화살표 14"/>
          <p:cNvSpPr/>
          <p:nvPr/>
        </p:nvSpPr>
        <p:spPr>
          <a:xfrm rot="19828252">
            <a:off x="1387633" y="5684396"/>
            <a:ext cx="248054" cy="584787"/>
          </a:xfrm>
          <a:prstGeom prst="upArrow">
            <a:avLst>
              <a:gd name="adj1" fmla="val 50000"/>
              <a:gd name="adj2" fmla="val 177083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195736" y="1556792"/>
            <a:ext cx="6768752" cy="1246495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b="1" dirty="0" smtClean="0">
                <a:latin typeface="+mj-ea"/>
                <a:ea typeface="+mj-ea"/>
              </a:rPr>
              <a:t>‘</a:t>
            </a:r>
            <a:r>
              <a:rPr lang="ko-KR" altLang="en-US" b="1" dirty="0" smtClean="0">
                <a:solidFill>
                  <a:srgbClr val="FF0000"/>
                </a:solidFill>
                <a:latin typeface="+mj-ea"/>
                <a:ea typeface="+mj-ea"/>
              </a:rPr>
              <a:t>보호</a:t>
            </a:r>
            <a:r>
              <a:rPr lang="en-US" altLang="ko-KR" b="1" dirty="0" smtClean="0">
                <a:latin typeface="+mj-ea"/>
                <a:ea typeface="+mj-ea"/>
              </a:rPr>
              <a:t>’</a:t>
            </a:r>
            <a:r>
              <a:rPr lang="ko-KR" altLang="en-US" b="1" dirty="0" smtClean="0">
                <a:latin typeface="+mj-ea"/>
                <a:ea typeface="+mj-ea"/>
              </a:rPr>
              <a:t> 란</a:t>
            </a:r>
            <a:r>
              <a:rPr lang="en-US" altLang="ko-KR" b="1" dirty="0" smtClean="0">
                <a:latin typeface="+mj-ea"/>
                <a:ea typeface="+mj-ea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en-US" altLang="ko-KR" sz="1600" b="1" dirty="0" smtClean="0">
                <a:latin typeface="+mj-ea"/>
                <a:ea typeface="+mj-ea"/>
              </a:rPr>
              <a:t>1 . </a:t>
            </a:r>
            <a:r>
              <a:rPr lang="ko-KR" altLang="en-US" sz="1600" b="1" dirty="0" smtClean="0">
                <a:latin typeface="+mj-ea"/>
                <a:ea typeface="+mj-ea"/>
              </a:rPr>
              <a:t>위험이나 곤란 따위가 미치지 아니하도록 잘 보살펴 돌봄</a:t>
            </a:r>
            <a:r>
              <a:rPr lang="en-US" altLang="ko-KR" sz="1600" b="1" dirty="0" smtClean="0">
                <a:latin typeface="+mj-ea"/>
                <a:ea typeface="+mj-ea"/>
              </a:rPr>
              <a:t>.</a:t>
            </a:r>
            <a:r>
              <a:rPr lang="ko-KR" altLang="en-US" sz="1600" b="1" dirty="0" smtClean="0">
                <a:latin typeface="+mj-ea"/>
                <a:ea typeface="+mj-ea"/>
              </a:rPr>
              <a:t> </a:t>
            </a:r>
            <a:endParaRPr lang="en-US" altLang="ko-KR" sz="1600" b="1" dirty="0" smtClean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 smtClean="0">
                <a:latin typeface="+mj-ea"/>
                <a:ea typeface="+mj-ea"/>
              </a:rPr>
              <a:t>2. </a:t>
            </a:r>
            <a:r>
              <a:rPr lang="ko-KR" altLang="en-US" sz="1600" b="1" dirty="0" smtClean="0">
                <a:latin typeface="+mj-ea"/>
                <a:ea typeface="+mj-ea"/>
              </a:rPr>
              <a:t>잘 지켜 원래대로 보존되게 함</a:t>
            </a:r>
            <a:r>
              <a:rPr lang="en-US" altLang="ko-KR" sz="1600" b="1" dirty="0" smtClean="0">
                <a:latin typeface="+mj-ea"/>
                <a:ea typeface="+mj-ea"/>
              </a:rPr>
              <a:t>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195736" y="3068960"/>
            <a:ext cx="6804248" cy="2585323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dirty="0" smtClean="0">
                <a:latin typeface="+mn-ea"/>
              </a:rPr>
              <a:t>학교에서의 점심시간 후 한없이 버려지는 음식물 쓰레기</a:t>
            </a:r>
            <a:r>
              <a:rPr lang="en-US" altLang="ko-KR" dirty="0" smtClean="0">
                <a:latin typeface="+mn-ea"/>
              </a:rPr>
              <a:t>,</a:t>
            </a:r>
          </a:p>
          <a:p>
            <a:pPr>
              <a:lnSpc>
                <a:spcPct val="150000"/>
              </a:lnSpc>
            </a:pPr>
            <a:r>
              <a:rPr lang="ko-KR" altLang="en-US" dirty="0" smtClean="0">
                <a:latin typeface="+mn-ea"/>
              </a:rPr>
              <a:t>이를 어떻게 처리하면 좋을까</a:t>
            </a:r>
            <a:r>
              <a:rPr lang="en-US" altLang="ko-KR" dirty="0" smtClean="0">
                <a:latin typeface="+mn-ea"/>
              </a:rPr>
              <a:t>? </a:t>
            </a:r>
          </a:p>
          <a:p>
            <a:pPr>
              <a:lnSpc>
                <a:spcPct val="150000"/>
              </a:lnSpc>
            </a:pPr>
            <a:r>
              <a:rPr lang="ko-KR" altLang="en-US" b="1" dirty="0" smtClean="0">
                <a:solidFill>
                  <a:schemeClr val="tx2"/>
                </a:solidFill>
                <a:latin typeface="+mn-ea"/>
              </a:rPr>
              <a:t>어떻게 하면 음식물쓰레기로 오염 되고 있는 환경을 보호하면서 </a:t>
            </a:r>
            <a:endParaRPr lang="en-US" altLang="ko-KR" b="1" dirty="0" smtClean="0">
              <a:solidFill>
                <a:schemeClr val="tx2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ko-KR" altLang="en-US" b="1" dirty="0" smtClean="0">
                <a:solidFill>
                  <a:schemeClr val="tx2"/>
                </a:solidFill>
                <a:latin typeface="+mn-ea"/>
              </a:rPr>
              <a:t>많은 사람들에게</a:t>
            </a:r>
            <a:r>
              <a:rPr lang="en-US" altLang="ko-KR" b="1" dirty="0" smtClean="0">
                <a:solidFill>
                  <a:schemeClr val="tx2"/>
                </a:solidFill>
                <a:latin typeface="+mn-ea"/>
              </a:rPr>
              <a:t> </a:t>
            </a:r>
            <a:r>
              <a:rPr lang="ko-KR" altLang="en-US" b="1" dirty="0" smtClean="0">
                <a:solidFill>
                  <a:schemeClr val="tx2"/>
                </a:solidFill>
                <a:latin typeface="+mn-ea"/>
              </a:rPr>
              <a:t>환경보호를 널리 알릴 수 있을까</a:t>
            </a:r>
            <a:r>
              <a:rPr lang="en-US" altLang="ko-KR" b="1" dirty="0" smtClean="0">
                <a:solidFill>
                  <a:schemeClr val="tx2"/>
                </a:solidFill>
                <a:latin typeface="+mn-ea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ko-KR" altLang="en-US" dirty="0" smtClean="0">
                <a:latin typeface="+mn-ea"/>
              </a:rPr>
              <a:t>해답은</a:t>
            </a:r>
            <a:r>
              <a:rPr lang="en-US" altLang="ko-KR" dirty="0" smtClean="0">
                <a:latin typeface="+mn-ea"/>
              </a:rPr>
              <a:t>,</a:t>
            </a:r>
            <a:r>
              <a:rPr lang="ko-KR" altLang="en-US" dirty="0" smtClean="0">
                <a:latin typeface="+mn-ea"/>
              </a:rPr>
              <a:t> 쉽게 접할 수 있고 편리한 방법을 적용하는 것이다</a:t>
            </a:r>
            <a:r>
              <a:rPr lang="en-US" altLang="ko-KR" dirty="0" smtClean="0">
                <a:latin typeface="+mn-ea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dirty="0" smtClean="0">
                <a:latin typeface="+mn-ea"/>
              </a:rPr>
              <a:t>이에 대한 예로써는 지렁이로 음식물 쓰레기를 처리 하는 것이다</a:t>
            </a:r>
            <a:r>
              <a:rPr lang="en-US" altLang="ko-KR" dirty="0" smtClean="0">
                <a:latin typeface="+mn-ea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00" fill="hold"/>
                                        <p:tgtEl>
                                          <p:spTgt spid="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7" grpId="0" animBg="1"/>
      <p:bldP spid="1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그룹 7"/>
          <p:cNvGrpSpPr/>
          <p:nvPr/>
        </p:nvGrpSpPr>
        <p:grpSpPr>
          <a:xfrm>
            <a:off x="899592" y="332656"/>
            <a:ext cx="7416824" cy="1872208"/>
            <a:chOff x="899592" y="332656"/>
            <a:chExt cx="7272808" cy="1872208"/>
          </a:xfrm>
        </p:grpSpPr>
        <p:grpSp>
          <p:nvGrpSpPr>
            <p:cNvPr id="4" name="그룹 2"/>
            <p:cNvGrpSpPr/>
            <p:nvPr/>
          </p:nvGrpSpPr>
          <p:grpSpPr>
            <a:xfrm>
              <a:off x="4061303" y="332656"/>
              <a:ext cx="4111097" cy="1849978"/>
              <a:chOff x="3857620" y="642918"/>
              <a:chExt cx="4553260" cy="2448272"/>
            </a:xfrm>
          </p:grpSpPr>
          <p:sp>
            <p:nvSpPr>
              <p:cNvPr id="5" name="타원 4"/>
              <p:cNvSpPr/>
              <p:nvPr/>
            </p:nvSpPr>
            <p:spPr>
              <a:xfrm>
                <a:off x="5214942" y="642918"/>
                <a:ext cx="3195938" cy="2448272"/>
              </a:xfrm>
              <a:prstGeom prst="ellipse">
                <a:avLst/>
              </a:prstGeom>
              <a:gradFill>
                <a:gsLst>
                  <a:gs pos="0">
                    <a:srgbClr val="03D4A8"/>
                  </a:gs>
                  <a:gs pos="25000">
                    <a:srgbClr val="21D6E0"/>
                  </a:gs>
                  <a:gs pos="75000">
                    <a:srgbClr val="0087E6"/>
                  </a:gs>
                  <a:gs pos="100000">
                    <a:srgbClr val="005CBF"/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2800" b="1" dirty="0" smtClean="0">
                    <a:solidFill>
                      <a:schemeClr val="bg2"/>
                    </a:solidFill>
                    <a:latin typeface="HY견고딕" panose="02030600000101010101" pitchFamily="18" charset="-127"/>
                    <a:ea typeface="HY견고딕" panose="02030600000101010101" pitchFamily="18" charset="-127"/>
                  </a:rPr>
                  <a:t>친환경 </a:t>
                </a:r>
                <a:endParaRPr lang="en-US" altLang="ko-KR" sz="2800" b="1" dirty="0" smtClean="0">
                  <a:solidFill>
                    <a:schemeClr val="bg2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endParaRPr>
              </a:p>
              <a:p>
                <a:pPr algn="ctr"/>
                <a:r>
                  <a:rPr lang="ko-KR" altLang="en-US" sz="2800" b="1" dirty="0" smtClean="0">
                    <a:solidFill>
                      <a:schemeClr val="bg2"/>
                    </a:solidFill>
                    <a:latin typeface="HY견고딕" panose="02030600000101010101" pitchFamily="18" charset="-127"/>
                    <a:ea typeface="HY견고딕" panose="02030600000101010101" pitchFamily="18" charset="-127"/>
                  </a:rPr>
                  <a:t>음식물 처리</a:t>
                </a:r>
                <a:endParaRPr lang="en-US" altLang="ko-KR" sz="2800" b="1" dirty="0" smtClean="0">
                  <a:solidFill>
                    <a:schemeClr val="bg2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endParaRPr>
              </a:p>
            </p:txBody>
          </p:sp>
          <p:sp>
            <p:nvSpPr>
              <p:cNvPr id="6" name="오른쪽 화살표 5"/>
              <p:cNvSpPr/>
              <p:nvPr/>
            </p:nvSpPr>
            <p:spPr>
              <a:xfrm>
                <a:off x="3857620" y="1500174"/>
                <a:ext cx="1000132" cy="785818"/>
              </a:xfrm>
              <a:prstGeom prst="rightArrow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7" name="타원 6"/>
            <p:cNvSpPr/>
            <p:nvPr/>
          </p:nvSpPr>
          <p:spPr>
            <a:xfrm>
              <a:off x="899592" y="332656"/>
              <a:ext cx="2880320" cy="1872208"/>
            </a:xfrm>
            <a:prstGeom prst="ellipse">
              <a:avLst/>
            </a:prstGeom>
            <a:gradFill>
              <a:gsLst>
                <a:gs pos="0">
                  <a:srgbClr val="DDEBCF">
                    <a:lumMod val="86000"/>
                  </a:srgbClr>
                </a:gs>
                <a:gs pos="60000">
                  <a:srgbClr val="9CB86E"/>
                </a:gs>
                <a:gs pos="19000">
                  <a:srgbClr val="B4CB92">
                    <a:lumMod val="86000"/>
                  </a:srgbClr>
                </a:gs>
                <a:gs pos="100000">
                  <a:srgbClr val="156B13">
                    <a:lumMod val="96000"/>
                  </a:srgb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4400" b="1" dirty="0" smtClean="0">
                  <a:solidFill>
                    <a:schemeClr val="bg2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보</a:t>
              </a:r>
              <a:r>
                <a:rPr lang="ko-KR" altLang="en-US" sz="4400" b="1" dirty="0">
                  <a:solidFill>
                    <a:schemeClr val="bg2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호</a:t>
              </a:r>
            </a:p>
          </p:txBody>
        </p:sp>
      </p:grpSp>
      <p:pic>
        <p:nvPicPr>
          <p:cNvPr id="3078" name="Picture 6" descr="C:\Users\LG\AppData\Local\Microsoft\Windows\Temporary Internet Files\Content.IE5\Y4BOOH40\MC900237635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2492896"/>
            <a:ext cx="1458162" cy="1944216"/>
          </a:xfrm>
          <a:prstGeom prst="rect">
            <a:avLst/>
          </a:prstGeom>
          <a:noFill/>
        </p:spPr>
      </p:pic>
      <p:pic>
        <p:nvPicPr>
          <p:cNvPr id="3079" name="Picture 7" descr="C:\Users\LG\AppData\Local\Microsoft\Windows\Temporary Internet Files\Content.IE5\9CQ0H32S\MC900057341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2708920"/>
            <a:ext cx="1799539" cy="1485900"/>
          </a:xfrm>
          <a:prstGeom prst="rect">
            <a:avLst/>
          </a:prstGeom>
          <a:noFill/>
        </p:spPr>
      </p:pic>
      <p:sp>
        <p:nvSpPr>
          <p:cNvPr id="10" name="직사각형 9"/>
          <p:cNvSpPr/>
          <p:nvPr/>
        </p:nvSpPr>
        <p:spPr>
          <a:xfrm>
            <a:off x="611560" y="4941168"/>
            <a:ext cx="7992888" cy="1296144"/>
          </a:xfrm>
          <a:prstGeom prst="rect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근래에 이슈가 되었던 지렁이를 통한 음식물쓰레기 배출량 줄이기</a:t>
            </a:r>
            <a:r>
              <a:rPr lang="en-US" altLang="ko-KR" dirty="0" smtClean="0">
                <a:solidFill>
                  <a:schemeClr val="tx1"/>
                </a:solidFill>
              </a:rPr>
              <a:t>,</a:t>
            </a:r>
          </a:p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이것이 왜 </a:t>
            </a:r>
            <a:r>
              <a:rPr lang="ko-KR" altLang="en-US" dirty="0" smtClean="0">
                <a:solidFill>
                  <a:schemeClr val="tx1"/>
                </a:solidFill>
              </a:rPr>
              <a:t>사람들에게 </a:t>
            </a:r>
            <a:r>
              <a:rPr lang="ko-KR" altLang="en-US" dirty="0" smtClean="0">
                <a:solidFill>
                  <a:schemeClr val="tx1"/>
                </a:solidFill>
              </a:rPr>
              <a:t>널리 알릴 </a:t>
            </a:r>
            <a:r>
              <a:rPr lang="ko-KR" altLang="en-US" dirty="0" smtClean="0">
                <a:solidFill>
                  <a:schemeClr val="tx1"/>
                </a:solidFill>
              </a:rPr>
              <a:t>수 있는 </a:t>
            </a:r>
            <a:r>
              <a:rPr lang="ko-KR" altLang="en-US" dirty="0" smtClean="0">
                <a:solidFill>
                  <a:schemeClr val="tx1"/>
                </a:solidFill>
              </a:rPr>
              <a:t>친환경적 </a:t>
            </a:r>
            <a:r>
              <a:rPr lang="ko-KR" altLang="en-US" dirty="0" smtClean="0">
                <a:solidFill>
                  <a:schemeClr val="tx1"/>
                </a:solidFill>
              </a:rPr>
              <a:t>방법이 될 수 있을까</a:t>
            </a:r>
            <a:r>
              <a:rPr lang="en-US" altLang="ko-KR" dirty="0" smtClean="0">
                <a:solidFill>
                  <a:schemeClr val="tx1"/>
                </a:solidFill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4491" y="1340768"/>
            <a:ext cx="8496944" cy="4247317"/>
          </a:xfrm>
          <a:prstGeom prst="rect">
            <a:avLst/>
          </a:prstGeom>
          <a:solidFill>
            <a:schemeClr val="bg1"/>
          </a:solidFill>
          <a:ln w="34925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dirty="0" smtClean="0">
                <a:latin typeface="HY동녘M" panose="02030600000101010101" pitchFamily="18" charset="-127"/>
                <a:ea typeface="HY동녘M" panose="02030600000101010101" pitchFamily="18" charset="-127"/>
              </a:rPr>
              <a:t>지렁이 사육을 통한 음식물쓰레기 배출량 줄이기</a:t>
            </a:r>
            <a:r>
              <a:rPr lang="en-US" altLang="ko-KR" dirty="0" smtClean="0">
                <a:latin typeface="HY동녘M" panose="02030600000101010101" pitchFamily="18" charset="-127"/>
                <a:ea typeface="HY동녘M" panose="0203060000010101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dirty="0" smtClean="0">
                <a:latin typeface="HY동녘M" panose="02030600000101010101" pitchFamily="18" charset="-127"/>
                <a:ea typeface="HY동녘M" panose="02030600000101010101" pitchFamily="18" charset="-127"/>
              </a:rPr>
              <a:t>이 대안의</a:t>
            </a:r>
            <a:r>
              <a:rPr lang="ko-KR" altLang="en-US" dirty="0" smtClean="0">
                <a:latin typeface="HY동녘M" panose="02030600000101010101" pitchFamily="18" charset="-127"/>
                <a:ea typeface="HY동녘M" panose="02030600000101010101" pitchFamily="18" charset="-127"/>
              </a:rPr>
              <a:t> </a:t>
            </a:r>
            <a:r>
              <a:rPr lang="ko-KR" altLang="en-US" dirty="0" smtClean="0">
                <a:latin typeface="HY동녘M" panose="02030600000101010101" pitchFamily="18" charset="-127"/>
                <a:ea typeface="HY동녘M" panose="02030600000101010101" pitchFamily="18" charset="-127"/>
              </a:rPr>
              <a:t>기대효과엔 전제조건이 있는데 그것은 지렁이 사육을 학생들이 직접 </a:t>
            </a:r>
            <a:endParaRPr lang="en-US" altLang="ko-KR" dirty="0" smtClean="0">
              <a:latin typeface="HY동녘M" panose="02030600000101010101" pitchFamily="18" charset="-127"/>
              <a:ea typeface="HY동녘M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dirty="0" smtClean="0">
                <a:latin typeface="HY동녘M" panose="02030600000101010101" pitchFamily="18" charset="-127"/>
                <a:ea typeface="HY동녘M" panose="02030600000101010101" pitchFamily="18" charset="-127"/>
              </a:rPr>
              <a:t>관여를 </a:t>
            </a:r>
            <a:r>
              <a:rPr lang="ko-KR" altLang="en-US" dirty="0" smtClean="0">
                <a:latin typeface="HY동녘M" panose="02030600000101010101" pitchFamily="18" charset="-127"/>
                <a:ea typeface="HY동녘M" panose="02030600000101010101" pitchFamily="18" charset="-127"/>
              </a:rPr>
              <a:t>해야할 것 이고</a:t>
            </a:r>
            <a:r>
              <a:rPr lang="en-US" altLang="ko-KR" dirty="0" smtClean="0">
                <a:latin typeface="HY동녘M" panose="02030600000101010101" pitchFamily="18" charset="-127"/>
                <a:ea typeface="HY동녘M" panose="02030600000101010101" pitchFamily="18" charset="-127"/>
              </a:rPr>
              <a:t>, </a:t>
            </a:r>
            <a:r>
              <a:rPr lang="ko-KR" altLang="en-US" dirty="0" smtClean="0">
                <a:latin typeface="HY동녘M" panose="02030600000101010101" pitchFamily="18" charset="-127"/>
                <a:ea typeface="HY동녘M" panose="02030600000101010101" pitchFamily="18" charset="-127"/>
              </a:rPr>
              <a:t>지렁이를 통해 음식물 쓰레기가 얼마나 줄어들었는지</a:t>
            </a:r>
            <a:r>
              <a:rPr lang="en-US" altLang="ko-KR" dirty="0" smtClean="0">
                <a:latin typeface="HY동녘M" panose="02030600000101010101" pitchFamily="18" charset="-127"/>
                <a:ea typeface="HY동녘M" panose="02030600000101010101" pitchFamily="18" charset="-127"/>
              </a:rPr>
              <a:t>, </a:t>
            </a:r>
            <a:endParaRPr lang="en-US" altLang="ko-KR" dirty="0" smtClean="0">
              <a:latin typeface="HY동녘M" panose="02030600000101010101" pitchFamily="18" charset="-127"/>
              <a:ea typeface="HY동녘M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dirty="0" smtClean="0">
                <a:latin typeface="HY동녘M" panose="02030600000101010101" pitchFamily="18" charset="-127"/>
                <a:ea typeface="HY동녘M" panose="02030600000101010101" pitchFamily="18" charset="-127"/>
              </a:rPr>
              <a:t>지렁이 </a:t>
            </a:r>
            <a:r>
              <a:rPr lang="ko-KR" altLang="en-US" dirty="0" smtClean="0">
                <a:latin typeface="HY동녘M" panose="02030600000101010101" pitchFamily="18" charset="-127"/>
                <a:ea typeface="HY동녘M" panose="02030600000101010101" pitchFamily="18" charset="-127"/>
              </a:rPr>
              <a:t>사육의 효과와 필요성이 무엇인지 수치 또는 표로 보여주고 학생들에게 </a:t>
            </a:r>
            <a:endParaRPr lang="en-US" altLang="ko-KR" dirty="0" smtClean="0">
              <a:latin typeface="HY동녘M" panose="02030600000101010101" pitchFamily="18" charset="-127"/>
              <a:ea typeface="HY동녘M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dirty="0" smtClean="0">
                <a:latin typeface="HY동녘M" panose="02030600000101010101" pitchFamily="18" charset="-127"/>
                <a:ea typeface="HY동녘M" panose="02030600000101010101" pitchFamily="18" charset="-127"/>
              </a:rPr>
              <a:t>보람을 </a:t>
            </a:r>
            <a:r>
              <a:rPr lang="ko-KR" altLang="en-US" dirty="0" smtClean="0">
                <a:latin typeface="HY동녘M" panose="02030600000101010101" pitchFamily="18" charset="-127"/>
                <a:ea typeface="HY동녘M" panose="02030600000101010101" pitchFamily="18" charset="-127"/>
              </a:rPr>
              <a:t>안겨주어야 </a:t>
            </a:r>
            <a:r>
              <a:rPr lang="ko-KR" altLang="en-US" dirty="0" smtClean="0">
                <a:latin typeface="HY동녘M" panose="02030600000101010101" pitchFamily="18" charset="-127"/>
                <a:ea typeface="HY동녘M" panose="02030600000101010101" pitchFamily="18" charset="-127"/>
              </a:rPr>
              <a:t>하는 </a:t>
            </a:r>
            <a:r>
              <a:rPr lang="ko-KR" altLang="en-US" dirty="0" smtClean="0">
                <a:latin typeface="HY동녘M" panose="02030600000101010101" pitchFamily="18" charset="-127"/>
                <a:ea typeface="HY동녘M" panose="02030600000101010101" pitchFamily="18" charset="-127"/>
              </a:rPr>
              <a:t>것 이다</a:t>
            </a:r>
            <a:r>
              <a:rPr lang="en-US" altLang="ko-KR" dirty="0" smtClean="0">
                <a:latin typeface="HY동녘M" panose="02030600000101010101" pitchFamily="18" charset="-127"/>
                <a:ea typeface="HY동녘M" panose="0203060000010101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b="1" dirty="0" smtClean="0">
                <a:solidFill>
                  <a:srgbClr val="FF0000"/>
                </a:solidFill>
                <a:latin typeface="HY동녘M" panose="02030600000101010101" pitchFamily="18" charset="-127"/>
                <a:ea typeface="HY동녘M" panose="02030600000101010101" pitchFamily="18" charset="-127"/>
              </a:rPr>
              <a:t>만약 이렇게만 된다면 몇몇의 학생들은 지렁이 사육의 필요성과</a:t>
            </a:r>
            <a:r>
              <a:rPr lang="en-US" altLang="ko-KR" b="1" dirty="0" smtClean="0">
                <a:solidFill>
                  <a:srgbClr val="FF0000"/>
                </a:solidFill>
                <a:latin typeface="HY동녘M" panose="02030600000101010101" pitchFamily="18" charset="-127"/>
                <a:ea typeface="HY동녘M" panose="02030600000101010101" pitchFamily="18" charset="-127"/>
              </a:rPr>
              <a:t> </a:t>
            </a:r>
            <a:r>
              <a:rPr lang="ko-KR" altLang="en-US" b="1" dirty="0" smtClean="0">
                <a:solidFill>
                  <a:srgbClr val="FF0000"/>
                </a:solidFill>
                <a:latin typeface="HY동녘M" panose="02030600000101010101" pitchFamily="18" charset="-127"/>
                <a:ea typeface="HY동녘M" panose="02030600000101010101" pitchFamily="18" charset="-127"/>
              </a:rPr>
              <a:t>보람을 안고 가정에서도 사육을 시도해보려 할 것이다</a:t>
            </a:r>
            <a:r>
              <a:rPr lang="en-US" altLang="ko-KR" b="1" dirty="0" smtClean="0">
                <a:solidFill>
                  <a:srgbClr val="FF0000"/>
                </a:solidFill>
                <a:latin typeface="HY동녘M" panose="02030600000101010101" pitchFamily="18" charset="-127"/>
                <a:ea typeface="HY동녘M" panose="02030600000101010101" pitchFamily="18" charset="-127"/>
              </a:rPr>
              <a:t>.</a:t>
            </a:r>
            <a:r>
              <a:rPr lang="en-US" altLang="ko-KR" dirty="0" smtClean="0">
                <a:latin typeface="HY동녘M" panose="02030600000101010101" pitchFamily="18" charset="-127"/>
                <a:ea typeface="HY동녘M" panose="02030600000101010101" pitchFamily="18" charset="-127"/>
              </a:rPr>
              <a:t> </a:t>
            </a:r>
            <a:r>
              <a:rPr lang="ko-KR" altLang="en-US" dirty="0" smtClean="0">
                <a:latin typeface="HY동녘M" panose="02030600000101010101" pitchFamily="18" charset="-127"/>
                <a:ea typeface="HY동녘M" panose="02030600000101010101" pitchFamily="18" charset="-127"/>
              </a:rPr>
              <a:t>그러므로 지렁이를 통해 음식물쓰레기 배출량이 소량의 감소만 보인다고 해도 많은 사람들이 실행해 효과는 더욱 불어나 큰 효과를 보일 것으로 예상된다</a:t>
            </a:r>
            <a:r>
              <a:rPr lang="en-US" altLang="ko-KR" dirty="0" smtClean="0">
                <a:latin typeface="HY동녘M" panose="02030600000101010101" pitchFamily="18" charset="-127"/>
                <a:ea typeface="HY동녘M" panose="02030600000101010101" pitchFamily="18" charset="-127"/>
              </a:rPr>
              <a:t>.</a:t>
            </a:r>
            <a:endParaRPr lang="en-US" altLang="ko-KR" dirty="0" smtClean="0">
              <a:latin typeface="HY동녘M" panose="02030600000101010101" pitchFamily="18" charset="-127"/>
              <a:ea typeface="HY동녘M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dirty="0" smtClean="0">
                <a:latin typeface="HY동녘M" panose="02030600000101010101" pitchFamily="18" charset="-127"/>
                <a:ea typeface="HY동녘M" panose="02030600000101010101" pitchFamily="18" charset="-127"/>
              </a:rPr>
              <a:t>다음 두 가지의 사례를 보고 그 효과를 간접적으로 알아보자</a:t>
            </a:r>
            <a:r>
              <a:rPr lang="en-US" altLang="ko-KR" dirty="0" smtClean="0">
                <a:latin typeface="HY동녘M" panose="02030600000101010101" pitchFamily="18" charset="-127"/>
                <a:ea typeface="HY동녘M" panose="02030600000101010101" pitchFamily="18" charset="-127"/>
              </a:rPr>
              <a:t>.</a:t>
            </a:r>
            <a:endParaRPr lang="ko-KR" altLang="en-US" dirty="0">
              <a:latin typeface="HY동녘M" panose="02030600000101010101" pitchFamily="18" charset="-127"/>
              <a:ea typeface="HY동녘M" panose="02030600000101010101" pitchFamily="18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6021288"/>
            <a:ext cx="71865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/>
              <a:t>참고문헌 </a:t>
            </a:r>
            <a:r>
              <a:rPr lang="en-US" altLang="ko-KR" dirty="0"/>
              <a:t>- </a:t>
            </a:r>
            <a:r>
              <a:rPr lang="en-US" altLang="ko-KR" dirty="0">
                <a:hlinkClick r:id="rId2"/>
              </a:rPr>
              <a:t>http://www.dbpia.co.kr/Article/641553</a:t>
            </a:r>
            <a:endParaRPr lang="en-US" altLang="ko-KR" dirty="0"/>
          </a:p>
          <a:p>
            <a:r>
              <a:rPr lang="ko-KR" altLang="en-US" dirty="0"/>
              <a:t>지렁이 사육을 이용한 학교 음식물쓰레기 자가처리 모델링 </a:t>
            </a:r>
            <a:r>
              <a:rPr lang="ko-KR" altLang="en-US" dirty="0" smtClean="0"/>
              <a:t>사례발표</a:t>
            </a:r>
            <a:endParaRPr lang="en-US" altLang="ko-KR" dirty="0"/>
          </a:p>
        </p:txBody>
      </p:sp>
      <p:grpSp>
        <p:nvGrpSpPr>
          <p:cNvPr id="6" name="그룹 5"/>
          <p:cNvGrpSpPr/>
          <p:nvPr/>
        </p:nvGrpSpPr>
        <p:grpSpPr>
          <a:xfrm>
            <a:off x="314071" y="240711"/>
            <a:ext cx="8532948" cy="5535229"/>
            <a:chOff x="314071" y="240711"/>
            <a:chExt cx="8532948" cy="5535229"/>
          </a:xfrm>
        </p:grpSpPr>
        <p:pic>
          <p:nvPicPr>
            <p:cNvPr id="5" name="Picture 2" descr="C:\Users\LG\Desktop\태희 풀더\2014 학교\RE_ 환경ppt\캡처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14071" y="240711"/>
              <a:ext cx="8532948" cy="4052385"/>
            </a:xfrm>
            <a:prstGeom prst="rect">
              <a:avLst/>
            </a:prstGeom>
            <a:noFill/>
          </p:spPr>
        </p:pic>
        <p:sp>
          <p:nvSpPr>
            <p:cNvPr id="3" name="TextBox 2"/>
            <p:cNvSpPr txBox="1"/>
            <p:nvPr/>
          </p:nvSpPr>
          <p:spPr>
            <a:xfrm>
              <a:off x="350075" y="4437112"/>
              <a:ext cx="8496944" cy="1338828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dirty="0" smtClean="0">
                  <a:latin typeface="HY동녘M" panose="02030600000101010101" pitchFamily="18" charset="-127"/>
                  <a:ea typeface="HY동녘M" panose="02030600000101010101" pitchFamily="18" charset="-127"/>
                </a:rPr>
                <a:t>위</a:t>
              </a:r>
              <a:r>
                <a:rPr lang="ko-KR" altLang="en-US" dirty="0" smtClean="0">
                  <a:latin typeface="HY동녘M" panose="02030600000101010101" pitchFamily="18" charset="-127"/>
                  <a:ea typeface="HY동녘M" panose="02030600000101010101" pitchFamily="18" charset="-127"/>
                </a:rPr>
                <a:t>는 </a:t>
              </a:r>
              <a:r>
                <a:rPr lang="ko-KR" altLang="en-US" dirty="0" smtClean="0">
                  <a:latin typeface="HY동녘M" panose="02030600000101010101" pitchFamily="18" charset="-127"/>
                  <a:ea typeface="HY동녘M" panose="02030600000101010101" pitchFamily="18" charset="-127"/>
                </a:rPr>
                <a:t>부흥중학교의 실제 지렁이 사육 후 </a:t>
              </a:r>
              <a:r>
                <a:rPr lang="ko-KR" altLang="en-US" dirty="0" err="1" smtClean="0">
                  <a:latin typeface="HY동녘M" panose="02030600000101010101" pitchFamily="18" charset="-127"/>
                  <a:ea typeface="HY동녘M" panose="02030600000101010101" pitchFamily="18" charset="-127"/>
                </a:rPr>
                <a:t>잔반량의</a:t>
              </a:r>
              <a:r>
                <a:rPr lang="ko-KR" altLang="en-US" dirty="0" smtClean="0">
                  <a:latin typeface="HY동녘M" panose="02030600000101010101" pitchFamily="18" charset="-127"/>
                  <a:ea typeface="HY동녘M" panose="02030600000101010101" pitchFamily="18" charset="-127"/>
                </a:rPr>
                <a:t> </a:t>
              </a:r>
              <a:r>
                <a:rPr lang="ko-KR" altLang="en-US" dirty="0" smtClean="0">
                  <a:latin typeface="HY동녘M" panose="02030600000101010101" pitchFamily="18" charset="-127"/>
                  <a:ea typeface="HY동녘M" panose="02030600000101010101" pitchFamily="18" charset="-127"/>
                </a:rPr>
                <a:t>통계치를 </a:t>
              </a:r>
              <a:r>
                <a:rPr lang="ko-KR" altLang="en-US" dirty="0" smtClean="0">
                  <a:latin typeface="HY동녘M" panose="02030600000101010101" pitchFamily="18" charset="-127"/>
                  <a:ea typeface="HY동녘M" panose="02030600000101010101" pitchFamily="18" charset="-127"/>
                </a:rPr>
                <a:t>나타낸다</a:t>
              </a:r>
              <a:r>
                <a:rPr lang="en-US" altLang="ko-KR" dirty="0" smtClean="0">
                  <a:latin typeface="HY동녘M" panose="02030600000101010101" pitchFamily="18" charset="-127"/>
                  <a:ea typeface="HY동녘M" panose="02030600000101010101" pitchFamily="18" charset="-127"/>
                </a:rPr>
                <a:t>. </a:t>
              </a:r>
              <a:endParaRPr lang="en-US" altLang="ko-KR" dirty="0" smtClean="0">
                <a:latin typeface="HY동녘M" panose="02030600000101010101" pitchFamily="18" charset="-127"/>
                <a:ea typeface="HY동녘M" panose="0203060000010101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 smtClean="0">
                  <a:latin typeface="HY동녘M" panose="02030600000101010101" pitchFamily="18" charset="-127"/>
                  <a:ea typeface="HY동녘M" panose="02030600000101010101" pitchFamily="18" charset="-127"/>
                </a:rPr>
                <a:t>시간이 </a:t>
              </a:r>
              <a:r>
                <a:rPr lang="ko-KR" altLang="en-US" dirty="0" smtClean="0">
                  <a:latin typeface="HY동녘M" panose="02030600000101010101" pitchFamily="18" charset="-127"/>
                  <a:ea typeface="HY동녘M" panose="02030600000101010101" pitchFamily="18" charset="-127"/>
                </a:rPr>
                <a:t>지날수록 배출량이 확연히 줄어든 것을 볼 수 있다</a:t>
              </a:r>
              <a:r>
                <a:rPr lang="en-US" altLang="ko-KR" dirty="0" smtClean="0">
                  <a:latin typeface="HY동녘M" panose="02030600000101010101" pitchFamily="18" charset="-127"/>
                  <a:ea typeface="HY동녘M" panose="02030600000101010101" pitchFamily="18" charset="-127"/>
                </a:rPr>
                <a:t>. </a:t>
              </a:r>
              <a:r>
                <a:rPr lang="ko-KR" altLang="en-US" dirty="0" smtClean="0">
                  <a:latin typeface="HY동녘M" panose="02030600000101010101" pitchFamily="18" charset="-127"/>
                  <a:ea typeface="HY동녘M" panose="02030600000101010101" pitchFamily="18" charset="-127"/>
                </a:rPr>
                <a:t>이는 꾸준한 </a:t>
              </a:r>
              <a:r>
                <a:rPr lang="ko-KR" altLang="en-US" dirty="0" smtClean="0">
                  <a:latin typeface="HY동녘M" panose="02030600000101010101" pitchFamily="18" charset="-127"/>
                  <a:ea typeface="HY동녘M" panose="02030600000101010101" pitchFamily="18" charset="-127"/>
                </a:rPr>
                <a:t>지렁이 </a:t>
              </a:r>
              <a:endParaRPr lang="en-US" altLang="ko-KR" dirty="0" smtClean="0">
                <a:latin typeface="HY동녘M" panose="02030600000101010101" pitchFamily="18" charset="-127"/>
                <a:ea typeface="HY동녘M" panose="0203060000010101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 smtClean="0">
                  <a:latin typeface="HY동녘M" panose="02030600000101010101" pitchFamily="18" charset="-127"/>
                  <a:ea typeface="HY동녘M" panose="02030600000101010101" pitchFamily="18" charset="-127"/>
                </a:rPr>
                <a:t>사육과 환경교육에 </a:t>
              </a:r>
              <a:r>
                <a:rPr lang="ko-KR" altLang="en-US" dirty="0" smtClean="0">
                  <a:latin typeface="HY동녘M" panose="02030600000101010101" pitchFamily="18" charset="-127"/>
                  <a:ea typeface="HY동녘M" panose="02030600000101010101" pitchFamily="18" charset="-127"/>
                </a:rPr>
                <a:t>의해 나타난 </a:t>
              </a:r>
              <a:r>
                <a:rPr lang="ko-KR" altLang="en-US" dirty="0" smtClean="0">
                  <a:latin typeface="HY동녘M" panose="02030600000101010101" pitchFamily="18" charset="-127"/>
                  <a:ea typeface="HY동녘M" panose="02030600000101010101" pitchFamily="18" charset="-127"/>
                </a:rPr>
                <a:t>결과로</a:t>
              </a:r>
              <a:r>
                <a:rPr lang="en-US" altLang="ko-KR" dirty="0" smtClean="0">
                  <a:latin typeface="HY동녘M" panose="02030600000101010101" pitchFamily="18" charset="-127"/>
                  <a:ea typeface="HY동녘M" panose="02030600000101010101" pitchFamily="18" charset="-127"/>
                </a:rPr>
                <a:t> </a:t>
              </a:r>
              <a:r>
                <a:rPr lang="ko-KR" altLang="en-US" dirty="0" smtClean="0">
                  <a:latin typeface="HY동녘M" panose="02030600000101010101" pitchFamily="18" charset="-127"/>
                  <a:ea typeface="HY동녘M" panose="02030600000101010101" pitchFamily="18" charset="-127"/>
                </a:rPr>
                <a:t>굉장히 </a:t>
              </a:r>
              <a:r>
                <a:rPr lang="ko-KR" altLang="en-US" dirty="0" smtClean="0">
                  <a:latin typeface="HY동녘M" panose="02030600000101010101" pitchFamily="18" charset="-127"/>
                  <a:ea typeface="HY동녘M" panose="02030600000101010101" pitchFamily="18" charset="-127"/>
                </a:rPr>
                <a:t>긍정적인 효과를 </a:t>
              </a:r>
              <a:r>
                <a:rPr lang="ko-KR" altLang="en-US" dirty="0" err="1" smtClean="0">
                  <a:latin typeface="HY동녘M" panose="02030600000101010101" pitchFamily="18" charset="-127"/>
                  <a:ea typeface="HY동녘M" panose="02030600000101010101" pitchFamily="18" charset="-127"/>
                </a:rPr>
                <a:t>보여주고있다</a:t>
              </a:r>
              <a:r>
                <a:rPr lang="en-US" altLang="ko-KR" dirty="0" smtClean="0">
                  <a:latin typeface="HY동녘M" panose="02030600000101010101" pitchFamily="18" charset="-127"/>
                  <a:ea typeface="HY동녘M" panose="02030600000101010101" pitchFamily="18" charset="-127"/>
                </a:rPr>
                <a:t>. 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8861" y="5589240"/>
            <a:ext cx="72728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참고문헌</a:t>
            </a:r>
            <a:r>
              <a:rPr lang="en-US" altLang="ko-KR" dirty="0" smtClean="0"/>
              <a:t>- </a:t>
            </a:r>
            <a:r>
              <a:rPr lang="en-US" altLang="ko-KR" dirty="0" smtClean="0">
                <a:hlinkClick r:id="rId2"/>
              </a:rPr>
              <a:t>http://www.dbpia.co.kr/Article/594328</a:t>
            </a:r>
            <a:endParaRPr lang="en-US" altLang="ko-KR" dirty="0" smtClean="0"/>
          </a:p>
          <a:p>
            <a:r>
              <a:rPr lang="ko-KR" altLang="en-US" dirty="0" smtClean="0"/>
              <a:t>지렁이 화분을 가꾸는 프로그램이 음식물류 폐기물의</a:t>
            </a:r>
          </a:p>
          <a:p>
            <a:r>
              <a:rPr lang="ko-KR" altLang="en-US" dirty="0" smtClean="0"/>
              <a:t>감량과 환경소양에 미치는 효과</a:t>
            </a:r>
            <a:endParaRPr lang="en-US" altLang="ko-KR" dirty="0" smtClean="0"/>
          </a:p>
        </p:txBody>
      </p:sp>
      <p:grpSp>
        <p:nvGrpSpPr>
          <p:cNvPr id="4" name="그룹 3"/>
          <p:cNvGrpSpPr/>
          <p:nvPr/>
        </p:nvGrpSpPr>
        <p:grpSpPr>
          <a:xfrm>
            <a:off x="323528" y="711061"/>
            <a:ext cx="3888432" cy="4645243"/>
            <a:chOff x="323528" y="332656"/>
            <a:chExt cx="3888432" cy="4645243"/>
          </a:xfrm>
        </p:grpSpPr>
        <p:sp>
          <p:nvSpPr>
            <p:cNvPr id="3" name="직사각형 2"/>
            <p:cNvSpPr/>
            <p:nvPr/>
          </p:nvSpPr>
          <p:spPr>
            <a:xfrm>
              <a:off x="323528" y="332656"/>
              <a:ext cx="3888432" cy="2448272"/>
            </a:xfrm>
            <a:prstGeom prst="rect">
              <a:avLst/>
            </a:prstGeom>
            <a:solidFill>
              <a:schemeClr val="bg1"/>
            </a:solidFill>
            <a:ln w="47625" cmpd="sng">
              <a:solidFill>
                <a:schemeClr val="tx1">
                  <a:alpha val="9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dirty="0" smtClean="0">
                  <a:solidFill>
                    <a:schemeClr val="tx1"/>
                  </a:solidFill>
                  <a:latin typeface="HY동녘M" panose="02030600000101010101" pitchFamily="18" charset="-127"/>
                  <a:ea typeface="HY동녘M" panose="02030600000101010101" pitchFamily="18" charset="-127"/>
                </a:rPr>
                <a:t>오른쪽 실험결과 </a:t>
              </a:r>
              <a:r>
                <a:rPr lang="ko-KR" altLang="en-US" dirty="0">
                  <a:solidFill>
                    <a:schemeClr val="tx1"/>
                  </a:solidFill>
                  <a:latin typeface="HY동녘M" panose="02030600000101010101" pitchFamily="18" charset="-127"/>
                  <a:ea typeface="HY동녘M" panose="02030600000101010101" pitchFamily="18" charset="-127"/>
                </a:rPr>
                <a:t>그래프는 지렁이 사육을</a:t>
              </a:r>
              <a:r>
                <a:rPr lang="en-US" altLang="ko-KR" dirty="0">
                  <a:solidFill>
                    <a:schemeClr val="tx1"/>
                  </a:solidFill>
                  <a:latin typeface="HY동녘M" panose="02030600000101010101" pitchFamily="18" charset="-127"/>
                  <a:ea typeface="HY동녘M" panose="02030600000101010101" pitchFamily="18" charset="-127"/>
                </a:rPr>
                <a:t> </a:t>
              </a:r>
              <a:r>
                <a:rPr lang="ko-KR" altLang="en-US" dirty="0">
                  <a:solidFill>
                    <a:schemeClr val="tx1"/>
                  </a:solidFill>
                  <a:latin typeface="HY동녘M" panose="02030600000101010101" pitchFamily="18" charset="-127"/>
                  <a:ea typeface="HY동녘M" panose="02030600000101010101" pitchFamily="18" charset="-127"/>
                </a:rPr>
                <a:t>학교에서 대규모로 실행한 것이 </a:t>
              </a:r>
              <a:r>
                <a:rPr lang="ko-KR" altLang="en-US" dirty="0" smtClean="0">
                  <a:solidFill>
                    <a:schemeClr val="tx1"/>
                  </a:solidFill>
                  <a:latin typeface="HY동녘M" panose="02030600000101010101" pitchFamily="18" charset="-127"/>
                  <a:ea typeface="HY동녘M" panose="02030600000101010101" pitchFamily="18" charset="-127"/>
                </a:rPr>
                <a:t>아니라</a:t>
              </a:r>
              <a:r>
                <a:rPr lang="en-US" altLang="ko-KR" dirty="0" smtClean="0">
                  <a:solidFill>
                    <a:schemeClr val="tx1"/>
                  </a:solidFill>
                  <a:latin typeface="HY동녘M" panose="02030600000101010101" pitchFamily="18" charset="-127"/>
                  <a:ea typeface="HY동녘M" panose="02030600000101010101" pitchFamily="18" charset="-127"/>
                </a:rPr>
                <a:t>, </a:t>
              </a:r>
              <a:r>
                <a:rPr lang="ko-KR" altLang="en-US" dirty="0" smtClean="0">
                  <a:solidFill>
                    <a:schemeClr val="tx1"/>
                  </a:solidFill>
                  <a:latin typeface="HY동녘M" panose="02030600000101010101" pitchFamily="18" charset="-127"/>
                  <a:ea typeface="HY동녘M" panose="02030600000101010101" pitchFamily="18" charset="-127"/>
                </a:rPr>
                <a:t>반별로 </a:t>
              </a:r>
              <a:r>
                <a:rPr lang="ko-KR" altLang="en-US" dirty="0">
                  <a:solidFill>
                    <a:schemeClr val="tx1"/>
                  </a:solidFill>
                  <a:latin typeface="HY동녘M" panose="02030600000101010101" pitchFamily="18" charset="-127"/>
                  <a:ea typeface="HY동녘M" panose="02030600000101010101" pitchFamily="18" charset="-127"/>
                </a:rPr>
                <a:t>지렁이 화분을 만들고 사육하는 활동을 통해 나타난 음식물쓰레기 배출량의 변화를 나타낸 </a:t>
              </a:r>
              <a:r>
                <a:rPr lang="ko-KR" altLang="en-US" dirty="0" smtClean="0">
                  <a:solidFill>
                    <a:schemeClr val="tx1"/>
                  </a:solidFill>
                  <a:latin typeface="HY동녘M" panose="02030600000101010101" pitchFamily="18" charset="-127"/>
                  <a:ea typeface="HY동녘M" panose="02030600000101010101" pitchFamily="18" charset="-127"/>
                </a:rPr>
                <a:t>그래프이다</a:t>
              </a:r>
              <a:r>
                <a:rPr lang="en-US" altLang="ko-KR" dirty="0" smtClean="0">
                  <a:solidFill>
                    <a:schemeClr val="tx1"/>
                  </a:solidFill>
                  <a:latin typeface="HY동녘M" panose="02030600000101010101" pitchFamily="18" charset="-127"/>
                  <a:ea typeface="HY동녘M" panose="02030600000101010101" pitchFamily="18" charset="-127"/>
                </a:rPr>
                <a:t>.</a:t>
              </a:r>
              <a:endParaRPr lang="ko-KR" altLang="en-US" dirty="0">
                <a:solidFill>
                  <a:schemeClr val="tx1"/>
                </a:solidFill>
                <a:latin typeface="HY동녘M" panose="02030600000101010101" pitchFamily="18" charset="-127"/>
                <a:ea typeface="HY동녘M" panose="02030600000101010101" pitchFamily="18" charset="-127"/>
              </a:endParaRPr>
            </a:p>
          </p:txBody>
        </p:sp>
        <p:sp>
          <p:nvSpPr>
            <p:cNvPr id="7" name="직사각형 6"/>
            <p:cNvSpPr/>
            <p:nvPr/>
          </p:nvSpPr>
          <p:spPr>
            <a:xfrm>
              <a:off x="323528" y="3033683"/>
              <a:ext cx="3888432" cy="1944216"/>
            </a:xfrm>
            <a:prstGeom prst="rect">
              <a:avLst/>
            </a:prstGeom>
            <a:solidFill>
              <a:schemeClr val="bg1"/>
            </a:solidFill>
            <a:ln w="47625" cmpd="sng">
              <a:solidFill>
                <a:schemeClr val="tx1">
                  <a:alpha val="9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altLang="ko-KR" dirty="0">
                <a:solidFill>
                  <a:schemeClr val="tx1"/>
                </a:solidFill>
                <a:latin typeface="HY동녘M" panose="02030600000101010101" pitchFamily="18" charset="-127"/>
                <a:ea typeface="HY동녘M" panose="02030600000101010101" pitchFamily="18" charset="-127"/>
              </a:endParaRPr>
            </a:p>
            <a:p>
              <a:r>
                <a:rPr lang="ko-KR" altLang="en-US" dirty="0">
                  <a:solidFill>
                    <a:schemeClr val="tx1"/>
                  </a:solidFill>
                  <a:latin typeface="HY동녘M" panose="02030600000101010101" pitchFamily="18" charset="-127"/>
                  <a:ea typeface="HY동녘M" panose="02030600000101010101" pitchFamily="18" charset="-127"/>
                </a:rPr>
                <a:t>이 사례를 통해 학생들이 직접 환경에 대한 활동을 하는 것이 얼마나 큰 영향을 미치는지 </a:t>
              </a:r>
              <a:r>
                <a:rPr lang="ko-KR" altLang="en-US" dirty="0" smtClean="0">
                  <a:solidFill>
                    <a:schemeClr val="tx1"/>
                  </a:solidFill>
                  <a:latin typeface="HY동녘M" panose="02030600000101010101" pitchFamily="18" charset="-127"/>
                  <a:ea typeface="HY동녘M" panose="02030600000101010101" pitchFamily="18" charset="-127"/>
                </a:rPr>
                <a:t>보여준다</a:t>
              </a:r>
              <a:r>
                <a:rPr lang="en-US" altLang="ko-KR" dirty="0" smtClean="0">
                  <a:solidFill>
                    <a:schemeClr val="tx1"/>
                  </a:solidFill>
                </a:rPr>
                <a:t>.</a:t>
              </a:r>
              <a:r>
                <a:rPr lang="ko-KR" altLang="en-US" dirty="0" smtClean="0">
                  <a:solidFill>
                    <a:schemeClr val="tx1"/>
                  </a:solidFill>
                </a:rPr>
                <a:t> </a:t>
              </a:r>
              <a:endParaRPr lang="en-US" altLang="ko-KR" dirty="0">
                <a:solidFill>
                  <a:schemeClr val="tx1"/>
                </a:solidFill>
              </a:endParaRPr>
            </a:p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" name="그룹 4"/>
          <p:cNvGrpSpPr/>
          <p:nvPr/>
        </p:nvGrpSpPr>
        <p:grpSpPr>
          <a:xfrm>
            <a:off x="899592" y="788244"/>
            <a:ext cx="7200800" cy="5256584"/>
            <a:chOff x="1032814" y="692696"/>
            <a:chExt cx="4942100" cy="4032448"/>
          </a:xfrm>
        </p:grpSpPr>
        <p:pic>
          <p:nvPicPr>
            <p:cNvPr id="2050" name="Picture 2" descr="C:\Users\LG\Desktop\태희 풀더\2014 학교\RE_ 환경ppt\캡처2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32814" y="692696"/>
              <a:ext cx="2434335" cy="403244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2051" name="Picture 3" descr="C:\Users\LG\Desktop\태희 풀더\2014 학교\RE_ 환경ppt\캡처3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491880" y="692696"/>
              <a:ext cx="2483034" cy="403244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1.85185E-6 L 0.11788 1.85185E-6 C 0.17083 1.85185E-6 0.23611 -0.02292 0.23611 -0.04144 L 0.23611 -0.08218 " pathEditMode="relative" rAng="0" ptsTypes="FfFF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06" y="-412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58722" y="1844824"/>
            <a:ext cx="8026556" cy="4524315"/>
          </a:xfrm>
          <a:prstGeom prst="rect">
            <a:avLst/>
          </a:prstGeom>
          <a:solidFill>
            <a:schemeClr val="bg1"/>
          </a:solidFill>
          <a:ln w="25400">
            <a:solidFill>
              <a:srgbClr val="00B858"/>
            </a:solidFill>
          </a:ln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학교 그린을 품다</a:t>
            </a:r>
            <a:endParaRPr lang="en-US" altLang="ko-KR" dirty="0" smtClean="0"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  <a:p>
            <a:endParaRPr lang="en-US" altLang="ko-KR" dirty="0"/>
          </a:p>
          <a:p>
            <a:r>
              <a:rPr lang="en-US" altLang="ko-KR" dirty="0" smtClean="0"/>
              <a:t>“</a:t>
            </a:r>
            <a:r>
              <a:rPr lang="ko-KR" altLang="en-US" dirty="0" smtClean="0"/>
              <a:t>학교 그린을 품다</a:t>
            </a:r>
            <a:r>
              <a:rPr lang="en-US" altLang="ko-KR" dirty="0" smtClean="0"/>
              <a:t>”</a:t>
            </a:r>
            <a:r>
              <a:rPr lang="ko-KR" altLang="en-US" dirty="0" smtClean="0"/>
              <a:t>는 학생들이 흔히 쉽게 실천가능하고</a:t>
            </a:r>
            <a:endParaRPr lang="en-US" altLang="ko-KR" dirty="0" smtClean="0"/>
          </a:p>
          <a:p>
            <a:r>
              <a:rPr lang="ko-KR" altLang="en-US" dirty="0" smtClean="0"/>
              <a:t>누구나 주변에서 한 번 쯤은 생각해보나</a:t>
            </a:r>
            <a:r>
              <a:rPr lang="en-US" altLang="ko-KR" dirty="0" smtClean="0"/>
              <a:t>, </a:t>
            </a:r>
            <a:r>
              <a:rPr lang="ko-KR" altLang="en-US" dirty="0" smtClean="0"/>
              <a:t>실천할 수 없었던 활동을</a:t>
            </a:r>
            <a:endParaRPr lang="en-US" altLang="ko-KR" dirty="0" smtClean="0"/>
          </a:p>
          <a:p>
            <a:r>
              <a:rPr lang="ko-KR" altLang="en-US" dirty="0" smtClean="0"/>
              <a:t>실천해 보자는 의미로 만들어 보았습니다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r>
              <a:rPr lang="ko-KR" altLang="en-US" dirty="0" smtClean="0"/>
              <a:t>저희가 학생인 입장에서 가장 접하기 쉬운 가정통신문</a:t>
            </a:r>
            <a:r>
              <a:rPr lang="en-US" altLang="ko-KR" dirty="0" smtClean="0"/>
              <a:t>, </a:t>
            </a:r>
            <a:r>
              <a:rPr lang="ko-KR" altLang="en-US" dirty="0" smtClean="0"/>
              <a:t>학습지</a:t>
            </a:r>
            <a:r>
              <a:rPr lang="en-US" altLang="ko-KR" dirty="0" smtClean="0"/>
              <a:t>, </a:t>
            </a:r>
          </a:p>
          <a:p>
            <a:r>
              <a:rPr lang="ko-KR" altLang="en-US" dirty="0" smtClean="0"/>
              <a:t>급식</a:t>
            </a:r>
            <a:r>
              <a:rPr lang="en-US" altLang="ko-KR" dirty="0" smtClean="0"/>
              <a:t>, </a:t>
            </a:r>
            <a:r>
              <a:rPr lang="ko-KR" altLang="en-US" dirty="0" smtClean="0"/>
              <a:t>초등학교 때의 알뜰바자회와 같은 활동들을</a:t>
            </a:r>
            <a:endParaRPr lang="en-US" altLang="ko-KR" dirty="0" smtClean="0"/>
          </a:p>
          <a:p>
            <a:r>
              <a:rPr lang="ko-KR" altLang="en-US" dirty="0" smtClean="0"/>
              <a:t>환경 소비적인 활동으로 변환시킴으로써 확산 또한 잘 될 것이라 생각합니다</a:t>
            </a:r>
            <a:r>
              <a:rPr lang="en-US" altLang="ko-KR" dirty="0" smtClean="0"/>
              <a:t>.</a:t>
            </a:r>
          </a:p>
          <a:p>
            <a:endParaRPr lang="en-US" altLang="ko-KR" dirty="0"/>
          </a:p>
          <a:p>
            <a:r>
              <a:rPr lang="ko-KR" altLang="en-US" dirty="0" smtClean="0"/>
              <a:t>그렇게 </a:t>
            </a:r>
            <a:r>
              <a:rPr lang="ko-KR" altLang="en-US" dirty="0" smtClean="0"/>
              <a:t>화려하지도 거창하지도 않지만</a:t>
            </a:r>
            <a:r>
              <a:rPr lang="en-US" altLang="ko-KR" dirty="0" smtClean="0"/>
              <a:t>,</a:t>
            </a:r>
          </a:p>
          <a:p>
            <a:r>
              <a:rPr lang="ko-KR" altLang="en-US" dirty="0" smtClean="0"/>
              <a:t>누구나 할 수 있는 현실성에 초점을 두었습니다</a:t>
            </a:r>
            <a:endParaRPr lang="en-US" altLang="ko-KR" dirty="0" smtClean="0"/>
          </a:p>
          <a:p>
            <a:r>
              <a:rPr lang="ko-KR" altLang="en-US" dirty="0" smtClean="0"/>
              <a:t>이상으로 저희 </a:t>
            </a:r>
            <a:r>
              <a:rPr lang="en-US" altLang="ko-KR" dirty="0" err="1" smtClean="0"/>
              <a:t>ppt</a:t>
            </a:r>
            <a:r>
              <a:rPr lang="ko-KR" altLang="en-US" dirty="0" smtClean="0"/>
              <a:t>를 지켜 봐 주셔서 감사합니다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endParaRPr lang="en-US" altLang="ko-KR" dirty="0"/>
          </a:p>
          <a:p>
            <a:r>
              <a:rPr lang="ko-KR" altLang="en-US" dirty="0" smtClean="0"/>
              <a:t>발표 및 </a:t>
            </a:r>
            <a:r>
              <a:rPr lang="en-US" altLang="ko-KR" dirty="0" err="1" smtClean="0"/>
              <a:t>ppt</a:t>
            </a:r>
            <a:r>
              <a:rPr lang="ko-KR" altLang="en-US" dirty="0" smtClean="0"/>
              <a:t>제작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박태희</a:t>
            </a:r>
            <a:r>
              <a:rPr lang="en-US" altLang="ko-KR" dirty="0" smtClean="0"/>
              <a:t>, </a:t>
            </a:r>
            <a:r>
              <a:rPr lang="ko-KR" altLang="en-US" dirty="0" smtClean="0"/>
              <a:t>이은선</a:t>
            </a:r>
            <a:r>
              <a:rPr lang="en-US" altLang="ko-KR" dirty="0" smtClean="0"/>
              <a:t>, </a:t>
            </a:r>
            <a:r>
              <a:rPr lang="ko-KR" altLang="en-US" dirty="0" smtClean="0"/>
              <a:t>김형훈</a:t>
            </a:r>
            <a:endParaRPr lang="en-US" altLang="ko-KR" dirty="0" smtClean="0"/>
          </a:p>
        </p:txBody>
      </p:sp>
      <p:sp>
        <p:nvSpPr>
          <p:cNvPr id="4" name="직사각형 3"/>
          <p:cNvSpPr/>
          <p:nvPr/>
        </p:nvSpPr>
        <p:spPr>
          <a:xfrm>
            <a:off x="1259632" y="168027"/>
            <a:ext cx="6480720" cy="1296144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prstTxWarp prst="textWave1">
              <a:avLst/>
            </a:prstTxWarp>
            <a:spAutoFit/>
          </a:bodyPr>
          <a:lstStyle/>
          <a:p>
            <a:pPr algn="ctr"/>
            <a:r>
              <a:rPr lang="ko-KR" altLang="en-US" sz="5400" dirty="0" smtClean="0">
                <a:ln w="18415" cmpd="sng">
                  <a:solidFill>
                    <a:srgbClr val="00B858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학교 </a:t>
            </a:r>
            <a:r>
              <a:rPr lang="en-US" altLang="ko-KR" sz="5400" dirty="0">
                <a:ln w="18415" cmpd="sng">
                  <a:solidFill>
                    <a:srgbClr val="00B858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altLang="ko-KR" sz="5400" dirty="0" smtClean="0">
                <a:ln w="18415" cmpd="sng">
                  <a:solidFill>
                    <a:srgbClr val="00B858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 </a:t>
            </a:r>
            <a:r>
              <a:rPr lang="ko-KR" altLang="en-US" sz="5400" dirty="0" smtClean="0">
                <a:ln w="18415" cmpd="sng">
                  <a:solidFill>
                    <a:srgbClr val="00B858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을 품다</a:t>
            </a:r>
            <a:r>
              <a:rPr lang="en-US" altLang="ko-KR" sz="5400" dirty="0" smtClean="0">
                <a:ln w="18415" cmpd="sng">
                  <a:solidFill>
                    <a:srgbClr val="00B858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  <a:endParaRPr lang="en-US" altLang="ko-KR" sz="5400" dirty="0">
              <a:ln w="18415" cmpd="sng">
                <a:solidFill>
                  <a:srgbClr val="00B858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83127" y="291430"/>
            <a:ext cx="2262187" cy="1049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타원 12"/>
          <p:cNvSpPr/>
          <p:nvPr/>
        </p:nvSpPr>
        <p:spPr>
          <a:xfrm>
            <a:off x="3131840" y="4005064"/>
            <a:ext cx="2880320" cy="2448272"/>
          </a:xfrm>
          <a:prstGeom prst="ellipse">
            <a:avLst/>
          </a:prstGeom>
          <a:gradFill>
            <a:gsLst>
              <a:gs pos="0">
                <a:srgbClr val="DDEBCF">
                  <a:lumMod val="86000"/>
                </a:srgbClr>
              </a:gs>
              <a:gs pos="60000">
                <a:srgbClr val="9CB86E"/>
              </a:gs>
              <a:gs pos="19000">
                <a:srgbClr val="B4CB92">
                  <a:lumMod val="86000"/>
                </a:srgbClr>
              </a:gs>
              <a:gs pos="100000">
                <a:srgbClr val="156B13">
                  <a:lumMod val="96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b="1" dirty="0" smtClean="0">
                <a:solidFill>
                  <a:schemeClr val="bg2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보</a:t>
            </a:r>
            <a:r>
              <a:rPr lang="ko-KR" altLang="en-US" sz="3600" b="1" dirty="0">
                <a:solidFill>
                  <a:schemeClr val="bg2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호</a:t>
            </a:r>
          </a:p>
        </p:txBody>
      </p:sp>
      <p:sp>
        <p:nvSpPr>
          <p:cNvPr id="14" name="타원 13"/>
          <p:cNvSpPr/>
          <p:nvPr/>
        </p:nvSpPr>
        <p:spPr>
          <a:xfrm>
            <a:off x="1115616" y="1772816"/>
            <a:ext cx="2880320" cy="2448272"/>
          </a:xfrm>
          <a:prstGeom prst="ellipse">
            <a:avLst/>
          </a:prstGeom>
          <a:gradFill>
            <a:gsLst>
              <a:gs pos="0">
                <a:srgbClr val="FBEAC7">
                  <a:lumMod val="86000"/>
                </a:srgbClr>
              </a:gs>
              <a:gs pos="11000">
                <a:srgbClr val="FEE7F2">
                  <a:lumMod val="90000"/>
                </a:srgbClr>
              </a:gs>
              <a:gs pos="29000">
                <a:srgbClr val="FAC77D">
                  <a:lumMod val="86000"/>
                </a:srgbClr>
              </a:gs>
              <a:gs pos="56000">
                <a:srgbClr val="FBA97D">
                  <a:lumMod val="86000"/>
                </a:srgbClr>
              </a:gs>
              <a:gs pos="90000">
                <a:srgbClr val="FBD49C">
                  <a:lumMod val="86000"/>
                </a:srgbClr>
              </a:gs>
              <a:gs pos="100000">
                <a:srgbClr val="FEE7F2">
                  <a:lumMod val="86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b="1" dirty="0" smtClean="0">
                <a:solidFill>
                  <a:schemeClr val="bg2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나눔</a:t>
            </a:r>
            <a:endParaRPr lang="ko-KR" altLang="en-US" sz="3600" b="1" dirty="0">
              <a:solidFill>
                <a:schemeClr val="bg2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5" name="타원 14"/>
          <p:cNvSpPr/>
          <p:nvPr/>
        </p:nvSpPr>
        <p:spPr>
          <a:xfrm>
            <a:off x="5220072" y="1772816"/>
            <a:ext cx="2880320" cy="2448272"/>
          </a:xfrm>
          <a:prstGeom prst="ellipse">
            <a:avLst/>
          </a:prstGeom>
          <a:gradFill>
            <a:gsLst>
              <a:gs pos="20010">
                <a:srgbClr val="C3A8FF">
                  <a:lumMod val="86000"/>
                </a:srgbClr>
              </a:gs>
              <a:gs pos="3000">
                <a:srgbClr val="CCCCFF">
                  <a:lumMod val="86000"/>
                </a:srgbClr>
              </a:gs>
              <a:gs pos="52000">
                <a:srgbClr val="99CCFF">
                  <a:lumMod val="86000"/>
                </a:srgbClr>
              </a:gs>
              <a:gs pos="2000">
                <a:srgbClr val="9966FF">
                  <a:lumMod val="100000"/>
                </a:srgbClr>
              </a:gs>
              <a:gs pos="96000">
                <a:srgbClr val="CC99FF"/>
              </a:gs>
              <a:gs pos="70000">
                <a:srgbClr val="99CCFF">
                  <a:lumMod val="86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b="1" dirty="0" smtClean="0">
                <a:solidFill>
                  <a:schemeClr val="bg2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절약</a:t>
            </a:r>
            <a:endParaRPr lang="ko-KR" altLang="en-US" sz="3600" b="1" dirty="0">
              <a:solidFill>
                <a:schemeClr val="bg2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7" name="위쪽 화살표 16"/>
          <p:cNvSpPr/>
          <p:nvPr/>
        </p:nvSpPr>
        <p:spPr>
          <a:xfrm rot="19828252">
            <a:off x="3114128" y="3340157"/>
            <a:ext cx="530579" cy="1181253"/>
          </a:xfrm>
          <a:prstGeom prst="upArrow">
            <a:avLst>
              <a:gd name="adj1" fmla="val 50000"/>
              <a:gd name="adj2" fmla="val 121088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1348512" y="476672"/>
            <a:ext cx="60883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ko-KR" altLang="en-US" sz="5400" b="1" dirty="0" smtClean="0">
                <a:ln w="19050">
                  <a:solidFill>
                    <a:schemeClr val="bg1">
                      <a:lumMod val="95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101600">
                    <a:srgbClr val="FFCC00">
                      <a:alpha val="60000"/>
                    </a:srgb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j-ea"/>
                <a:ea typeface="+mj-ea"/>
              </a:rPr>
              <a:t>학교 </a:t>
            </a:r>
            <a:r>
              <a:rPr lang="en-US" altLang="ko-KR" sz="5400" b="1" dirty="0" smtClean="0">
                <a:ln w="19050">
                  <a:solidFill>
                    <a:schemeClr val="bg1">
                      <a:lumMod val="95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101600">
                    <a:srgbClr val="FFCC00">
                      <a:alpha val="60000"/>
                    </a:srgb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j-ea"/>
                <a:ea typeface="+mj-ea"/>
              </a:rPr>
              <a:t>Gree</a:t>
            </a:r>
            <a:r>
              <a:rPr lang="en-US" altLang="ko-KR" sz="5400" b="1" dirty="0">
                <a:ln w="19050">
                  <a:solidFill>
                    <a:schemeClr val="bg1">
                      <a:lumMod val="95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101600">
                    <a:srgbClr val="FFCC00">
                      <a:alpha val="60000"/>
                    </a:srgb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j-ea"/>
                <a:ea typeface="+mj-ea"/>
              </a:rPr>
              <a:t>n</a:t>
            </a:r>
            <a:r>
              <a:rPr lang="ko-KR" altLang="en-US" sz="5400" b="1" dirty="0" smtClean="0">
                <a:ln w="19050">
                  <a:solidFill>
                    <a:schemeClr val="bg1">
                      <a:lumMod val="95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101600">
                    <a:srgbClr val="FFCC00">
                      <a:alpha val="60000"/>
                    </a:srgb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j-ea"/>
                <a:ea typeface="+mj-ea"/>
              </a:rPr>
              <a:t>을 품다</a:t>
            </a:r>
            <a:endParaRPr lang="ko-KR" altLang="en-US" sz="5400" b="1" dirty="0">
              <a:ln w="19050">
                <a:solidFill>
                  <a:schemeClr val="bg1">
                    <a:lumMod val="95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glow rad="101600">
                  <a:srgbClr val="FFCC00">
                    <a:alpha val="60000"/>
                  </a:srgbClr>
                </a:glow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1403648" y="0"/>
            <a:ext cx="662473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ko-KR" altLang="en-US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학교 </a:t>
            </a:r>
            <a:r>
              <a:rPr lang="en-US" altLang="ko-KR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Gree</a:t>
            </a:r>
            <a:r>
              <a:rPr lang="en-US" altLang="ko-KR" sz="40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n</a:t>
            </a:r>
            <a:r>
              <a:rPr lang="ko-KR" altLang="en-US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을 품다</a:t>
            </a:r>
            <a:endParaRPr lang="ko-KR" altLang="en-US" sz="4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grpSp>
        <p:nvGrpSpPr>
          <p:cNvPr id="19" name="그룹 18"/>
          <p:cNvGrpSpPr/>
          <p:nvPr/>
        </p:nvGrpSpPr>
        <p:grpSpPr>
          <a:xfrm>
            <a:off x="323528" y="764704"/>
            <a:ext cx="8496944" cy="5616624"/>
            <a:chOff x="323528" y="764704"/>
            <a:chExt cx="8496944" cy="5616624"/>
          </a:xfrm>
        </p:grpSpPr>
        <p:sp>
          <p:nvSpPr>
            <p:cNvPr id="5" name="직사각형 4"/>
            <p:cNvSpPr/>
            <p:nvPr/>
          </p:nvSpPr>
          <p:spPr>
            <a:xfrm>
              <a:off x="1835696" y="836712"/>
              <a:ext cx="144016" cy="5544616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" name="직사각형 3"/>
            <p:cNvSpPr/>
            <p:nvPr/>
          </p:nvSpPr>
          <p:spPr>
            <a:xfrm>
              <a:off x="323528" y="764704"/>
              <a:ext cx="8496944" cy="144016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2" name="타원 11"/>
          <p:cNvSpPr/>
          <p:nvPr/>
        </p:nvSpPr>
        <p:spPr>
          <a:xfrm>
            <a:off x="971600" y="2311188"/>
            <a:ext cx="144016" cy="144016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/>
        </p:nvSpPr>
        <p:spPr>
          <a:xfrm>
            <a:off x="971600" y="2644675"/>
            <a:ext cx="144016" cy="144016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타원 14"/>
          <p:cNvSpPr/>
          <p:nvPr/>
        </p:nvSpPr>
        <p:spPr>
          <a:xfrm>
            <a:off x="971600" y="4269079"/>
            <a:ext cx="144016" cy="144016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타원 15"/>
          <p:cNvSpPr/>
          <p:nvPr/>
        </p:nvSpPr>
        <p:spPr>
          <a:xfrm>
            <a:off x="971600" y="4634839"/>
            <a:ext cx="144016" cy="144016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직사각형 16"/>
          <p:cNvSpPr/>
          <p:nvPr/>
        </p:nvSpPr>
        <p:spPr>
          <a:xfrm>
            <a:off x="4479634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ko-KR" altLang="en-US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20" name="타원 19"/>
          <p:cNvSpPr/>
          <p:nvPr/>
        </p:nvSpPr>
        <p:spPr>
          <a:xfrm>
            <a:off x="467544" y="1020780"/>
            <a:ext cx="1152128" cy="1090031"/>
          </a:xfrm>
          <a:prstGeom prst="ellipse">
            <a:avLst/>
          </a:prstGeom>
          <a:gradFill>
            <a:gsLst>
              <a:gs pos="0">
                <a:srgbClr val="FBEAC7">
                  <a:lumMod val="86000"/>
                </a:srgbClr>
              </a:gs>
              <a:gs pos="11000">
                <a:srgbClr val="FEE7F2">
                  <a:lumMod val="90000"/>
                </a:srgbClr>
              </a:gs>
              <a:gs pos="29000">
                <a:srgbClr val="FAC77D">
                  <a:lumMod val="86000"/>
                </a:srgbClr>
              </a:gs>
              <a:gs pos="56000">
                <a:srgbClr val="FBA97D">
                  <a:lumMod val="86000"/>
                </a:srgbClr>
              </a:gs>
              <a:gs pos="90000">
                <a:srgbClr val="FBD49C">
                  <a:lumMod val="86000"/>
                </a:srgbClr>
              </a:gs>
              <a:gs pos="100000">
                <a:srgbClr val="FEE7F2">
                  <a:lumMod val="86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>
                <a:solidFill>
                  <a:schemeClr val="bg2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나눔</a:t>
            </a:r>
            <a:endParaRPr lang="ko-KR" altLang="en-US" b="1" dirty="0">
              <a:solidFill>
                <a:schemeClr val="bg2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1" name="타원 20"/>
          <p:cNvSpPr/>
          <p:nvPr/>
        </p:nvSpPr>
        <p:spPr>
          <a:xfrm>
            <a:off x="467544" y="2967335"/>
            <a:ext cx="1152128" cy="1109737"/>
          </a:xfrm>
          <a:prstGeom prst="ellipse">
            <a:avLst/>
          </a:prstGeom>
          <a:gradFill>
            <a:gsLst>
              <a:gs pos="20010">
                <a:srgbClr val="C3A8FF">
                  <a:lumMod val="86000"/>
                </a:srgbClr>
              </a:gs>
              <a:gs pos="3000">
                <a:srgbClr val="CCCCFF">
                  <a:lumMod val="86000"/>
                </a:srgbClr>
              </a:gs>
              <a:gs pos="52000">
                <a:srgbClr val="99CCFF">
                  <a:lumMod val="86000"/>
                </a:srgbClr>
              </a:gs>
              <a:gs pos="2000">
                <a:srgbClr val="9966FF">
                  <a:lumMod val="100000"/>
                </a:srgbClr>
              </a:gs>
              <a:gs pos="96000">
                <a:srgbClr val="CC99FF"/>
              </a:gs>
              <a:gs pos="70000">
                <a:srgbClr val="99CCFF">
                  <a:lumMod val="86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>
                <a:solidFill>
                  <a:schemeClr val="bg2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절약</a:t>
            </a:r>
            <a:endParaRPr lang="ko-KR" altLang="en-US" b="1" dirty="0">
              <a:solidFill>
                <a:schemeClr val="bg2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2" name="타원 21"/>
          <p:cNvSpPr/>
          <p:nvPr/>
        </p:nvSpPr>
        <p:spPr>
          <a:xfrm>
            <a:off x="431540" y="4940720"/>
            <a:ext cx="1224136" cy="1224136"/>
          </a:xfrm>
          <a:prstGeom prst="ellipse">
            <a:avLst/>
          </a:prstGeom>
          <a:gradFill>
            <a:gsLst>
              <a:gs pos="0">
                <a:srgbClr val="DDEBCF">
                  <a:lumMod val="86000"/>
                </a:srgbClr>
              </a:gs>
              <a:gs pos="60000">
                <a:srgbClr val="9CB86E"/>
              </a:gs>
              <a:gs pos="19000">
                <a:srgbClr val="B4CB92">
                  <a:lumMod val="86000"/>
                </a:srgbClr>
              </a:gs>
              <a:gs pos="100000">
                <a:srgbClr val="156B13">
                  <a:lumMod val="96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>
                <a:solidFill>
                  <a:schemeClr val="bg2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보</a:t>
            </a:r>
            <a:r>
              <a:rPr lang="ko-KR" altLang="en-US" b="1" dirty="0">
                <a:solidFill>
                  <a:schemeClr val="bg2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호</a:t>
            </a:r>
          </a:p>
        </p:txBody>
      </p:sp>
      <p:sp>
        <p:nvSpPr>
          <p:cNvPr id="18" name="위쪽 화살표 17"/>
          <p:cNvSpPr/>
          <p:nvPr/>
        </p:nvSpPr>
        <p:spPr>
          <a:xfrm rot="19828252">
            <a:off x="1322586" y="1772283"/>
            <a:ext cx="248054" cy="584787"/>
          </a:xfrm>
          <a:prstGeom prst="upArrow">
            <a:avLst>
              <a:gd name="adj1" fmla="val 50000"/>
              <a:gd name="adj2" fmla="val 177083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TextBox 22"/>
          <p:cNvSpPr txBox="1"/>
          <p:nvPr/>
        </p:nvSpPr>
        <p:spPr>
          <a:xfrm>
            <a:off x="2357422" y="1142984"/>
            <a:ext cx="6489597" cy="2616101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2800" b="1" dirty="0" smtClean="0">
                <a:solidFill>
                  <a:srgbClr val="FF0000"/>
                </a:solidFill>
                <a:latin typeface="+mj-ea"/>
                <a:ea typeface="+mj-ea"/>
              </a:rPr>
              <a:t>‘</a:t>
            </a:r>
            <a:r>
              <a:rPr lang="ko-KR" altLang="en-US" sz="2800" b="1" dirty="0" smtClean="0">
                <a:solidFill>
                  <a:srgbClr val="FF0000"/>
                </a:solidFill>
                <a:latin typeface="+mj-ea"/>
                <a:ea typeface="+mj-ea"/>
              </a:rPr>
              <a:t>나눔</a:t>
            </a:r>
            <a:r>
              <a:rPr lang="en-US" altLang="ko-KR" sz="2800" b="1" dirty="0" smtClean="0">
                <a:solidFill>
                  <a:srgbClr val="FF0000"/>
                </a:solidFill>
                <a:latin typeface="+mj-ea"/>
                <a:ea typeface="+mj-ea"/>
              </a:rPr>
              <a:t>’</a:t>
            </a:r>
            <a:r>
              <a:rPr lang="ko-KR" altLang="en-US" sz="2800" b="1" dirty="0" smtClean="0">
                <a:solidFill>
                  <a:srgbClr val="FF0000"/>
                </a:solidFill>
                <a:latin typeface="+mj-ea"/>
                <a:ea typeface="+mj-ea"/>
              </a:rPr>
              <a:t>이란</a:t>
            </a:r>
            <a:r>
              <a:rPr lang="en-US" altLang="ko-KR" sz="2800" b="1" dirty="0" smtClean="0">
                <a:solidFill>
                  <a:srgbClr val="FF0000"/>
                </a:solidFill>
                <a:latin typeface="+mj-ea"/>
                <a:ea typeface="+mj-ea"/>
              </a:rPr>
              <a:t>? 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ko-KR" altLang="en-US" sz="2400" b="1" dirty="0" smtClean="0">
                <a:latin typeface="+mj-ea"/>
                <a:ea typeface="+mj-ea"/>
              </a:rPr>
              <a:t>하나를 둘 이상으로 가르다</a:t>
            </a:r>
            <a:r>
              <a:rPr lang="en-US" altLang="ko-KR" sz="2400" b="1" dirty="0" smtClean="0">
                <a:latin typeface="+mj-ea"/>
                <a:ea typeface="+mj-ea"/>
              </a:rPr>
              <a:t>.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ko-KR" altLang="en-US" sz="2400" b="1" dirty="0" smtClean="0">
                <a:latin typeface="+mj-ea"/>
                <a:ea typeface="+mj-ea"/>
              </a:rPr>
              <a:t>여러 가지가 섞인 것을 구분하여 분류하다</a:t>
            </a:r>
            <a:r>
              <a:rPr lang="en-US" altLang="ko-KR" sz="2400" b="1" dirty="0" smtClean="0">
                <a:latin typeface="+mj-ea"/>
                <a:ea typeface="+mj-ea"/>
              </a:rPr>
              <a:t>.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altLang="ko-KR" sz="2400" b="1" dirty="0" smtClean="0">
                <a:latin typeface="+mj-ea"/>
                <a:ea typeface="+mj-ea"/>
              </a:rPr>
              <a:t>&lt;</a:t>
            </a:r>
            <a:r>
              <a:rPr lang="ko-KR" altLang="en-US" sz="2400" b="1" dirty="0" smtClean="0">
                <a:latin typeface="+mj-ea"/>
                <a:ea typeface="+mj-ea"/>
              </a:rPr>
              <a:t>수학</a:t>
            </a:r>
            <a:r>
              <a:rPr lang="en-US" altLang="ko-KR" sz="2400" b="1" dirty="0" smtClean="0">
                <a:latin typeface="+mj-ea"/>
                <a:ea typeface="+mj-ea"/>
              </a:rPr>
              <a:t>&gt; </a:t>
            </a:r>
            <a:r>
              <a:rPr lang="ko-KR" altLang="en-US" sz="2400" b="1" dirty="0" smtClean="0">
                <a:latin typeface="+mj-ea"/>
                <a:ea typeface="+mj-ea"/>
              </a:rPr>
              <a:t>나눗셈을 하다</a:t>
            </a:r>
            <a:r>
              <a:rPr lang="en-US" altLang="ko-KR" sz="2400" b="1" dirty="0" smtClean="0">
                <a:latin typeface="+mj-ea"/>
                <a:ea typeface="+mj-ea"/>
              </a:rPr>
              <a:t>.</a:t>
            </a:r>
          </a:p>
          <a:p>
            <a:pPr marL="342900" indent="-342900" algn="r"/>
            <a:r>
              <a:rPr lang="en-US" altLang="ko-KR" sz="1400" dirty="0" smtClean="0">
                <a:latin typeface="Adobe 고딕 Std B" pitchFamily="34" charset="-127"/>
                <a:ea typeface="Adobe 고딕 Std B" pitchFamily="34" charset="-127"/>
              </a:rPr>
              <a:t>  </a:t>
            </a:r>
            <a:r>
              <a:rPr lang="ko-KR" altLang="en-US" sz="1400" dirty="0" smtClean="0">
                <a:latin typeface="Adobe 고딕 Std B" pitchFamily="34" charset="-127"/>
                <a:ea typeface="Adobe 고딕 Std B" pitchFamily="34" charset="-127"/>
              </a:rPr>
              <a:t>출처</a:t>
            </a:r>
            <a:r>
              <a:rPr lang="en-US" altLang="ko-KR" sz="1400" dirty="0" smtClean="0">
                <a:latin typeface="Adobe 고딕 Std B" pitchFamily="34" charset="-127"/>
                <a:ea typeface="Adobe 고딕 Std B" pitchFamily="34" charset="-127"/>
              </a:rPr>
              <a:t>: &lt;</a:t>
            </a:r>
            <a:r>
              <a:rPr lang="ko-KR" altLang="en-US" sz="1400" dirty="0" err="1" smtClean="0">
                <a:latin typeface="Adobe 고딕 Std B" pitchFamily="34" charset="-127"/>
                <a:ea typeface="Adobe 고딕 Std B" pitchFamily="34" charset="-127"/>
              </a:rPr>
              <a:t>네이버</a:t>
            </a:r>
            <a:r>
              <a:rPr lang="ko-KR" altLang="en-US" sz="1400" dirty="0" smtClean="0">
                <a:latin typeface="Adobe 고딕 Std B" pitchFamily="34" charset="-127"/>
                <a:ea typeface="Adobe 고딕 Std B" pitchFamily="34" charset="-127"/>
              </a:rPr>
              <a:t> 사전</a:t>
            </a:r>
            <a:r>
              <a:rPr lang="en-US" altLang="ko-KR" sz="1400" dirty="0" smtClean="0">
                <a:latin typeface="Adobe 고딕 Std B" pitchFamily="34" charset="-127"/>
                <a:ea typeface="Adobe 고딕 Std B" pitchFamily="34" charset="-127"/>
              </a:rPr>
              <a:t>&gt;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357422" y="4143380"/>
            <a:ext cx="6535058" cy="2169825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2800" b="1" dirty="0" smtClean="0">
                <a:solidFill>
                  <a:srgbClr val="FF0000"/>
                </a:solidFill>
                <a:latin typeface="+mn-ea"/>
              </a:rPr>
              <a:t>또 다른 의미의 </a:t>
            </a:r>
            <a:r>
              <a:rPr lang="ko-KR" altLang="en-US" sz="2800" b="1" dirty="0" smtClean="0">
                <a:latin typeface="+mn-ea"/>
              </a:rPr>
              <a:t>나눔이란</a:t>
            </a:r>
            <a:r>
              <a:rPr lang="en-US" altLang="ko-KR" sz="2800" b="1" dirty="0" smtClean="0">
                <a:latin typeface="+mn-ea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ko-KR" altLang="en-US" sz="2400" b="1" dirty="0" smtClean="0">
                <a:latin typeface="+mn-ea"/>
              </a:rPr>
              <a:t>나눔은 누군가에게 자신의 마음을 나누어</a:t>
            </a:r>
            <a:endParaRPr lang="en-US" altLang="ko-KR" sz="2400" b="1" dirty="0" smtClean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ko-KR" altLang="en-US" sz="2400" b="1" dirty="0" smtClean="0">
                <a:latin typeface="+mn-ea"/>
              </a:rPr>
              <a:t>상대를 </a:t>
            </a:r>
            <a:r>
              <a:rPr lang="ko-KR" altLang="en-US" sz="2400" b="1" dirty="0" smtClean="0">
                <a:solidFill>
                  <a:srgbClr val="0070C0"/>
                </a:solidFill>
                <a:latin typeface="+mn-ea"/>
              </a:rPr>
              <a:t>행복하게 해주는 것</a:t>
            </a:r>
            <a:r>
              <a:rPr lang="en-US" altLang="ko-KR" sz="2400" b="1" dirty="0" smtClean="0">
                <a:latin typeface="+mn-ea"/>
              </a:rPr>
              <a:t>.</a:t>
            </a:r>
            <a:endParaRPr lang="ko-KR" altLang="en-US" sz="2400" b="1" dirty="0" smtClean="0">
              <a:latin typeface="+mn-ea"/>
            </a:endParaRPr>
          </a:p>
          <a:p>
            <a:pPr>
              <a:lnSpc>
                <a:spcPct val="150000"/>
              </a:lnSpc>
            </a:pPr>
            <a:endParaRPr lang="en-US" altLang="ko-KR" sz="1400" dirty="0" smtClean="0">
              <a:latin typeface="Adobe 고딕 Std B" pitchFamily="34" charset="-127"/>
              <a:ea typeface="Adobe 고딕 Std B" pitchFamily="34" charset="-127"/>
            </a:endParaRPr>
          </a:p>
        </p:txBody>
      </p:sp>
      <p:sp>
        <p:nvSpPr>
          <p:cNvPr id="25" name="하트 24"/>
          <p:cNvSpPr/>
          <p:nvPr/>
        </p:nvSpPr>
        <p:spPr>
          <a:xfrm rot="1717632">
            <a:off x="7595829" y="5459703"/>
            <a:ext cx="1357322" cy="1143008"/>
          </a:xfrm>
          <a:prstGeom prst="heart">
            <a:avLst/>
          </a:prstGeom>
          <a:solidFill>
            <a:srgbClr val="FF0000"/>
          </a:solidFill>
          <a:ln>
            <a:gradFill flip="none" rotWithShape="1">
              <a:gsLst>
                <a:gs pos="0">
                  <a:srgbClr val="FF0000"/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atin typeface="양재난초체M" pitchFamily="18" charset="-127"/>
                <a:ea typeface="양재난초체M" pitchFamily="18" charset="-127"/>
              </a:rPr>
              <a:t>눔</a:t>
            </a:r>
            <a:endParaRPr lang="ko-KR" altLang="en-US" sz="3200" dirty="0">
              <a:latin typeface="양재난초체M" pitchFamily="18" charset="-127"/>
              <a:ea typeface="양재난초체M" pitchFamily="18" charset="-127"/>
            </a:endParaRPr>
          </a:p>
        </p:txBody>
      </p:sp>
      <p:sp>
        <p:nvSpPr>
          <p:cNvPr id="24" name="하트 23"/>
          <p:cNvSpPr/>
          <p:nvPr/>
        </p:nvSpPr>
        <p:spPr>
          <a:xfrm rot="20165705">
            <a:off x="6817071" y="5489009"/>
            <a:ext cx="1357322" cy="1143008"/>
          </a:xfrm>
          <a:prstGeom prst="heart">
            <a:avLst/>
          </a:prstGeom>
          <a:solidFill>
            <a:srgbClr val="FF0000"/>
          </a:solidFill>
          <a:ln>
            <a:gradFill flip="none" rotWithShape="1">
              <a:gsLst>
                <a:gs pos="0">
                  <a:srgbClr val="FF0000"/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atin typeface="양재난초체M" pitchFamily="18" charset="-127"/>
                <a:ea typeface="양재난초체M" pitchFamily="18" charset="-127"/>
              </a:rPr>
              <a:t>나</a:t>
            </a:r>
            <a:endParaRPr lang="ko-KR" altLang="en-US" sz="2800" dirty="0">
              <a:latin typeface="양재난초체M" pitchFamily="18" charset="-127"/>
              <a:ea typeface="양재난초체M" pitchFamily="18" charset="-127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00" fill="hold"/>
                                        <p:tgtEl>
                                          <p:spTgt spid="2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3" grpId="0" animBg="1"/>
      <p:bldP spid="27" grpId="0" animBg="1"/>
      <p:bldP spid="25" grpId="0" animBg="1"/>
      <p:bldP spid="2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그룹 38"/>
          <p:cNvGrpSpPr/>
          <p:nvPr/>
        </p:nvGrpSpPr>
        <p:grpSpPr>
          <a:xfrm>
            <a:off x="714348" y="642918"/>
            <a:ext cx="7696532" cy="2448272"/>
            <a:chOff x="714348" y="642918"/>
            <a:chExt cx="7696532" cy="2448272"/>
          </a:xfrm>
        </p:grpSpPr>
        <p:sp>
          <p:nvSpPr>
            <p:cNvPr id="4" name="타원 3"/>
            <p:cNvSpPr/>
            <p:nvPr/>
          </p:nvSpPr>
          <p:spPr>
            <a:xfrm>
              <a:off x="714348" y="642918"/>
              <a:ext cx="2880320" cy="2448272"/>
            </a:xfrm>
            <a:prstGeom prst="ellipse">
              <a:avLst/>
            </a:prstGeom>
            <a:gradFill>
              <a:gsLst>
                <a:gs pos="0">
                  <a:srgbClr val="FBEAC7">
                    <a:lumMod val="86000"/>
                  </a:srgbClr>
                </a:gs>
                <a:gs pos="11000">
                  <a:srgbClr val="FEE7F2">
                    <a:lumMod val="90000"/>
                  </a:srgbClr>
                </a:gs>
                <a:gs pos="29000">
                  <a:srgbClr val="FAC77D">
                    <a:lumMod val="86000"/>
                  </a:srgbClr>
                </a:gs>
                <a:gs pos="56000">
                  <a:srgbClr val="FBA97D">
                    <a:lumMod val="86000"/>
                  </a:srgbClr>
                </a:gs>
                <a:gs pos="90000">
                  <a:srgbClr val="FBD49C">
                    <a:lumMod val="86000"/>
                  </a:srgbClr>
                </a:gs>
                <a:gs pos="100000">
                  <a:srgbClr val="FEE7F2">
                    <a:lumMod val="86000"/>
                  </a:srgb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3600" b="1" dirty="0" smtClean="0">
                  <a:solidFill>
                    <a:schemeClr val="bg2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나눔</a:t>
              </a:r>
              <a:endParaRPr lang="ko-KR" altLang="en-US" sz="3600" b="1" dirty="0">
                <a:solidFill>
                  <a:schemeClr val="bg2"/>
                </a:solidFill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  <p:sp>
          <p:nvSpPr>
            <p:cNvPr id="5" name="오른쪽 화살표 4"/>
            <p:cNvSpPr/>
            <p:nvPr/>
          </p:nvSpPr>
          <p:spPr>
            <a:xfrm>
              <a:off x="3857620" y="1500174"/>
              <a:ext cx="1000132" cy="785818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타원 5"/>
            <p:cNvSpPr/>
            <p:nvPr/>
          </p:nvSpPr>
          <p:spPr>
            <a:xfrm>
              <a:off x="5214942" y="642918"/>
              <a:ext cx="3195938" cy="2448272"/>
            </a:xfrm>
            <a:prstGeom prst="ellipse">
              <a:avLst/>
            </a:prstGeom>
            <a:gradFill>
              <a:gsLst>
                <a:gs pos="0">
                  <a:srgbClr val="03D4A8"/>
                </a:gs>
                <a:gs pos="25000">
                  <a:srgbClr val="21D6E0"/>
                </a:gs>
                <a:gs pos="75000">
                  <a:srgbClr val="0087E6"/>
                </a:gs>
                <a:gs pos="100000">
                  <a:srgbClr val="005CBF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3600" b="1" dirty="0" smtClean="0">
                  <a:solidFill>
                    <a:schemeClr val="bg2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다슬 장터</a:t>
              </a:r>
              <a:endParaRPr lang="ko-KR" altLang="en-US" sz="3600" b="1" dirty="0">
                <a:solidFill>
                  <a:schemeClr val="bg2"/>
                </a:solidFill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</p:grpSp>
      <p:grpSp>
        <p:nvGrpSpPr>
          <p:cNvPr id="37" name="그룹 36"/>
          <p:cNvGrpSpPr/>
          <p:nvPr/>
        </p:nvGrpSpPr>
        <p:grpSpPr>
          <a:xfrm>
            <a:off x="651932" y="3571876"/>
            <a:ext cx="8243546" cy="3153878"/>
            <a:chOff x="651932" y="3571876"/>
            <a:chExt cx="8243546" cy="3153878"/>
          </a:xfrm>
        </p:grpSpPr>
        <p:grpSp>
          <p:nvGrpSpPr>
            <p:cNvPr id="24" name="그룹 23"/>
            <p:cNvGrpSpPr/>
            <p:nvPr/>
          </p:nvGrpSpPr>
          <p:grpSpPr>
            <a:xfrm>
              <a:off x="714348" y="3571876"/>
              <a:ext cx="2798479" cy="2760237"/>
              <a:chOff x="762716" y="3629027"/>
              <a:chExt cx="2798479" cy="2760237"/>
            </a:xfrm>
            <a:solidFill>
              <a:schemeClr val="tx2">
                <a:lumMod val="75000"/>
              </a:schemeClr>
            </a:solidFill>
          </p:grpSpPr>
          <p:sp>
            <p:nvSpPr>
              <p:cNvPr id="11" name="양쪽 모서리가 잘린 사각형 10"/>
              <p:cNvSpPr/>
              <p:nvPr/>
            </p:nvSpPr>
            <p:spPr>
              <a:xfrm>
                <a:off x="833940" y="4214818"/>
                <a:ext cx="835825" cy="771531"/>
              </a:xfrm>
              <a:prstGeom prst="snip2SameRect">
                <a:avLst>
                  <a:gd name="adj1" fmla="val 2941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" name="타원 9"/>
              <p:cNvSpPr/>
              <p:nvPr/>
            </p:nvSpPr>
            <p:spPr>
              <a:xfrm>
                <a:off x="905378" y="3629027"/>
                <a:ext cx="642942" cy="64294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" name="양쪽 모서리가 잘린 사각형 11"/>
              <p:cNvSpPr/>
              <p:nvPr/>
            </p:nvSpPr>
            <p:spPr>
              <a:xfrm>
                <a:off x="1785918" y="4214818"/>
                <a:ext cx="835825" cy="771531"/>
              </a:xfrm>
              <a:prstGeom prst="snip2SameRect">
                <a:avLst>
                  <a:gd name="adj1" fmla="val 2941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" name="타원 12"/>
              <p:cNvSpPr/>
              <p:nvPr/>
            </p:nvSpPr>
            <p:spPr>
              <a:xfrm>
                <a:off x="1857356" y="3629027"/>
                <a:ext cx="642942" cy="64294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" name="양쪽 모서리가 잘린 사각형 13"/>
              <p:cNvSpPr/>
              <p:nvPr/>
            </p:nvSpPr>
            <p:spPr>
              <a:xfrm>
                <a:off x="2725370" y="4214818"/>
                <a:ext cx="835825" cy="771531"/>
              </a:xfrm>
              <a:prstGeom prst="snip2SameRect">
                <a:avLst>
                  <a:gd name="adj1" fmla="val 2941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" name="타원 14"/>
              <p:cNvSpPr/>
              <p:nvPr/>
            </p:nvSpPr>
            <p:spPr>
              <a:xfrm>
                <a:off x="2796808" y="3629027"/>
                <a:ext cx="642942" cy="64294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" name="양쪽 모서리가 잘린 사각형 15"/>
              <p:cNvSpPr/>
              <p:nvPr/>
            </p:nvSpPr>
            <p:spPr>
              <a:xfrm>
                <a:off x="2725370" y="5617733"/>
                <a:ext cx="835825" cy="771531"/>
              </a:xfrm>
              <a:prstGeom prst="snip2SameRect">
                <a:avLst>
                  <a:gd name="adj1" fmla="val 2941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" name="타원 16"/>
              <p:cNvSpPr/>
              <p:nvPr/>
            </p:nvSpPr>
            <p:spPr>
              <a:xfrm>
                <a:off x="2796808" y="5031942"/>
                <a:ext cx="642942" cy="64294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" name="양쪽 모서리가 잘린 사각형 17"/>
              <p:cNvSpPr/>
              <p:nvPr/>
            </p:nvSpPr>
            <p:spPr>
              <a:xfrm>
                <a:off x="1735814" y="5617733"/>
                <a:ext cx="835825" cy="771531"/>
              </a:xfrm>
              <a:prstGeom prst="snip2SameRect">
                <a:avLst>
                  <a:gd name="adj1" fmla="val 2941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" name="타원 18"/>
              <p:cNvSpPr/>
              <p:nvPr/>
            </p:nvSpPr>
            <p:spPr>
              <a:xfrm>
                <a:off x="1807252" y="5031942"/>
                <a:ext cx="642942" cy="64294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" name="양쪽 모서리가 잘린 사각형 21"/>
              <p:cNvSpPr/>
              <p:nvPr/>
            </p:nvSpPr>
            <p:spPr>
              <a:xfrm>
                <a:off x="762716" y="5617733"/>
                <a:ext cx="835825" cy="771531"/>
              </a:xfrm>
              <a:prstGeom prst="snip2SameRect">
                <a:avLst>
                  <a:gd name="adj1" fmla="val 2941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" name="타원 22"/>
              <p:cNvSpPr/>
              <p:nvPr/>
            </p:nvSpPr>
            <p:spPr>
              <a:xfrm>
                <a:off x="834154" y="5031942"/>
                <a:ext cx="642942" cy="64294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38" name="왼쪽/오른쪽 화살표 37"/>
            <p:cNvSpPr/>
            <p:nvPr/>
          </p:nvSpPr>
          <p:spPr>
            <a:xfrm>
              <a:off x="3714744" y="4643446"/>
              <a:ext cx="1785950" cy="785818"/>
            </a:xfrm>
            <a:prstGeom prst="leftRightArrow">
              <a:avLst>
                <a:gd name="adj1" fmla="val 34060"/>
                <a:gd name="adj2" fmla="val 56376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52" name="그룹 51"/>
            <p:cNvGrpSpPr/>
            <p:nvPr/>
          </p:nvGrpSpPr>
          <p:grpSpPr>
            <a:xfrm>
              <a:off x="5715008" y="3571876"/>
              <a:ext cx="2798479" cy="2760237"/>
              <a:chOff x="762716" y="3629027"/>
              <a:chExt cx="2798479" cy="2760237"/>
            </a:xfrm>
            <a:solidFill>
              <a:schemeClr val="tx2">
                <a:lumMod val="75000"/>
              </a:schemeClr>
            </a:solidFill>
          </p:grpSpPr>
          <p:sp>
            <p:nvSpPr>
              <p:cNvPr id="53" name="양쪽 모서리가 잘린 사각형 52"/>
              <p:cNvSpPr/>
              <p:nvPr/>
            </p:nvSpPr>
            <p:spPr>
              <a:xfrm>
                <a:off x="833940" y="4214818"/>
                <a:ext cx="835825" cy="771531"/>
              </a:xfrm>
              <a:prstGeom prst="snip2SameRect">
                <a:avLst>
                  <a:gd name="adj1" fmla="val 2941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4" name="타원 53"/>
              <p:cNvSpPr/>
              <p:nvPr/>
            </p:nvSpPr>
            <p:spPr>
              <a:xfrm>
                <a:off x="905378" y="3629027"/>
                <a:ext cx="642942" cy="64294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5" name="양쪽 모서리가 잘린 사각형 54"/>
              <p:cNvSpPr/>
              <p:nvPr/>
            </p:nvSpPr>
            <p:spPr>
              <a:xfrm>
                <a:off x="1785918" y="4214818"/>
                <a:ext cx="835825" cy="771531"/>
              </a:xfrm>
              <a:prstGeom prst="snip2SameRect">
                <a:avLst>
                  <a:gd name="adj1" fmla="val 2941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6" name="타원 55"/>
              <p:cNvSpPr/>
              <p:nvPr/>
            </p:nvSpPr>
            <p:spPr>
              <a:xfrm>
                <a:off x="1857356" y="3629027"/>
                <a:ext cx="642942" cy="64294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7" name="양쪽 모서리가 잘린 사각형 56"/>
              <p:cNvSpPr/>
              <p:nvPr/>
            </p:nvSpPr>
            <p:spPr>
              <a:xfrm>
                <a:off x="2725370" y="4214818"/>
                <a:ext cx="835825" cy="771531"/>
              </a:xfrm>
              <a:prstGeom prst="snip2SameRect">
                <a:avLst>
                  <a:gd name="adj1" fmla="val 2941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" name="타원 57"/>
              <p:cNvSpPr/>
              <p:nvPr/>
            </p:nvSpPr>
            <p:spPr>
              <a:xfrm>
                <a:off x="2796808" y="3629027"/>
                <a:ext cx="642942" cy="64294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9" name="양쪽 모서리가 잘린 사각형 58"/>
              <p:cNvSpPr/>
              <p:nvPr/>
            </p:nvSpPr>
            <p:spPr>
              <a:xfrm>
                <a:off x="2725370" y="5617733"/>
                <a:ext cx="835825" cy="771531"/>
              </a:xfrm>
              <a:prstGeom prst="snip2SameRect">
                <a:avLst>
                  <a:gd name="adj1" fmla="val 2941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0" name="타원 59"/>
              <p:cNvSpPr/>
              <p:nvPr/>
            </p:nvSpPr>
            <p:spPr>
              <a:xfrm>
                <a:off x="2796808" y="5031942"/>
                <a:ext cx="642942" cy="64294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1" name="양쪽 모서리가 잘린 사각형 60"/>
              <p:cNvSpPr/>
              <p:nvPr/>
            </p:nvSpPr>
            <p:spPr>
              <a:xfrm>
                <a:off x="1735814" y="5617733"/>
                <a:ext cx="835825" cy="771531"/>
              </a:xfrm>
              <a:prstGeom prst="snip2SameRect">
                <a:avLst>
                  <a:gd name="adj1" fmla="val 2941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2" name="타원 61"/>
              <p:cNvSpPr/>
              <p:nvPr/>
            </p:nvSpPr>
            <p:spPr>
              <a:xfrm>
                <a:off x="1807252" y="5031942"/>
                <a:ext cx="642942" cy="64294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3" name="양쪽 모서리가 잘린 사각형 62"/>
              <p:cNvSpPr/>
              <p:nvPr/>
            </p:nvSpPr>
            <p:spPr>
              <a:xfrm>
                <a:off x="762716" y="5617733"/>
                <a:ext cx="835825" cy="771531"/>
              </a:xfrm>
              <a:prstGeom prst="snip2SameRect">
                <a:avLst>
                  <a:gd name="adj1" fmla="val 2941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4" name="타원 63"/>
              <p:cNvSpPr/>
              <p:nvPr/>
            </p:nvSpPr>
            <p:spPr>
              <a:xfrm>
                <a:off x="834154" y="5031942"/>
                <a:ext cx="642942" cy="64294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65" name="TextBox 64"/>
            <p:cNvSpPr txBox="1"/>
            <p:nvPr/>
          </p:nvSpPr>
          <p:spPr>
            <a:xfrm>
              <a:off x="3357554" y="4214818"/>
              <a:ext cx="2661306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ko-KR" altLang="en-US" sz="2000" dirty="0" smtClean="0">
                  <a:latin typeface="Adobe 고딕 Std B" pitchFamily="34" charset="-127"/>
                  <a:ea typeface="Adobe 고딕 Std B" pitchFamily="34" charset="-127"/>
                </a:rPr>
                <a:t>필요 없는 물품을 교환</a:t>
              </a:r>
              <a:endParaRPr lang="ko-KR" altLang="en-US" sz="2000" dirty="0">
                <a:latin typeface="Adobe 고딕 Std B" pitchFamily="34" charset="-127"/>
                <a:ea typeface="Adobe 고딕 Std B" pitchFamily="34" charset="-127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5572132" y="6286520"/>
              <a:ext cx="3323346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ko-KR" altLang="en-US" sz="2000" dirty="0" smtClean="0">
                  <a:latin typeface="Adobe 고딕 Std B" pitchFamily="34" charset="-127"/>
                  <a:ea typeface="Adobe 고딕 Std B" pitchFamily="34" charset="-127"/>
                </a:rPr>
                <a:t>재활용 업체 및 주최자</a:t>
              </a:r>
              <a:r>
                <a:rPr lang="en-US" altLang="ko-KR" sz="2000" dirty="0" smtClean="0">
                  <a:latin typeface="Adobe 고딕 Std B" pitchFamily="34" charset="-127"/>
                  <a:ea typeface="Adobe 고딕 Std B" pitchFamily="34" charset="-127"/>
                </a:rPr>
                <a:t>/ </a:t>
              </a:r>
              <a:r>
                <a:rPr lang="ko-KR" altLang="en-US" sz="2000" dirty="0" smtClean="0">
                  <a:latin typeface="Adobe 고딕 Std B" pitchFamily="34" charset="-127"/>
                  <a:ea typeface="Adobe 고딕 Std B" pitchFamily="34" charset="-127"/>
                </a:rPr>
                <a:t>학생</a:t>
              </a:r>
              <a:endParaRPr lang="ko-KR" altLang="en-US" sz="2000" dirty="0">
                <a:latin typeface="Adobe 고딕 Std B" pitchFamily="34" charset="-127"/>
                <a:ea typeface="Adobe 고딕 Std B" pitchFamily="34" charset="-127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651932" y="6325644"/>
              <a:ext cx="2973891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ko-KR" altLang="en-US" sz="2000" dirty="0" smtClean="0">
                  <a:latin typeface="Adobe 고딕 Std B" pitchFamily="34" charset="-127"/>
                  <a:ea typeface="Adobe 고딕 Std B" pitchFamily="34" charset="-127"/>
                </a:rPr>
                <a:t>해당 학교 학생 및 교직원</a:t>
              </a:r>
              <a:endParaRPr lang="ko-KR" altLang="en-US" sz="2000" dirty="0">
                <a:latin typeface="Adobe 고딕 Std B" pitchFamily="34" charset="-127"/>
                <a:ea typeface="Adobe 고딕 Std B" pitchFamily="34" charset="-127"/>
              </a:endParaRPr>
            </a:p>
          </p:txBody>
        </p:sp>
      </p:grpSp>
      <p:sp>
        <p:nvSpPr>
          <p:cNvPr id="70" name="모서리가 둥근 직사각형 69"/>
          <p:cNvSpPr/>
          <p:nvPr/>
        </p:nvSpPr>
        <p:spPr>
          <a:xfrm>
            <a:off x="1000100" y="1214422"/>
            <a:ext cx="6929486" cy="142876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dirty="0" err="1" smtClean="0">
                <a:solidFill>
                  <a:schemeClr val="tx1"/>
                </a:solidFill>
                <a:latin typeface="서울한강체 L" pitchFamily="18" charset="-127"/>
                <a:ea typeface="Adobe 고딕 Std B"/>
              </a:rPr>
              <a:t>다슬이란</a:t>
            </a:r>
            <a:r>
              <a:rPr lang="en-US" altLang="ko-KR" sz="2800" b="1" dirty="0" smtClean="0">
                <a:solidFill>
                  <a:schemeClr val="tx1"/>
                </a:solidFill>
                <a:latin typeface="서울한강체 L" pitchFamily="18" charset="-127"/>
                <a:ea typeface="Adobe 고딕 Std B"/>
              </a:rPr>
              <a:t>?</a:t>
            </a:r>
          </a:p>
          <a:p>
            <a:pPr algn="ctr"/>
            <a:r>
              <a:rPr lang="ko-KR" altLang="en-US" sz="2800" b="1" dirty="0" smtClean="0">
                <a:solidFill>
                  <a:schemeClr val="tx1"/>
                </a:solidFill>
                <a:latin typeface="서울한강체 L" pitchFamily="18" charset="-127"/>
                <a:ea typeface="Adobe 고딕 Std B"/>
              </a:rPr>
              <a:t>순 우리말로써 </a:t>
            </a:r>
            <a:r>
              <a:rPr lang="ko-KR" altLang="en-US" sz="2800" b="1" dirty="0" smtClean="0">
                <a:solidFill>
                  <a:srgbClr val="FF0000"/>
                </a:solidFill>
                <a:latin typeface="서울한강체 L" pitchFamily="18" charset="-127"/>
                <a:ea typeface="Adobe 고딕 Std B"/>
              </a:rPr>
              <a:t>다사롭다 와 슬겁다 </a:t>
            </a:r>
            <a:r>
              <a:rPr lang="ko-KR" altLang="en-US" sz="2800" b="1" dirty="0" smtClean="0">
                <a:solidFill>
                  <a:schemeClr val="tx1"/>
                </a:solidFill>
                <a:latin typeface="서울한강체 L" pitchFamily="18" charset="-127"/>
                <a:ea typeface="Adobe 고딕 Std B"/>
              </a:rPr>
              <a:t>에서</a:t>
            </a:r>
            <a:r>
              <a:rPr lang="ko-KR" altLang="en-US" sz="2800" b="1" dirty="0" smtClean="0">
                <a:solidFill>
                  <a:srgbClr val="FF0000"/>
                </a:solidFill>
                <a:latin typeface="서울한강체 L" pitchFamily="18" charset="-127"/>
                <a:ea typeface="Adobe 고딕 Std B"/>
              </a:rPr>
              <a:t> </a:t>
            </a:r>
            <a:endParaRPr lang="en-US" altLang="ko-KR" sz="2800" b="1" dirty="0" smtClean="0">
              <a:solidFill>
                <a:srgbClr val="FF0000"/>
              </a:solidFill>
              <a:latin typeface="서울한강체 L" pitchFamily="18" charset="-127"/>
              <a:ea typeface="Adobe 고딕 Std B"/>
            </a:endParaRPr>
          </a:p>
          <a:p>
            <a:pPr algn="ctr"/>
            <a:r>
              <a:rPr lang="ko-KR" altLang="en-US" sz="2800" b="1" dirty="0" smtClean="0">
                <a:solidFill>
                  <a:schemeClr val="tx1"/>
                </a:solidFill>
                <a:latin typeface="서울한강체 L" pitchFamily="18" charset="-127"/>
                <a:ea typeface="Adobe 고딕 Std B"/>
              </a:rPr>
              <a:t>첫 음절을 따온 것</a:t>
            </a:r>
            <a:r>
              <a:rPr lang="en-US" altLang="ko-KR" sz="2800" b="1" dirty="0" smtClean="0">
                <a:solidFill>
                  <a:schemeClr val="tx1"/>
                </a:solidFill>
                <a:latin typeface="서울한강체 L" pitchFamily="18" charset="-127"/>
                <a:ea typeface="Adobe 고딕 Std B"/>
              </a:rPr>
              <a:t>.</a:t>
            </a:r>
            <a:endParaRPr lang="ko-KR" altLang="en-US" sz="2800" b="1" dirty="0">
              <a:solidFill>
                <a:schemeClr val="tx1"/>
              </a:solidFill>
              <a:latin typeface="서울한강체 L" pitchFamily="18" charset="-127"/>
              <a:ea typeface="Adobe 고딕 Std B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5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 animBg="1"/>
      <p:bldP spid="70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2571736" y="428604"/>
            <a:ext cx="42033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ko-KR" altLang="en-US" sz="5400" b="1" cap="all" spc="0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다슬 장터는</a:t>
            </a:r>
            <a:r>
              <a:rPr lang="en-US" altLang="ko-KR" sz="5400" b="1" cap="all" spc="0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?</a:t>
            </a:r>
            <a:endParaRPr lang="en-US" altLang="ko-KR" sz="5400" b="1" cap="all" spc="0" dirty="0">
              <a:ln w="0"/>
              <a:solidFill>
                <a:schemeClr val="accent5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323528" y="1772816"/>
            <a:ext cx="4176464" cy="216024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altLang="ko-KR" sz="2400" b="1" dirty="0" smtClean="0">
              <a:solidFill>
                <a:schemeClr val="bg1"/>
              </a:solidFill>
              <a:latin typeface="+mn-ea"/>
            </a:endParaRPr>
          </a:p>
          <a:p>
            <a:pPr algn="ctr"/>
            <a:r>
              <a:rPr lang="ko-KR" altLang="en-US" sz="2400" b="1" dirty="0" err="1" smtClean="0">
                <a:solidFill>
                  <a:schemeClr val="accent2">
                    <a:lumMod val="75000"/>
                  </a:schemeClr>
                </a:solidFill>
                <a:latin typeface="+mn-ea"/>
              </a:rPr>
              <a:t>다슬장터에</a:t>
            </a:r>
            <a:r>
              <a:rPr lang="ko-KR" altLang="en-US" sz="2400" b="1" dirty="0" smtClean="0">
                <a:solidFill>
                  <a:schemeClr val="accent2">
                    <a:lumMod val="75000"/>
                  </a:schemeClr>
                </a:solidFill>
                <a:latin typeface="+mn-ea"/>
              </a:rPr>
              <a:t> 물건을 기증하면</a:t>
            </a:r>
            <a:r>
              <a:rPr lang="en-US" altLang="ko-KR" sz="2400" b="1" dirty="0" smtClean="0">
                <a:solidFill>
                  <a:schemeClr val="accent2">
                    <a:lumMod val="75000"/>
                  </a:schemeClr>
                </a:solidFill>
                <a:latin typeface="+mn-ea"/>
              </a:rPr>
              <a:t>,</a:t>
            </a:r>
          </a:p>
          <a:p>
            <a:pPr algn="ctr"/>
            <a:r>
              <a:rPr lang="en-US" altLang="ko-KR" sz="2400" b="1" dirty="0" smtClean="0">
                <a:solidFill>
                  <a:schemeClr val="accent2">
                    <a:lumMod val="75000"/>
                  </a:schemeClr>
                </a:solidFill>
                <a:latin typeface="+mn-ea"/>
              </a:rPr>
              <a:t> </a:t>
            </a:r>
            <a:r>
              <a:rPr lang="ko-KR" altLang="en-US" sz="2400" b="1" dirty="0" smtClean="0">
                <a:solidFill>
                  <a:schemeClr val="accent2">
                    <a:lumMod val="75000"/>
                  </a:schemeClr>
                </a:solidFill>
                <a:latin typeface="+mn-ea"/>
              </a:rPr>
              <a:t>그에 합당한</a:t>
            </a:r>
            <a:r>
              <a:rPr lang="en-US" altLang="ko-KR" sz="2400" b="1" dirty="0" smtClean="0">
                <a:solidFill>
                  <a:schemeClr val="accent2">
                    <a:lumMod val="75000"/>
                  </a:schemeClr>
                </a:solidFill>
                <a:latin typeface="+mn-ea"/>
              </a:rPr>
              <a:t>,</a:t>
            </a:r>
            <a:r>
              <a:rPr lang="ko-KR" altLang="en-US" sz="2400" b="1" dirty="0" smtClean="0">
                <a:solidFill>
                  <a:schemeClr val="accent2">
                    <a:lumMod val="75000"/>
                  </a:schemeClr>
                </a:solidFill>
                <a:latin typeface="+mn-ea"/>
              </a:rPr>
              <a:t> 중고장터에서 </a:t>
            </a:r>
            <a:endParaRPr lang="en-US" altLang="ko-KR" sz="2400" b="1" dirty="0" smtClean="0">
              <a:solidFill>
                <a:schemeClr val="accent2">
                  <a:lumMod val="75000"/>
                </a:schemeClr>
              </a:solidFill>
              <a:latin typeface="+mn-ea"/>
            </a:endParaRPr>
          </a:p>
          <a:p>
            <a:pPr algn="ctr"/>
            <a:r>
              <a:rPr lang="ko-KR" altLang="en-US" sz="2400" b="1" dirty="0" smtClean="0">
                <a:solidFill>
                  <a:schemeClr val="accent2">
                    <a:lumMod val="75000"/>
                  </a:schemeClr>
                </a:solidFill>
                <a:latin typeface="+mn-ea"/>
              </a:rPr>
              <a:t>사용할 수 있는 </a:t>
            </a:r>
            <a:r>
              <a:rPr lang="ko-KR" altLang="en-US" sz="2400" b="1" dirty="0" smtClean="0">
                <a:solidFill>
                  <a:srgbClr val="002060"/>
                </a:solidFill>
                <a:latin typeface="+mn-ea"/>
              </a:rPr>
              <a:t>쿠폰을 준다</a:t>
            </a:r>
            <a:r>
              <a:rPr lang="en-US" altLang="ko-KR" sz="2400" b="1" dirty="0" smtClean="0">
                <a:solidFill>
                  <a:srgbClr val="002060"/>
                </a:solidFill>
                <a:latin typeface="+mn-ea"/>
              </a:rPr>
              <a:t>.</a:t>
            </a:r>
            <a:endParaRPr lang="ko-KR" altLang="en-US" sz="2400" b="1" dirty="0" smtClean="0">
              <a:solidFill>
                <a:srgbClr val="002060"/>
              </a:solidFill>
              <a:latin typeface="+mn-ea"/>
            </a:endParaRPr>
          </a:p>
          <a:p>
            <a:pPr algn="ctr"/>
            <a:endParaRPr lang="ko-KR" altLang="en-US" dirty="0"/>
          </a:p>
        </p:txBody>
      </p:sp>
      <p:sp>
        <p:nvSpPr>
          <p:cNvPr id="17" name="직사각형 16"/>
          <p:cNvSpPr/>
          <p:nvPr/>
        </p:nvSpPr>
        <p:spPr>
          <a:xfrm>
            <a:off x="323528" y="4077072"/>
            <a:ext cx="4176464" cy="216024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altLang="ko-KR" sz="2400" dirty="0" smtClean="0">
              <a:solidFill>
                <a:schemeClr val="bg1"/>
              </a:solidFill>
              <a:latin typeface="Adobe 고딕 Std B" pitchFamily="34" charset="-127"/>
              <a:ea typeface="Adobe 고딕 Std B" pitchFamily="34" charset="-127"/>
            </a:endParaRPr>
          </a:p>
          <a:p>
            <a:pPr algn="ctr"/>
            <a:r>
              <a:rPr lang="ko-KR" altLang="en-US" sz="2400" b="1" dirty="0" smtClean="0">
                <a:solidFill>
                  <a:schemeClr val="accent2">
                    <a:lumMod val="75000"/>
                  </a:schemeClr>
                </a:solidFill>
                <a:latin typeface="+mj-ea"/>
                <a:ea typeface="+mj-ea"/>
              </a:rPr>
              <a:t>기증할 물건이 없는 학생의 경우</a:t>
            </a:r>
            <a:r>
              <a:rPr lang="en-US" altLang="ko-KR" sz="2400" b="1" dirty="0" smtClean="0">
                <a:solidFill>
                  <a:schemeClr val="accent2">
                    <a:lumMod val="75000"/>
                  </a:schemeClr>
                </a:solidFill>
                <a:latin typeface="+mj-ea"/>
                <a:ea typeface="+mj-ea"/>
              </a:rPr>
              <a:t>, </a:t>
            </a:r>
          </a:p>
          <a:p>
            <a:pPr algn="ctr"/>
            <a:r>
              <a:rPr lang="ko-KR" altLang="en-US" sz="2400" b="1" dirty="0" smtClean="0">
                <a:solidFill>
                  <a:schemeClr val="accent2">
                    <a:lumMod val="75000"/>
                  </a:schemeClr>
                </a:solidFill>
                <a:latin typeface="+mj-ea"/>
                <a:ea typeface="+mj-ea"/>
              </a:rPr>
              <a:t>최대 </a:t>
            </a:r>
            <a:r>
              <a:rPr lang="en-US" altLang="ko-KR" sz="2400" b="1" dirty="0" smtClean="0">
                <a:solidFill>
                  <a:srgbClr val="002060"/>
                </a:solidFill>
                <a:latin typeface="+mj-ea"/>
                <a:ea typeface="+mj-ea"/>
              </a:rPr>
              <a:t>6000</a:t>
            </a:r>
            <a:r>
              <a:rPr lang="ko-KR" altLang="en-US" sz="2400" b="1" dirty="0" smtClean="0">
                <a:solidFill>
                  <a:srgbClr val="002060"/>
                </a:solidFill>
                <a:latin typeface="+mj-ea"/>
                <a:ea typeface="+mj-ea"/>
              </a:rPr>
              <a:t>원 까지</a:t>
            </a:r>
            <a:r>
              <a:rPr lang="ko-KR" altLang="en-US" sz="2400" b="1" dirty="0" smtClean="0">
                <a:solidFill>
                  <a:srgbClr val="FF0000"/>
                </a:solidFill>
                <a:latin typeface="+mj-ea"/>
                <a:ea typeface="+mj-ea"/>
              </a:rPr>
              <a:t> </a:t>
            </a:r>
            <a:r>
              <a:rPr lang="ko-KR" altLang="en-US" sz="2400" b="1" dirty="0" smtClean="0">
                <a:solidFill>
                  <a:schemeClr val="accent2">
                    <a:lumMod val="75000"/>
                  </a:schemeClr>
                </a:solidFill>
                <a:latin typeface="+mj-ea"/>
                <a:ea typeface="+mj-ea"/>
              </a:rPr>
              <a:t>쿠폰을 </a:t>
            </a:r>
            <a:endParaRPr lang="en-US" altLang="ko-KR" sz="2400" b="1" dirty="0" smtClean="0">
              <a:solidFill>
                <a:schemeClr val="accent2">
                  <a:lumMod val="75000"/>
                </a:schemeClr>
              </a:solidFill>
              <a:latin typeface="+mj-ea"/>
              <a:ea typeface="+mj-ea"/>
            </a:endParaRPr>
          </a:p>
          <a:p>
            <a:pPr algn="ctr"/>
            <a:r>
              <a:rPr lang="ko-KR" altLang="en-US" sz="2400" b="1" dirty="0" smtClean="0">
                <a:solidFill>
                  <a:schemeClr val="accent2">
                    <a:lumMod val="75000"/>
                  </a:schemeClr>
                </a:solidFill>
                <a:latin typeface="+mj-ea"/>
                <a:ea typeface="+mj-ea"/>
              </a:rPr>
              <a:t>따로 구입할 수 있다</a:t>
            </a:r>
            <a:r>
              <a:rPr lang="en-US" altLang="ko-KR" sz="2400" b="1" dirty="0" smtClean="0">
                <a:solidFill>
                  <a:schemeClr val="accent2">
                    <a:lumMod val="75000"/>
                  </a:schemeClr>
                </a:solidFill>
                <a:latin typeface="+mj-ea"/>
                <a:ea typeface="+mj-ea"/>
              </a:rPr>
              <a:t>.</a:t>
            </a:r>
            <a:endParaRPr lang="ko-KR" altLang="en-US" sz="2400" b="1" dirty="0" smtClean="0">
              <a:solidFill>
                <a:schemeClr val="accent2">
                  <a:lumMod val="75000"/>
                </a:schemeClr>
              </a:solidFill>
              <a:latin typeface="+mj-ea"/>
              <a:ea typeface="+mj-ea"/>
            </a:endParaRPr>
          </a:p>
          <a:p>
            <a:pPr algn="ctr"/>
            <a:endParaRPr lang="ko-KR" altLang="en-US" dirty="0"/>
          </a:p>
        </p:txBody>
      </p:sp>
      <p:sp>
        <p:nvSpPr>
          <p:cNvPr id="18" name="직사각형 17"/>
          <p:cNvSpPr/>
          <p:nvPr/>
        </p:nvSpPr>
        <p:spPr>
          <a:xfrm>
            <a:off x="4644008" y="1772816"/>
            <a:ext cx="4176464" cy="216024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b="1" dirty="0" smtClean="0">
                <a:solidFill>
                  <a:srgbClr val="002060"/>
                </a:solidFill>
                <a:latin typeface="+mn-ea"/>
              </a:rPr>
              <a:t>수익금은 재활용 제품을 구매해</a:t>
            </a:r>
            <a:r>
              <a:rPr lang="en-US" altLang="ko-KR" sz="2400" b="1" dirty="0" smtClean="0">
                <a:solidFill>
                  <a:srgbClr val="002060"/>
                </a:solidFill>
                <a:latin typeface="+mn-ea"/>
              </a:rPr>
              <a:t>,</a:t>
            </a:r>
            <a:r>
              <a:rPr lang="ko-KR" altLang="en-US" sz="2400" b="1" dirty="0" err="1" smtClean="0">
                <a:solidFill>
                  <a:schemeClr val="accent2">
                    <a:lumMod val="75000"/>
                  </a:schemeClr>
                </a:solidFill>
                <a:latin typeface="+mn-ea"/>
              </a:rPr>
              <a:t>다슬장터에</a:t>
            </a:r>
            <a:r>
              <a:rPr lang="ko-KR" altLang="en-US" sz="2400" b="1" dirty="0" smtClean="0">
                <a:solidFill>
                  <a:schemeClr val="accent2">
                    <a:lumMod val="75000"/>
                  </a:schemeClr>
                </a:solidFill>
                <a:latin typeface="+mn-ea"/>
              </a:rPr>
              <a:t> 힘을 써준 학생들에게 증정한다</a:t>
            </a:r>
            <a:r>
              <a:rPr lang="en-US" altLang="ko-KR" sz="2400" b="1" dirty="0" smtClean="0">
                <a:solidFill>
                  <a:schemeClr val="accent2">
                    <a:lumMod val="75000"/>
                  </a:schemeClr>
                </a:solidFill>
                <a:latin typeface="+mn-ea"/>
              </a:rPr>
              <a:t>.</a:t>
            </a:r>
            <a:endParaRPr lang="ko-KR" altLang="en-US" sz="2400" b="1" dirty="0" smtClean="0">
              <a:solidFill>
                <a:schemeClr val="accent2">
                  <a:lumMod val="75000"/>
                </a:schemeClr>
              </a:solidFill>
              <a:latin typeface="+mn-ea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4644008" y="4077072"/>
            <a:ext cx="4176464" cy="216024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altLang="ko-KR" sz="2400" dirty="0" smtClean="0">
              <a:solidFill>
                <a:schemeClr val="accent2">
                  <a:lumMod val="75000"/>
                </a:schemeClr>
              </a:solidFill>
              <a:latin typeface="Adobe 고딕 Std B" pitchFamily="34" charset="-127"/>
              <a:ea typeface="Adobe 고딕 Std B" pitchFamily="34" charset="-127"/>
            </a:endParaRPr>
          </a:p>
          <a:p>
            <a:pPr algn="ctr"/>
            <a:r>
              <a:rPr lang="ko-KR" altLang="en-US" sz="2400" b="1" dirty="0" smtClean="0">
                <a:solidFill>
                  <a:schemeClr val="accent2">
                    <a:lumMod val="75000"/>
                  </a:schemeClr>
                </a:solidFill>
                <a:latin typeface="+mn-ea"/>
              </a:rPr>
              <a:t>남은 물건들 중 </a:t>
            </a:r>
            <a:endParaRPr lang="en-US" altLang="ko-KR" sz="2400" b="1" dirty="0" smtClean="0">
              <a:solidFill>
                <a:schemeClr val="accent2">
                  <a:lumMod val="75000"/>
                </a:schemeClr>
              </a:solidFill>
              <a:latin typeface="+mn-ea"/>
            </a:endParaRPr>
          </a:p>
          <a:p>
            <a:pPr algn="ctr"/>
            <a:r>
              <a:rPr lang="ko-KR" altLang="en-US" sz="2400" b="1" dirty="0" smtClean="0">
                <a:solidFill>
                  <a:schemeClr val="accent2">
                    <a:lumMod val="75000"/>
                  </a:schemeClr>
                </a:solidFill>
                <a:latin typeface="+mn-ea"/>
              </a:rPr>
              <a:t>좋은 품질의 물건을 선별</a:t>
            </a:r>
            <a:r>
              <a:rPr lang="en-US" altLang="ko-KR" sz="2400" b="1" dirty="0" smtClean="0">
                <a:solidFill>
                  <a:schemeClr val="accent2">
                    <a:lumMod val="75000"/>
                  </a:schemeClr>
                </a:solidFill>
                <a:latin typeface="+mn-ea"/>
              </a:rPr>
              <a:t>, </a:t>
            </a:r>
          </a:p>
          <a:p>
            <a:pPr algn="ctr"/>
            <a:r>
              <a:rPr lang="ko-KR" altLang="en-US" sz="2400" b="1" dirty="0" smtClean="0">
                <a:solidFill>
                  <a:srgbClr val="002060"/>
                </a:solidFill>
                <a:latin typeface="+mn-ea"/>
              </a:rPr>
              <a:t>불우이웃 또는 생활이 어려운 </a:t>
            </a:r>
            <a:endParaRPr lang="en-US" altLang="ko-KR" sz="2400" b="1" dirty="0" smtClean="0">
              <a:solidFill>
                <a:srgbClr val="002060"/>
              </a:solidFill>
              <a:latin typeface="+mn-ea"/>
            </a:endParaRPr>
          </a:p>
          <a:p>
            <a:pPr algn="ctr"/>
            <a:r>
              <a:rPr lang="ko-KR" altLang="en-US" sz="2400" b="1" dirty="0" smtClean="0">
                <a:solidFill>
                  <a:srgbClr val="002060"/>
                </a:solidFill>
                <a:latin typeface="+mn-ea"/>
              </a:rPr>
              <a:t>타국의 아이들에게 전달한다</a:t>
            </a:r>
            <a:r>
              <a:rPr lang="en-US" altLang="ko-KR" sz="2400" b="1" dirty="0" smtClean="0">
                <a:solidFill>
                  <a:schemeClr val="tx2"/>
                </a:solidFill>
                <a:latin typeface="+mn-ea"/>
              </a:rPr>
              <a:t>.</a:t>
            </a:r>
            <a:r>
              <a:rPr lang="en-US" altLang="ko-KR" sz="2400" b="1" dirty="0" smtClean="0">
                <a:solidFill>
                  <a:schemeClr val="accent2">
                    <a:lumMod val="75000"/>
                  </a:schemeClr>
                </a:solidFill>
                <a:latin typeface="+mn-ea"/>
              </a:rPr>
              <a:t> </a:t>
            </a:r>
            <a:endParaRPr lang="ko-KR" altLang="en-US" sz="2400" b="1" dirty="0" smtClean="0">
              <a:solidFill>
                <a:schemeClr val="accent2">
                  <a:lumMod val="75000"/>
                </a:schemeClr>
              </a:solidFill>
              <a:latin typeface="+mn-ea"/>
            </a:endParaRPr>
          </a:p>
          <a:p>
            <a:pPr algn="ctr"/>
            <a:r>
              <a:rPr lang="en-US" altLang="ko-KR" sz="2400" dirty="0" smtClean="0">
                <a:solidFill>
                  <a:schemeClr val="accent2">
                    <a:lumMod val="75000"/>
                  </a:schemeClr>
                </a:solidFill>
                <a:latin typeface="서울한강체 L" pitchFamily="18" charset="-127"/>
                <a:ea typeface="서울한강체 L" pitchFamily="18" charset="-127"/>
              </a:rPr>
              <a:t>.</a:t>
            </a:r>
            <a:endParaRPr lang="ko-KR" altLang="en-US" sz="2400" dirty="0" smtClean="0">
              <a:solidFill>
                <a:schemeClr val="accent2">
                  <a:lumMod val="75000"/>
                </a:schemeClr>
              </a:solidFill>
              <a:latin typeface="서울한강체 L" pitchFamily="18" charset="-127"/>
              <a:ea typeface="서울한강체 L" pitchFamily="18" charset="-127"/>
            </a:endParaRPr>
          </a:p>
        </p:txBody>
      </p:sp>
      <p:grpSp>
        <p:nvGrpSpPr>
          <p:cNvPr id="30" name="그룹 29"/>
          <p:cNvGrpSpPr/>
          <p:nvPr/>
        </p:nvGrpSpPr>
        <p:grpSpPr>
          <a:xfrm>
            <a:off x="4572000" y="1556792"/>
            <a:ext cx="4392488" cy="4949742"/>
            <a:chOff x="761193" y="1017858"/>
            <a:chExt cx="5786478" cy="5786454"/>
          </a:xfrm>
        </p:grpSpPr>
        <p:grpSp>
          <p:nvGrpSpPr>
            <p:cNvPr id="27" name="그룹 26"/>
            <p:cNvGrpSpPr/>
            <p:nvPr/>
          </p:nvGrpSpPr>
          <p:grpSpPr>
            <a:xfrm>
              <a:off x="761193" y="1017858"/>
              <a:ext cx="5786478" cy="5786454"/>
              <a:chOff x="3047209" y="1160734"/>
              <a:chExt cx="5786478" cy="5786454"/>
            </a:xfrm>
          </p:grpSpPr>
          <p:sp>
            <p:nvSpPr>
              <p:cNvPr id="26" name="직사각형 25"/>
              <p:cNvSpPr/>
              <p:nvPr/>
            </p:nvSpPr>
            <p:spPr>
              <a:xfrm>
                <a:off x="3047209" y="1160734"/>
                <a:ext cx="5786478" cy="578645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pic>
            <p:nvPicPr>
              <p:cNvPr id="25" name="Picture 5" descr="C:\Users\jungyoub\AppData\Local\Microsoft\Windows\Temporary Internet Files\Content.IE5\JBFQEEEA\MC900213207[1].wmf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6357950" y="4643446"/>
                <a:ext cx="2000264" cy="1973084"/>
              </a:xfrm>
              <a:prstGeom prst="rect">
                <a:avLst/>
              </a:prstGeom>
              <a:noFill/>
            </p:spPr>
          </p:pic>
          <p:pic>
            <p:nvPicPr>
              <p:cNvPr id="2053" name="Picture 5" descr="C:\Users\jungyoub\AppData\Local\Microsoft\Windows\Temporary Internet Files\Content.IE5\JBFQEEEA\MC900213207[1].wmf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6500826" y="1857364"/>
                <a:ext cx="2000264" cy="1973084"/>
              </a:xfrm>
              <a:prstGeom prst="rect">
                <a:avLst/>
              </a:prstGeom>
              <a:noFill/>
            </p:spPr>
          </p:pic>
          <p:pic>
            <p:nvPicPr>
              <p:cNvPr id="2050" name="Picture 2" descr="C:\Users\jungyoub\AppData\Local\Microsoft\Windows\Temporary Internet Files\Content.IE5\JBFQEEEA\MC900297527[1].wmf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071802" y="1928802"/>
                <a:ext cx="1857388" cy="2399683"/>
              </a:xfrm>
              <a:prstGeom prst="rect">
                <a:avLst/>
              </a:prstGeom>
              <a:noFill/>
            </p:spPr>
          </p:pic>
          <p:pic>
            <p:nvPicPr>
              <p:cNvPr id="2054" name="Picture 6" descr="C:\Users\jungyoub\AppData\Local\Microsoft\Windows\Temporary Internet Files\Content.IE5\N52O29R1\MP900385322[1].jpg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3357554" y="4657732"/>
                <a:ext cx="1571620" cy="2200268"/>
              </a:xfrm>
              <a:prstGeom prst="rect">
                <a:avLst/>
              </a:prstGeom>
              <a:noFill/>
            </p:spPr>
          </p:pic>
        </p:grpSp>
        <p:sp>
          <p:nvSpPr>
            <p:cNvPr id="28" name="오른쪽 화살표 27"/>
            <p:cNvSpPr/>
            <p:nvPr/>
          </p:nvSpPr>
          <p:spPr>
            <a:xfrm>
              <a:off x="2786051" y="2714620"/>
              <a:ext cx="928694" cy="571503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오른쪽 화살표 28"/>
            <p:cNvSpPr/>
            <p:nvPr/>
          </p:nvSpPr>
          <p:spPr>
            <a:xfrm>
              <a:off x="2786050" y="5376012"/>
              <a:ext cx="928694" cy="571504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2" name="그룹 41"/>
          <p:cNvGrpSpPr/>
          <p:nvPr/>
        </p:nvGrpSpPr>
        <p:grpSpPr>
          <a:xfrm>
            <a:off x="179512" y="1556792"/>
            <a:ext cx="4320480" cy="4968552"/>
            <a:chOff x="1571604" y="2571744"/>
            <a:chExt cx="5786478" cy="5786478"/>
          </a:xfrm>
        </p:grpSpPr>
        <p:sp>
          <p:nvSpPr>
            <p:cNvPr id="31" name="직사각형 30"/>
            <p:cNvSpPr/>
            <p:nvPr/>
          </p:nvSpPr>
          <p:spPr>
            <a:xfrm>
              <a:off x="1571604" y="2571744"/>
              <a:ext cx="5786478" cy="578647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2055" name="Picture 7" descr="C:\Users\jungyoub\AppData\Local\Microsoft\Windows\Temporary Internet Files\Content.IE5\NZZ7E33R\MC900441323[1]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357422" y="3214686"/>
              <a:ext cx="1714512" cy="1714512"/>
            </a:xfrm>
            <a:prstGeom prst="rect">
              <a:avLst/>
            </a:prstGeom>
            <a:noFill/>
          </p:spPr>
        </p:pic>
        <p:pic>
          <p:nvPicPr>
            <p:cNvPr id="2056" name="Picture 8" descr="C:\Users\jungyoub\AppData\Local\Microsoft\Windows\Temporary Internet Files\Content.IE5\NZZ7E33R\MC900441860[1].wmf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5429256" y="3143248"/>
              <a:ext cx="1631950" cy="1854200"/>
            </a:xfrm>
            <a:prstGeom prst="rect">
              <a:avLst/>
            </a:prstGeom>
            <a:noFill/>
          </p:spPr>
        </p:pic>
        <p:pic>
          <p:nvPicPr>
            <p:cNvPr id="2057" name="Picture 9" descr="C:\Users\jungyoub\AppData\Local\Microsoft\Windows\Temporary Internet Files\Content.IE5\NZZ7E33R\MC900338252[1].wmf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571736" y="5357826"/>
              <a:ext cx="1417556" cy="2334473"/>
            </a:xfrm>
            <a:prstGeom prst="rect">
              <a:avLst/>
            </a:prstGeom>
            <a:noFill/>
          </p:spPr>
        </p:pic>
        <p:pic>
          <p:nvPicPr>
            <p:cNvPr id="2061" name="Picture 13" descr="C:\Users\jungyoub\AppData\Local\Microsoft\Windows\Temporary Internet Files\Content.IE5\N52O29R1\MC900078740[1].wmf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5143504" y="5572140"/>
              <a:ext cx="1146454" cy="2097875"/>
            </a:xfrm>
            <a:prstGeom prst="rect">
              <a:avLst/>
            </a:prstGeom>
            <a:noFill/>
          </p:spPr>
        </p:pic>
        <p:pic>
          <p:nvPicPr>
            <p:cNvPr id="2062" name="Picture 14" descr="C:\Users\jungyoub\AppData\Local\Microsoft\Windows\Temporary Internet Files\Content.IE5\O6MPYRGW\MC900078739[1].wmf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6286512" y="5786442"/>
              <a:ext cx="1024228" cy="2143116"/>
            </a:xfrm>
            <a:prstGeom prst="rect">
              <a:avLst/>
            </a:prstGeom>
            <a:noFill/>
          </p:spPr>
        </p:pic>
        <p:sp>
          <p:nvSpPr>
            <p:cNvPr id="40" name="오른쪽 화살표 39"/>
            <p:cNvSpPr/>
            <p:nvPr/>
          </p:nvSpPr>
          <p:spPr>
            <a:xfrm>
              <a:off x="4286248" y="3786190"/>
              <a:ext cx="857256" cy="571504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" name="오른쪽 화살표 40"/>
            <p:cNvSpPr/>
            <p:nvPr/>
          </p:nvSpPr>
          <p:spPr>
            <a:xfrm>
              <a:off x="4286248" y="6572248"/>
              <a:ext cx="857256" cy="571504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5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7" grpId="0" animBg="1"/>
      <p:bldP spid="18" grpId="0" animBg="1"/>
      <p:bldP spid="1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395536" y="188640"/>
            <a:ext cx="4358886" cy="769441"/>
          </a:xfrm>
          <a:prstGeom prst="rect">
            <a:avLst/>
          </a:prstGeom>
          <a:noFill/>
        </p:spPr>
        <p:txBody>
          <a:bodyPr wrap="none" lIns="91440" tIns="45720" rIns="91440" bIns="45720">
            <a:normAutofit/>
          </a:bodyPr>
          <a:lstStyle/>
          <a:p>
            <a:pPr algn="ctr"/>
            <a:r>
              <a:rPr lang="ko-KR" altLang="en-US" sz="4400" b="1" spc="-15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</a:rPr>
              <a:t>다슬 장터의 효과</a:t>
            </a:r>
            <a:endParaRPr lang="en-US" altLang="ko-KR" sz="4400" b="1" cap="none" spc="-15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innerShdw blurRad="63500" dist="50800">
                  <a:prstClr val="black">
                    <a:alpha val="50000"/>
                  </a:prstClr>
                </a:innerShdw>
              </a:effectLst>
            </a:endParaRPr>
          </a:p>
        </p:txBody>
      </p:sp>
      <p:grpSp>
        <p:nvGrpSpPr>
          <p:cNvPr id="12" name="그룹 11"/>
          <p:cNvGrpSpPr/>
          <p:nvPr/>
        </p:nvGrpSpPr>
        <p:grpSpPr>
          <a:xfrm>
            <a:off x="251520" y="980728"/>
            <a:ext cx="4104456" cy="2376264"/>
            <a:chOff x="251520" y="980728"/>
            <a:chExt cx="4104456" cy="2376264"/>
          </a:xfrm>
        </p:grpSpPr>
        <p:sp>
          <p:nvSpPr>
            <p:cNvPr id="5" name="직사각형 4"/>
            <p:cNvSpPr/>
            <p:nvPr/>
          </p:nvSpPr>
          <p:spPr>
            <a:xfrm>
              <a:off x="539552" y="1412776"/>
              <a:ext cx="3816424" cy="1944216"/>
            </a:xfrm>
            <a:prstGeom prst="rect">
              <a:avLst/>
            </a:prstGeom>
            <a:solidFill>
              <a:schemeClr val="bg1"/>
            </a:solidFill>
            <a:ln w="444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000" b="1" dirty="0" smtClean="0">
                  <a:solidFill>
                    <a:schemeClr val="tx1"/>
                  </a:solidFill>
                </a:rPr>
                <a:t>Win-Win</a:t>
              </a:r>
            </a:p>
            <a:p>
              <a:pPr algn="ctr"/>
              <a:endParaRPr lang="en-US" altLang="ko-KR" sz="2000" b="1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ko-KR" altLang="en-US" sz="1600" b="1" dirty="0" smtClean="0">
                  <a:solidFill>
                    <a:schemeClr val="tx1"/>
                  </a:solidFill>
                </a:rPr>
                <a:t>버리기 아까운 물건을 필요한 이에게 줌으로써 재사용이라는 개념을 알고</a:t>
              </a:r>
              <a:r>
                <a:rPr lang="en-US" altLang="ko-KR" sz="1600" b="1" dirty="0" smtClean="0">
                  <a:solidFill>
                    <a:schemeClr val="tx1"/>
                  </a:solidFill>
                </a:rPr>
                <a:t>, </a:t>
              </a:r>
              <a:r>
                <a:rPr lang="ko-KR" altLang="en-US" sz="1600" b="1" dirty="0" smtClean="0">
                  <a:solidFill>
                    <a:schemeClr val="tx1"/>
                  </a:solidFill>
                </a:rPr>
                <a:t>돈도 절약하고 환경도 지킬 수 있다</a:t>
              </a:r>
              <a:r>
                <a:rPr lang="en-US" altLang="ko-KR" sz="1600" b="1" dirty="0" smtClean="0">
                  <a:solidFill>
                    <a:schemeClr val="tx1"/>
                  </a:solidFill>
                </a:rPr>
                <a:t>. </a:t>
              </a:r>
              <a:r>
                <a:rPr lang="ko-KR" altLang="en-US" sz="1600" b="1" dirty="0" smtClean="0">
                  <a:solidFill>
                    <a:schemeClr val="tx1"/>
                  </a:solidFill>
                </a:rPr>
                <a:t>주는 이의 마음은 뿌듯해지고 받는 이도 좋은 가격에 사는 </a:t>
              </a:r>
              <a:r>
                <a:rPr lang="en-US" altLang="ko-KR" sz="1600" b="1" dirty="0" smtClean="0">
                  <a:solidFill>
                    <a:schemeClr val="tx1"/>
                  </a:solidFill>
                </a:rPr>
                <a:t>win-win </a:t>
              </a:r>
              <a:r>
                <a:rPr lang="ko-KR" altLang="en-US" sz="1600" b="1" dirty="0" smtClean="0">
                  <a:solidFill>
                    <a:schemeClr val="tx1"/>
                  </a:solidFill>
                </a:rPr>
                <a:t>관계가 된다</a:t>
              </a:r>
              <a:r>
                <a:rPr lang="en-US" altLang="ko-KR" sz="1600" b="1" dirty="0" smtClean="0">
                  <a:solidFill>
                    <a:schemeClr val="tx1"/>
                  </a:solidFill>
                </a:rPr>
                <a:t>.</a:t>
              </a:r>
            </a:p>
          </p:txBody>
        </p:sp>
        <p:sp>
          <p:nvSpPr>
            <p:cNvPr id="8" name="타원 7"/>
            <p:cNvSpPr/>
            <p:nvPr/>
          </p:nvSpPr>
          <p:spPr>
            <a:xfrm>
              <a:off x="251520" y="980728"/>
              <a:ext cx="1008112" cy="108012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3200" b="1" dirty="0" smtClean="0">
                  <a:latin typeface="산돌향기 M" pitchFamily="18" charset="-127"/>
                  <a:ea typeface="산돌향기 M" pitchFamily="18" charset="-127"/>
                </a:rPr>
                <a:t>1</a:t>
              </a:r>
              <a:endParaRPr lang="ko-KR" altLang="en-US" sz="3200" b="1" dirty="0">
                <a:latin typeface="산돌향기 M" pitchFamily="18" charset="-127"/>
                <a:ea typeface="산돌향기 M" pitchFamily="18" charset="-127"/>
              </a:endParaRPr>
            </a:p>
          </p:txBody>
        </p:sp>
      </p:grpSp>
      <p:grpSp>
        <p:nvGrpSpPr>
          <p:cNvPr id="13" name="그룹 12"/>
          <p:cNvGrpSpPr/>
          <p:nvPr/>
        </p:nvGrpSpPr>
        <p:grpSpPr>
          <a:xfrm>
            <a:off x="4499992" y="980728"/>
            <a:ext cx="4104456" cy="2304256"/>
            <a:chOff x="4499992" y="980728"/>
            <a:chExt cx="4104456" cy="2304256"/>
          </a:xfrm>
        </p:grpSpPr>
        <p:sp>
          <p:nvSpPr>
            <p:cNvPr id="6" name="직사각형 5"/>
            <p:cNvSpPr/>
            <p:nvPr/>
          </p:nvSpPr>
          <p:spPr>
            <a:xfrm>
              <a:off x="4788024" y="1340768"/>
              <a:ext cx="3816424" cy="1944216"/>
            </a:xfrm>
            <a:prstGeom prst="rect">
              <a:avLst/>
            </a:prstGeom>
            <a:solidFill>
              <a:schemeClr val="bg1"/>
            </a:solidFill>
            <a:ln w="44450">
              <a:solidFill>
                <a:srgbClr val="FF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2000" b="1" dirty="0" smtClean="0">
                  <a:solidFill>
                    <a:schemeClr val="tx1"/>
                  </a:solidFill>
                </a:rPr>
                <a:t>인식변환</a:t>
              </a:r>
              <a:endParaRPr lang="en-US" altLang="ko-KR" sz="2000" b="1" dirty="0" smtClean="0">
                <a:solidFill>
                  <a:schemeClr val="tx1"/>
                </a:solidFill>
              </a:endParaRPr>
            </a:p>
            <a:p>
              <a:pPr algn="ctr"/>
              <a:endParaRPr lang="en-US" altLang="ko-KR" sz="2400" b="1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ko-KR" altLang="en-US" sz="1600" b="1" dirty="0" smtClean="0">
                  <a:solidFill>
                    <a:schemeClr val="tx1"/>
                  </a:solidFill>
                </a:rPr>
                <a:t>학생들이 재활용 제품을 구매함으로써 </a:t>
              </a:r>
              <a:r>
                <a:rPr lang="en-US" altLang="ko-KR" sz="1600" b="1" dirty="0" smtClean="0">
                  <a:solidFill>
                    <a:schemeClr val="tx1"/>
                  </a:solidFill>
                </a:rPr>
                <a:t>‘</a:t>
              </a:r>
              <a:r>
                <a:rPr lang="ko-KR" altLang="en-US" sz="1600" b="1" dirty="0" smtClean="0">
                  <a:solidFill>
                    <a:schemeClr val="tx1"/>
                  </a:solidFill>
                </a:rPr>
                <a:t>재활용 제품</a:t>
              </a:r>
              <a:r>
                <a:rPr lang="en-US" altLang="ko-KR" sz="1600" b="1" dirty="0" smtClean="0">
                  <a:solidFill>
                    <a:schemeClr val="tx1"/>
                  </a:solidFill>
                </a:rPr>
                <a:t>’</a:t>
              </a:r>
              <a:r>
                <a:rPr lang="ko-KR" altLang="en-US" sz="1600" b="1" dirty="0" smtClean="0">
                  <a:solidFill>
                    <a:schemeClr val="tx1"/>
                  </a:solidFill>
                </a:rPr>
                <a:t>에 대한 인식이 바뀐다</a:t>
              </a:r>
              <a:r>
                <a:rPr lang="en-US" altLang="ko-KR" sz="1600" b="1" dirty="0" smtClean="0">
                  <a:solidFill>
                    <a:schemeClr val="tx1"/>
                  </a:solidFill>
                </a:rPr>
                <a:t>.</a:t>
              </a:r>
            </a:p>
            <a:p>
              <a:pPr algn="ctr"/>
              <a:endParaRPr lang="en-US" altLang="ko-KR" sz="1600" b="1" dirty="0" smtClean="0">
                <a:solidFill>
                  <a:schemeClr val="tx1"/>
                </a:solidFill>
              </a:endParaRPr>
            </a:p>
            <a:p>
              <a:pPr algn="ctr"/>
              <a:endParaRPr lang="ko-KR" altLang="en-US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9" name="타원 8"/>
            <p:cNvSpPr/>
            <p:nvPr/>
          </p:nvSpPr>
          <p:spPr>
            <a:xfrm>
              <a:off x="4499992" y="980728"/>
              <a:ext cx="1008112" cy="108012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3200" b="1" dirty="0" smtClean="0">
                  <a:latin typeface="산돌향기 M" pitchFamily="18" charset="-127"/>
                  <a:ea typeface="산돌향기 M" pitchFamily="18" charset="-127"/>
                </a:rPr>
                <a:t>2</a:t>
              </a:r>
              <a:endParaRPr lang="ko-KR" altLang="en-US" sz="3200" b="1" dirty="0">
                <a:latin typeface="산돌향기 M" pitchFamily="18" charset="-127"/>
                <a:ea typeface="산돌향기 M" pitchFamily="18" charset="-127"/>
              </a:endParaRPr>
            </a:p>
          </p:txBody>
        </p:sp>
      </p:grpSp>
      <p:grpSp>
        <p:nvGrpSpPr>
          <p:cNvPr id="14" name="그룹 13"/>
          <p:cNvGrpSpPr/>
          <p:nvPr/>
        </p:nvGrpSpPr>
        <p:grpSpPr>
          <a:xfrm>
            <a:off x="2195736" y="3573016"/>
            <a:ext cx="4320480" cy="2376264"/>
            <a:chOff x="2195736" y="3573016"/>
            <a:chExt cx="4320480" cy="2376264"/>
          </a:xfrm>
        </p:grpSpPr>
        <p:sp>
          <p:nvSpPr>
            <p:cNvPr id="7" name="직사각형 6"/>
            <p:cNvSpPr/>
            <p:nvPr/>
          </p:nvSpPr>
          <p:spPr>
            <a:xfrm>
              <a:off x="2699792" y="4005064"/>
              <a:ext cx="3816424" cy="1944216"/>
            </a:xfrm>
            <a:prstGeom prst="rect">
              <a:avLst/>
            </a:prstGeom>
            <a:solidFill>
              <a:schemeClr val="bg1"/>
            </a:solidFill>
            <a:ln w="44450">
              <a:solidFill>
                <a:srgbClr val="00B85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2000" b="1" dirty="0" smtClean="0">
                  <a:solidFill>
                    <a:schemeClr val="tx1"/>
                  </a:solidFill>
                </a:rPr>
                <a:t>나눔과 배려</a:t>
              </a:r>
              <a:endParaRPr lang="en-US" altLang="ko-KR" sz="2000" b="1" dirty="0" smtClean="0">
                <a:solidFill>
                  <a:schemeClr val="tx1"/>
                </a:solidFill>
              </a:endParaRPr>
            </a:p>
            <a:p>
              <a:pPr algn="ctr"/>
              <a:endParaRPr lang="en-US" altLang="ko-KR" sz="2000" b="1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ko-KR" altLang="en-US" sz="1600" b="1" dirty="0" smtClean="0">
                  <a:solidFill>
                    <a:schemeClr val="tx1"/>
                  </a:solidFill>
                </a:rPr>
                <a:t>중고품 중 남은 물건을 골라 불우이웃</a:t>
              </a:r>
              <a:r>
                <a:rPr lang="en-US" altLang="ko-KR" sz="1600" b="1" dirty="0" smtClean="0">
                  <a:solidFill>
                    <a:schemeClr val="tx1"/>
                  </a:solidFill>
                </a:rPr>
                <a:t> </a:t>
              </a:r>
              <a:r>
                <a:rPr lang="ko-KR" altLang="en-US" sz="1600" b="1" dirty="0" smtClean="0">
                  <a:solidFill>
                    <a:schemeClr val="tx1"/>
                  </a:solidFill>
                </a:rPr>
                <a:t>또는 타국의 어려운 사람들에게 전달함으로써 다시 나눔을 하고 배려 란 것을 느끼고 이해할 수 있다</a:t>
              </a:r>
              <a:r>
                <a:rPr lang="en-US" altLang="ko-KR" sz="1600" b="1" dirty="0" smtClean="0">
                  <a:solidFill>
                    <a:schemeClr val="tx1"/>
                  </a:solidFill>
                </a:rPr>
                <a:t>.</a:t>
              </a:r>
              <a:r>
                <a:rPr lang="ko-KR" altLang="en-US" sz="1600" b="1" dirty="0" smtClean="0">
                  <a:solidFill>
                    <a:schemeClr val="tx1"/>
                  </a:solidFill>
                </a:rPr>
                <a:t> </a:t>
              </a:r>
              <a:endParaRPr lang="en-US" altLang="ko-KR" sz="1600" b="1" dirty="0" smtClean="0">
                <a:solidFill>
                  <a:schemeClr val="tx1"/>
                </a:solidFill>
              </a:endParaRPr>
            </a:p>
          </p:txBody>
        </p:sp>
        <p:sp>
          <p:nvSpPr>
            <p:cNvPr id="10" name="타원 9"/>
            <p:cNvSpPr/>
            <p:nvPr/>
          </p:nvSpPr>
          <p:spPr>
            <a:xfrm>
              <a:off x="2195736" y="3573016"/>
              <a:ext cx="1008112" cy="108012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3200" b="1" dirty="0" smtClean="0">
                  <a:latin typeface="산돌향기 M" pitchFamily="18" charset="-127"/>
                  <a:ea typeface="산돌향기 M" pitchFamily="18" charset="-127"/>
                </a:rPr>
                <a:t>3</a:t>
              </a:r>
              <a:endParaRPr lang="ko-KR" altLang="en-US" sz="3200" b="1" dirty="0">
                <a:latin typeface="산돌향기 M" pitchFamily="18" charset="-127"/>
                <a:ea typeface="산돌향기 M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1403648" y="0"/>
            <a:ext cx="662473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ko-KR" altLang="en-US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학교 </a:t>
            </a:r>
            <a:r>
              <a:rPr lang="en-US" altLang="ko-KR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Gree</a:t>
            </a:r>
            <a:r>
              <a:rPr lang="en-US" altLang="ko-KR" sz="40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n</a:t>
            </a:r>
            <a:r>
              <a:rPr lang="ko-KR" altLang="en-US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을 품다</a:t>
            </a:r>
            <a:endParaRPr lang="ko-KR" altLang="en-US" sz="4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grpSp>
        <p:nvGrpSpPr>
          <p:cNvPr id="5" name="그룹 4"/>
          <p:cNvGrpSpPr/>
          <p:nvPr/>
        </p:nvGrpSpPr>
        <p:grpSpPr>
          <a:xfrm>
            <a:off x="323528" y="764704"/>
            <a:ext cx="8496944" cy="5616624"/>
            <a:chOff x="323528" y="764704"/>
            <a:chExt cx="8496944" cy="5616624"/>
          </a:xfrm>
        </p:grpSpPr>
        <p:sp>
          <p:nvSpPr>
            <p:cNvPr id="6" name="직사각형 5"/>
            <p:cNvSpPr/>
            <p:nvPr/>
          </p:nvSpPr>
          <p:spPr>
            <a:xfrm>
              <a:off x="1835696" y="836712"/>
              <a:ext cx="144016" cy="5544616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직사각형 6"/>
            <p:cNvSpPr/>
            <p:nvPr/>
          </p:nvSpPr>
          <p:spPr>
            <a:xfrm>
              <a:off x="323528" y="764704"/>
              <a:ext cx="8496944" cy="144016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8" name="타원 7"/>
          <p:cNvSpPr/>
          <p:nvPr/>
        </p:nvSpPr>
        <p:spPr>
          <a:xfrm>
            <a:off x="971600" y="2311188"/>
            <a:ext cx="144016" cy="144016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/>
        </p:nvSpPr>
        <p:spPr>
          <a:xfrm>
            <a:off x="971600" y="2644675"/>
            <a:ext cx="144016" cy="144016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/>
        </p:nvSpPr>
        <p:spPr>
          <a:xfrm>
            <a:off x="971600" y="4269079"/>
            <a:ext cx="144016" cy="144016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/>
        </p:nvSpPr>
        <p:spPr>
          <a:xfrm>
            <a:off x="971600" y="4634839"/>
            <a:ext cx="144016" cy="144016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/>
        </p:nvSpPr>
        <p:spPr>
          <a:xfrm>
            <a:off x="467544" y="1020780"/>
            <a:ext cx="1152128" cy="1090031"/>
          </a:xfrm>
          <a:prstGeom prst="ellipse">
            <a:avLst/>
          </a:prstGeom>
          <a:gradFill>
            <a:gsLst>
              <a:gs pos="0">
                <a:srgbClr val="FBEAC7">
                  <a:lumMod val="86000"/>
                </a:srgbClr>
              </a:gs>
              <a:gs pos="11000">
                <a:srgbClr val="FEE7F2">
                  <a:lumMod val="90000"/>
                </a:srgbClr>
              </a:gs>
              <a:gs pos="29000">
                <a:srgbClr val="FAC77D">
                  <a:lumMod val="86000"/>
                </a:srgbClr>
              </a:gs>
              <a:gs pos="56000">
                <a:srgbClr val="FBA97D">
                  <a:lumMod val="86000"/>
                </a:srgbClr>
              </a:gs>
              <a:gs pos="90000">
                <a:srgbClr val="FBD49C">
                  <a:lumMod val="86000"/>
                </a:srgbClr>
              </a:gs>
              <a:gs pos="100000">
                <a:srgbClr val="FEE7F2">
                  <a:lumMod val="86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>
                <a:solidFill>
                  <a:schemeClr val="bg2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나눔</a:t>
            </a:r>
            <a:endParaRPr lang="ko-KR" altLang="en-US" b="1" dirty="0">
              <a:solidFill>
                <a:schemeClr val="bg2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3" name="타원 12"/>
          <p:cNvSpPr/>
          <p:nvPr/>
        </p:nvSpPr>
        <p:spPr>
          <a:xfrm>
            <a:off x="467544" y="2967335"/>
            <a:ext cx="1152128" cy="1109737"/>
          </a:xfrm>
          <a:prstGeom prst="ellipse">
            <a:avLst/>
          </a:prstGeom>
          <a:gradFill>
            <a:gsLst>
              <a:gs pos="20010">
                <a:srgbClr val="C3A8FF">
                  <a:lumMod val="86000"/>
                </a:srgbClr>
              </a:gs>
              <a:gs pos="3000">
                <a:srgbClr val="CCCCFF">
                  <a:lumMod val="86000"/>
                </a:srgbClr>
              </a:gs>
              <a:gs pos="52000">
                <a:srgbClr val="99CCFF">
                  <a:lumMod val="86000"/>
                </a:srgbClr>
              </a:gs>
              <a:gs pos="2000">
                <a:srgbClr val="9966FF">
                  <a:lumMod val="100000"/>
                </a:srgbClr>
              </a:gs>
              <a:gs pos="96000">
                <a:srgbClr val="CC99FF"/>
              </a:gs>
              <a:gs pos="70000">
                <a:srgbClr val="99CCFF">
                  <a:lumMod val="86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>
                <a:solidFill>
                  <a:schemeClr val="bg2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절약</a:t>
            </a:r>
            <a:endParaRPr lang="ko-KR" altLang="en-US" b="1" dirty="0">
              <a:solidFill>
                <a:schemeClr val="bg2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4" name="타원 13"/>
          <p:cNvSpPr/>
          <p:nvPr/>
        </p:nvSpPr>
        <p:spPr>
          <a:xfrm>
            <a:off x="431540" y="4940720"/>
            <a:ext cx="1224136" cy="1224136"/>
          </a:xfrm>
          <a:prstGeom prst="ellipse">
            <a:avLst/>
          </a:prstGeom>
          <a:gradFill>
            <a:gsLst>
              <a:gs pos="0">
                <a:srgbClr val="DDEBCF">
                  <a:lumMod val="86000"/>
                </a:srgbClr>
              </a:gs>
              <a:gs pos="60000">
                <a:srgbClr val="9CB86E"/>
              </a:gs>
              <a:gs pos="19000">
                <a:srgbClr val="B4CB92">
                  <a:lumMod val="86000"/>
                </a:srgbClr>
              </a:gs>
              <a:gs pos="100000">
                <a:srgbClr val="156B13">
                  <a:lumMod val="96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>
                <a:solidFill>
                  <a:schemeClr val="bg2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보</a:t>
            </a:r>
            <a:r>
              <a:rPr lang="ko-KR" altLang="en-US" b="1" dirty="0">
                <a:solidFill>
                  <a:schemeClr val="bg2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호</a:t>
            </a:r>
          </a:p>
        </p:txBody>
      </p:sp>
      <p:sp>
        <p:nvSpPr>
          <p:cNvPr id="15" name="위쪽 화살표 14"/>
          <p:cNvSpPr/>
          <p:nvPr/>
        </p:nvSpPr>
        <p:spPr>
          <a:xfrm rot="19828252">
            <a:off x="1315625" y="3596164"/>
            <a:ext cx="248054" cy="584787"/>
          </a:xfrm>
          <a:prstGeom prst="upArrow">
            <a:avLst>
              <a:gd name="adj1" fmla="val 50000"/>
              <a:gd name="adj2" fmla="val 177083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2123728" y="1124744"/>
            <a:ext cx="6607066" cy="2308324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2400" b="1" dirty="0" smtClean="0">
                <a:solidFill>
                  <a:srgbClr val="FF0000"/>
                </a:solidFill>
                <a:latin typeface="+mj-ea"/>
                <a:ea typeface="+mj-ea"/>
              </a:rPr>
              <a:t>‘</a:t>
            </a:r>
            <a:r>
              <a:rPr lang="ko-KR" altLang="en-US" sz="2400" b="1" dirty="0" smtClean="0">
                <a:solidFill>
                  <a:srgbClr val="FF0000"/>
                </a:solidFill>
                <a:latin typeface="+mj-ea"/>
                <a:ea typeface="+mj-ea"/>
              </a:rPr>
              <a:t>절약</a:t>
            </a:r>
            <a:r>
              <a:rPr lang="en-US" altLang="ko-KR" sz="2400" b="1" dirty="0" smtClean="0">
                <a:solidFill>
                  <a:srgbClr val="FF0000"/>
                </a:solidFill>
                <a:latin typeface="+mj-ea"/>
                <a:ea typeface="+mj-ea"/>
              </a:rPr>
              <a:t>’</a:t>
            </a:r>
            <a:r>
              <a:rPr lang="ko-KR" altLang="en-US" sz="2400" b="1" dirty="0" smtClean="0">
                <a:solidFill>
                  <a:srgbClr val="FF0000"/>
                </a:solidFill>
                <a:latin typeface="+mj-ea"/>
                <a:ea typeface="+mj-ea"/>
              </a:rPr>
              <a:t>이라는 것은</a:t>
            </a:r>
            <a:r>
              <a:rPr lang="en-US" altLang="ko-KR" sz="2400" b="1" dirty="0" smtClean="0">
                <a:solidFill>
                  <a:srgbClr val="FF0000"/>
                </a:solidFill>
                <a:latin typeface="+mj-ea"/>
                <a:ea typeface="+mj-ea"/>
              </a:rPr>
              <a:t>…</a:t>
            </a:r>
          </a:p>
          <a:p>
            <a:pPr>
              <a:lnSpc>
                <a:spcPct val="150000"/>
              </a:lnSpc>
            </a:pPr>
            <a:r>
              <a:rPr lang="ko-KR" altLang="en-US" b="1" dirty="0" smtClean="0">
                <a:solidFill>
                  <a:schemeClr val="tx1"/>
                </a:solidFill>
                <a:latin typeface="+mj-ea"/>
                <a:ea typeface="+mj-ea"/>
              </a:rPr>
              <a:t>자원이 고갈되고 있는 </a:t>
            </a:r>
            <a:r>
              <a:rPr lang="en-US" altLang="ko-KR" b="1" dirty="0" smtClean="0">
                <a:solidFill>
                  <a:schemeClr val="tx1"/>
                </a:solidFill>
                <a:latin typeface="+mj-ea"/>
                <a:ea typeface="+mj-ea"/>
              </a:rPr>
              <a:t>21</a:t>
            </a:r>
            <a:r>
              <a:rPr lang="ko-KR" altLang="en-US" b="1" dirty="0" smtClean="0">
                <a:solidFill>
                  <a:schemeClr val="tx1"/>
                </a:solidFill>
                <a:latin typeface="+mj-ea"/>
                <a:ea typeface="+mj-ea"/>
              </a:rPr>
              <a:t>세기는 자원 절약이 필수이다</a:t>
            </a:r>
            <a:r>
              <a:rPr lang="en-US" altLang="ko-KR" b="1" dirty="0" smtClean="0">
                <a:solidFill>
                  <a:schemeClr val="tx1"/>
                </a:solidFill>
                <a:latin typeface="+mj-ea"/>
                <a:ea typeface="+mj-ea"/>
              </a:rPr>
              <a:t>.</a:t>
            </a:r>
            <a:r>
              <a:rPr lang="ko-KR" altLang="en-US" b="1" dirty="0" smtClean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en-US" altLang="ko-KR" b="1" dirty="0" smtClean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b="1" dirty="0" smtClean="0">
                <a:solidFill>
                  <a:schemeClr val="tx1"/>
                </a:solidFill>
                <a:latin typeface="+mj-ea"/>
                <a:ea typeface="+mj-ea"/>
              </a:rPr>
              <a:t>하지만 현재 무분별하게 자원을 낭비하는 사람들</a:t>
            </a:r>
            <a:r>
              <a:rPr lang="en-US" altLang="ko-KR" b="1" dirty="0" smtClean="0">
                <a:solidFill>
                  <a:schemeClr val="tx1"/>
                </a:solidFill>
                <a:latin typeface="+mj-ea"/>
                <a:ea typeface="+mj-ea"/>
              </a:rPr>
              <a:t>, </a:t>
            </a:r>
            <a:r>
              <a:rPr lang="ko-KR" altLang="en-US" b="1" dirty="0" smtClean="0">
                <a:solidFill>
                  <a:schemeClr val="tx1"/>
                </a:solidFill>
                <a:latin typeface="+mj-ea"/>
                <a:ea typeface="+mj-ea"/>
              </a:rPr>
              <a:t>특히 학생들 속에서 절약하는 사람이란 찾기 어렵다</a:t>
            </a:r>
            <a:r>
              <a:rPr lang="en-US" altLang="ko-KR" b="1" dirty="0" smtClean="0">
                <a:solidFill>
                  <a:schemeClr val="tx1"/>
                </a:solidFill>
                <a:latin typeface="+mj-ea"/>
                <a:ea typeface="+mj-ea"/>
              </a:rPr>
              <a:t>.</a:t>
            </a:r>
            <a:r>
              <a:rPr lang="ko-KR" altLang="en-US" b="1" dirty="0" smtClean="0">
                <a:latin typeface="+mj-ea"/>
                <a:ea typeface="+mj-ea"/>
              </a:rPr>
              <a:t> </a:t>
            </a:r>
            <a:endParaRPr lang="en-US" altLang="ko-KR" b="1" dirty="0" smtClean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ko-KR" altLang="en-US" b="1" dirty="0" smtClean="0">
                <a:latin typeface="+mj-ea"/>
                <a:ea typeface="+mj-ea"/>
              </a:rPr>
              <a:t>학생들이 절약에 쉽게 다가갈 수 있는 방법은 무엇이 있을까</a:t>
            </a:r>
            <a:r>
              <a:rPr lang="en-US" altLang="ko-KR" b="1" dirty="0" smtClean="0">
                <a:latin typeface="+mj-ea"/>
                <a:ea typeface="+mj-ea"/>
              </a:rPr>
              <a:t>?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123728" y="3933056"/>
            <a:ext cx="6624736" cy="2123658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2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/>
                <a:latin typeface="+mj-ea"/>
                <a:ea typeface="+mj-ea"/>
              </a:rPr>
              <a:t>일석이조</a:t>
            </a:r>
            <a:endParaRPr lang="en-US" altLang="ko-KR" sz="2400" b="1" dirty="0" smtClean="0">
              <a:effectLst/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ko-KR" altLang="en-US" sz="2000" b="1" dirty="0" smtClean="0">
                <a:latin typeface="+mj-ea"/>
                <a:ea typeface="+mj-ea"/>
              </a:rPr>
              <a:t>학생들이 제일 많이 쓰고 버려질 수 밖에 없는 종이</a:t>
            </a:r>
            <a:r>
              <a:rPr lang="en-US" altLang="ko-KR" sz="2000" b="1" dirty="0" smtClean="0">
                <a:latin typeface="+mj-ea"/>
                <a:ea typeface="+mj-ea"/>
              </a:rPr>
              <a:t>.</a:t>
            </a:r>
            <a:r>
              <a:rPr lang="ko-KR" altLang="en-US" sz="2000" b="1" dirty="0" smtClean="0">
                <a:latin typeface="+mj-ea"/>
                <a:ea typeface="+mj-ea"/>
              </a:rPr>
              <a:t> 종이를 재사용해</a:t>
            </a:r>
            <a:r>
              <a:rPr lang="en-US" altLang="ko-KR" sz="2000" b="1" dirty="0" smtClean="0">
                <a:latin typeface="+mj-ea"/>
                <a:ea typeface="+mj-ea"/>
              </a:rPr>
              <a:t>,</a:t>
            </a:r>
            <a:r>
              <a:rPr lang="ko-KR" altLang="en-US" sz="2000" b="1" dirty="0" smtClean="0">
                <a:latin typeface="+mj-ea"/>
                <a:ea typeface="+mj-ea"/>
              </a:rPr>
              <a:t> 환경에도 도움을 주고 학생들에게도 도움을 주어 두 마리 토끼를 잡아보자</a:t>
            </a:r>
            <a:r>
              <a:rPr lang="en-US" altLang="ko-KR" sz="2000" b="1" dirty="0" smtClean="0">
                <a:latin typeface="+mj-ea"/>
                <a:ea typeface="+mj-ea"/>
              </a:rPr>
              <a:t>.</a:t>
            </a:r>
            <a:endParaRPr lang="en-US" altLang="ko-KR" sz="1600" b="1" dirty="0" smtClean="0">
              <a:latin typeface="+mj-ea"/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8" grpId="0" animBg="1"/>
      <p:bldP spid="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/>
        </p:nvGrpSpPr>
        <p:grpSpPr>
          <a:xfrm>
            <a:off x="899592" y="332656"/>
            <a:ext cx="7272808" cy="1872208"/>
            <a:chOff x="899592" y="332656"/>
            <a:chExt cx="6956808" cy="1872208"/>
          </a:xfrm>
        </p:grpSpPr>
        <p:sp>
          <p:nvSpPr>
            <p:cNvPr id="2" name="타원 1"/>
            <p:cNvSpPr/>
            <p:nvPr/>
          </p:nvSpPr>
          <p:spPr>
            <a:xfrm>
              <a:off x="899592" y="332656"/>
              <a:ext cx="2736304" cy="1872208"/>
            </a:xfrm>
            <a:prstGeom prst="ellipse">
              <a:avLst/>
            </a:prstGeom>
            <a:gradFill>
              <a:gsLst>
                <a:gs pos="20010">
                  <a:srgbClr val="C3A8FF">
                    <a:lumMod val="86000"/>
                  </a:srgbClr>
                </a:gs>
                <a:gs pos="3000">
                  <a:srgbClr val="CCCCFF">
                    <a:lumMod val="86000"/>
                  </a:srgbClr>
                </a:gs>
                <a:gs pos="52000">
                  <a:srgbClr val="99CCFF">
                    <a:lumMod val="86000"/>
                  </a:srgbClr>
                </a:gs>
                <a:gs pos="2000">
                  <a:srgbClr val="9966FF">
                    <a:lumMod val="100000"/>
                  </a:srgbClr>
                </a:gs>
                <a:gs pos="96000">
                  <a:srgbClr val="CC99FF"/>
                </a:gs>
                <a:gs pos="70000">
                  <a:srgbClr val="99CCFF">
                    <a:lumMod val="86000"/>
                  </a:srgb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4000" b="1" dirty="0" smtClean="0">
                  <a:solidFill>
                    <a:schemeClr val="bg2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절약</a:t>
              </a:r>
              <a:endParaRPr lang="ko-KR" altLang="en-US" sz="4000" b="1" dirty="0">
                <a:solidFill>
                  <a:schemeClr val="bg2"/>
                </a:solidFill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  <p:grpSp>
          <p:nvGrpSpPr>
            <p:cNvPr id="3" name="그룹 2"/>
            <p:cNvGrpSpPr/>
            <p:nvPr/>
          </p:nvGrpSpPr>
          <p:grpSpPr>
            <a:xfrm>
              <a:off x="3923928" y="332656"/>
              <a:ext cx="3932472" cy="1849978"/>
              <a:chOff x="3857620" y="642918"/>
              <a:chExt cx="4553260" cy="2448272"/>
            </a:xfrm>
          </p:grpSpPr>
          <p:sp>
            <p:nvSpPr>
              <p:cNvPr id="6" name="타원 5"/>
              <p:cNvSpPr/>
              <p:nvPr/>
            </p:nvSpPr>
            <p:spPr>
              <a:xfrm>
                <a:off x="5214942" y="642918"/>
                <a:ext cx="3195938" cy="2448272"/>
              </a:xfrm>
              <a:prstGeom prst="ellipse">
                <a:avLst/>
              </a:prstGeom>
              <a:gradFill>
                <a:gsLst>
                  <a:gs pos="0">
                    <a:srgbClr val="03D4A8"/>
                  </a:gs>
                  <a:gs pos="25000">
                    <a:srgbClr val="21D6E0"/>
                  </a:gs>
                  <a:gs pos="75000">
                    <a:srgbClr val="0087E6"/>
                  </a:gs>
                  <a:gs pos="100000">
                    <a:srgbClr val="005CBF"/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3200" b="1" dirty="0" smtClean="0">
                    <a:solidFill>
                      <a:schemeClr val="bg2"/>
                    </a:solidFill>
                    <a:latin typeface="HY견고딕" panose="02030600000101010101" pitchFamily="18" charset="-127"/>
                    <a:ea typeface="HY견고딕" panose="02030600000101010101" pitchFamily="18" charset="-127"/>
                  </a:rPr>
                  <a:t>종이 </a:t>
                </a:r>
                <a:endParaRPr lang="en-US" altLang="ko-KR" sz="3200" b="1" dirty="0" smtClean="0">
                  <a:solidFill>
                    <a:schemeClr val="bg2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endParaRPr>
              </a:p>
              <a:p>
                <a:pPr algn="ctr"/>
                <a:r>
                  <a:rPr lang="ko-KR" altLang="en-US" sz="3200" b="1" dirty="0" smtClean="0">
                    <a:solidFill>
                      <a:schemeClr val="bg2"/>
                    </a:solidFill>
                    <a:latin typeface="HY견고딕" panose="02030600000101010101" pitchFamily="18" charset="-127"/>
                    <a:ea typeface="HY견고딕" panose="02030600000101010101" pitchFamily="18" charset="-127"/>
                  </a:rPr>
                  <a:t>재사용</a:t>
                </a:r>
                <a:endParaRPr lang="ko-KR" altLang="en-US" sz="3200" b="1" dirty="0">
                  <a:solidFill>
                    <a:schemeClr val="bg2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endParaRPr>
              </a:p>
            </p:txBody>
          </p:sp>
          <p:sp>
            <p:nvSpPr>
              <p:cNvPr id="5" name="오른쪽 화살표 4"/>
              <p:cNvSpPr/>
              <p:nvPr/>
            </p:nvSpPr>
            <p:spPr>
              <a:xfrm>
                <a:off x="3857620" y="1500174"/>
                <a:ext cx="1000132" cy="785818"/>
              </a:xfrm>
              <a:prstGeom prst="rightArrow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solidFill>
                    <a:srgbClr val="FF0000"/>
                  </a:solidFill>
                </a:endParaRPr>
              </a:p>
            </p:txBody>
          </p:sp>
        </p:grpSp>
      </p:grpSp>
      <p:grpSp>
        <p:nvGrpSpPr>
          <p:cNvPr id="29" name="그룹 28"/>
          <p:cNvGrpSpPr/>
          <p:nvPr/>
        </p:nvGrpSpPr>
        <p:grpSpPr>
          <a:xfrm>
            <a:off x="7308304" y="5157192"/>
            <a:ext cx="1296144" cy="864096"/>
            <a:chOff x="7380312" y="4725144"/>
            <a:chExt cx="1296144" cy="864096"/>
          </a:xfrm>
        </p:grpSpPr>
        <p:pic>
          <p:nvPicPr>
            <p:cNvPr id="1030" name="Picture 6" descr="C:\Users\LG\AppData\Local\Microsoft\Windows\Temporary Internet Files\Content.IE5\RMLMN8IS\MP900341698[1].jpg">
              <a:hlinkClick r:id="rId2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380312" y="4725144"/>
              <a:ext cx="1211350" cy="864096"/>
            </a:xfrm>
            <a:prstGeom prst="rect">
              <a:avLst/>
            </a:prstGeom>
            <a:noFill/>
          </p:spPr>
        </p:pic>
        <p:sp>
          <p:nvSpPr>
            <p:cNvPr id="26" name="TextBox 25"/>
            <p:cNvSpPr txBox="1"/>
            <p:nvPr/>
          </p:nvSpPr>
          <p:spPr>
            <a:xfrm>
              <a:off x="8172400" y="5301208"/>
              <a:ext cx="50405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100" dirty="0" smtClean="0">
                  <a:solidFill>
                    <a:schemeClr val="bg1"/>
                  </a:solidFill>
                </a:rPr>
                <a:t>클릭</a:t>
              </a:r>
              <a:r>
                <a:rPr lang="en-US" altLang="ko-KR" sz="1100" dirty="0" smtClean="0">
                  <a:solidFill>
                    <a:schemeClr val="bg1"/>
                  </a:solidFill>
                </a:rPr>
                <a:t>!</a:t>
              </a:r>
              <a:endParaRPr lang="ko-KR" altLang="en-US" sz="11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8" name="그룹 27"/>
          <p:cNvGrpSpPr/>
          <p:nvPr/>
        </p:nvGrpSpPr>
        <p:grpSpPr>
          <a:xfrm>
            <a:off x="7380312" y="2996952"/>
            <a:ext cx="1008112" cy="1377584"/>
            <a:chOff x="7380312" y="2996952"/>
            <a:chExt cx="1008112" cy="1377584"/>
          </a:xfrm>
        </p:grpSpPr>
        <p:pic>
          <p:nvPicPr>
            <p:cNvPr id="1028" name="Picture 4" descr="C:\Users\LG\AppData\Local\Microsoft\Windows\Temporary Internet Files\Content.IE5\80M8YK6E\MC900250897[1].wmf">
              <a:hlinkClick r:id="rId4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380312" y="2996952"/>
              <a:ext cx="1008112" cy="1377584"/>
            </a:xfrm>
            <a:prstGeom prst="rect">
              <a:avLst/>
            </a:prstGeom>
            <a:noFill/>
          </p:spPr>
        </p:pic>
        <p:sp>
          <p:nvSpPr>
            <p:cNvPr id="27" name="TextBox 26"/>
            <p:cNvSpPr txBox="1"/>
            <p:nvPr/>
          </p:nvSpPr>
          <p:spPr>
            <a:xfrm>
              <a:off x="7884368" y="3717032"/>
              <a:ext cx="504056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100" dirty="0" smtClean="0">
                  <a:solidFill>
                    <a:schemeClr val="bg1"/>
                  </a:solidFill>
                </a:rPr>
                <a:t>클</a:t>
              </a:r>
              <a:endParaRPr lang="en-US" altLang="ko-KR" sz="1100" dirty="0" smtClean="0">
                <a:solidFill>
                  <a:schemeClr val="bg1"/>
                </a:solidFill>
              </a:endParaRPr>
            </a:p>
            <a:p>
              <a:r>
                <a:rPr lang="ko-KR" altLang="en-US" sz="1100" dirty="0" err="1" smtClean="0">
                  <a:solidFill>
                    <a:schemeClr val="bg1"/>
                  </a:solidFill>
                </a:rPr>
                <a:t>릭</a:t>
              </a:r>
              <a:endParaRPr lang="en-US" altLang="ko-KR" sz="1100" dirty="0" smtClean="0">
                <a:solidFill>
                  <a:schemeClr val="bg1"/>
                </a:solidFill>
              </a:endParaRPr>
            </a:p>
          </p:txBody>
        </p:sp>
      </p:grpSp>
      <p:sp>
        <p:nvSpPr>
          <p:cNvPr id="15" name="직사각형 14"/>
          <p:cNvSpPr/>
          <p:nvPr/>
        </p:nvSpPr>
        <p:spPr>
          <a:xfrm>
            <a:off x="755576" y="3212976"/>
            <a:ext cx="6336704" cy="1296144"/>
          </a:xfrm>
          <a:prstGeom prst="rect">
            <a:avLst/>
          </a:prstGeom>
          <a:solidFill>
            <a:schemeClr val="bg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827584" y="3356992"/>
            <a:ext cx="63367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ko-KR" altLang="en-US" dirty="0" smtClean="0"/>
              <a:t>학습지 재사용 </a:t>
            </a:r>
            <a:endParaRPr lang="en-US" altLang="ko-KR" dirty="0" smtClean="0"/>
          </a:p>
          <a:p>
            <a:pPr marL="342900" indent="-342900"/>
            <a:r>
              <a:rPr lang="en-US" altLang="ko-KR" dirty="0" smtClean="0"/>
              <a:t>   - </a:t>
            </a:r>
            <a:r>
              <a:rPr lang="ko-KR" altLang="en-US" dirty="0" smtClean="0"/>
              <a:t>사용하지도 않고 버려지는 학습지</a:t>
            </a:r>
            <a:r>
              <a:rPr lang="en-US" altLang="ko-KR" dirty="0" smtClean="0"/>
              <a:t> </a:t>
            </a:r>
            <a:r>
              <a:rPr lang="ko-KR" altLang="en-US" dirty="0" smtClean="0"/>
              <a:t>재사용</a:t>
            </a:r>
            <a:endParaRPr lang="en-US" altLang="ko-KR" dirty="0" smtClean="0"/>
          </a:p>
          <a:p>
            <a:pPr marL="342900" indent="-342900"/>
            <a:r>
              <a:rPr lang="en-US" altLang="ko-KR" dirty="0" smtClean="0"/>
              <a:t>   - </a:t>
            </a:r>
            <a:r>
              <a:rPr lang="ko-KR" altLang="en-US" dirty="0" smtClean="0"/>
              <a:t>한 번 사용하고 시간이 지나면 버려지는 학습지</a:t>
            </a:r>
            <a:r>
              <a:rPr lang="en-US" altLang="ko-KR" dirty="0" smtClean="0"/>
              <a:t> </a:t>
            </a:r>
            <a:r>
              <a:rPr lang="ko-KR" altLang="en-US" dirty="0" smtClean="0"/>
              <a:t>재사용</a:t>
            </a:r>
            <a:endParaRPr lang="en-US" altLang="ko-KR" dirty="0" smtClean="0"/>
          </a:p>
        </p:txBody>
      </p:sp>
      <p:sp>
        <p:nvSpPr>
          <p:cNvPr id="16" name="직사각형 15"/>
          <p:cNvSpPr/>
          <p:nvPr/>
        </p:nvSpPr>
        <p:spPr>
          <a:xfrm>
            <a:off x="755576" y="4869160"/>
            <a:ext cx="6336704" cy="1296144"/>
          </a:xfrm>
          <a:prstGeom prst="rect">
            <a:avLst/>
          </a:prstGeom>
          <a:solidFill>
            <a:schemeClr val="bg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827584" y="5085184"/>
            <a:ext cx="62646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 startAt="2"/>
            </a:pPr>
            <a:r>
              <a:rPr lang="ko-KR" altLang="en-US" dirty="0" smtClean="0"/>
              <a:t>버려지기만 하는 가정통신문</a:t>
            </a:r>
            <a:endParaRPr lang="en-US" altLang="ko-KR" dirty="0" smtClean="0"/>
          </a:p>
          <a:p>
            <a:r>
              <a:rPr lang="en-US" altLang="ko-KR" dirty="0" smtClean="0"/>
              <a:t>   - </a:t>
            </a:r>
            <a:r>
              <a:rPr lang="ko-KR" altLang="en-US" dirty="0" smtClean="0"/>
              <a:t>학교에서 제일 많이 낭비된다고 할 수 있는 </a:t>
            </a:r>
            <a:endParaRPr lang="en-US" altLang="ko-KR" dirty="0" smtClean="0"/>
          </a:p>
          <a:p>
            <a:r>
              <a:rPr lang="en-US" altLang="ko-KR" dirty="0"/>
              <a:t> </a:t>
            </a:r>
            <a:r>
              <a:rPr lang="en-US" altLang="ko-KR" dirty="0" smtClean="0"/>
              <a:t>     </a:t>
            </a:r>
            <a:r>
              <a:rPr lang="ko-KR" altLang="en-US" dirty="0" smtClean="0"/>
              <a:t>가정통신문에 사용되는 종이</a:t>
            </a:r>
            <a:r>
              <a:rPr lang="en-US" altLang="ko-KR" dirty="0" smtClean="0"/>
              <a:t>. </a:t>
            </a:r>
            <a:r>
              <a:rPr lang="ko-KR" altLang="en-US" dirty="0" smtClean="0"/>
              <a:t>이에 대한 해결책은</a:t>
            </a:r>
            <a:r>
              <a:rPr lang="en-US" altLang="ko-KR" dirty="0" smtClean="0"/>
              <a:t>?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16632"/>
            <a:ext cx="72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향기 M" pitchFamily="18" charset="-127"/>
                <a:ea typeface="산돌향기 M" pitchFamily="18" charset="-127"/>
              </a:rPr>
              <a:t>학습지 </a:t>
            </a:r>
            <a:r>
              <a:rPr lang="ko-KR" altLang="en-US" sz="2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향기 M" pitchFamily="18" charset="-127"/>
                <a:ea typeface="산돌향기 M" pitchFamily="18" charset="-127"/>
              </a:rPr>
              <a:t>재사용</a:t>
            </a:r>
            <a:endParaRPr lang="ko-KR" altLang="en-US" sz="28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산돌향기 M" pitchFamily="18" charset="-127"/>
              <a:ea typeface="산돌향기 M" pitchFamily="18" charset="-127"/>
            </a:endParaRPr>
          </a:p>
        </p:txBody>
      </p:sp>
      <p:sp>
        <p:nvSpPr>
          <p:cNvPr id="43" name="실행 단추: 돌아가기 42">
            <a:hlinkClick r:id="rId2" action="ppaction://hlinksldjump" highlightClick="1"/>
          </p:cNvPr>
          <p:cNvSpPr/>
          <p:nvPr/>
        </p:nvSpPr>
        <p:spPr>
          <a:xfrm>
            <a:off x="8316416" y="5949280"/>
            <a:ext cx="648072" cy="648072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45" name="그룹 44"/>
          <p:cNvGrpSpPr/>
          <p:nvPr/>
        </p:nvGrpSpPr>
        <p:grpSpPr>
          <a:xfrm>
            <a:off x="755576" y="1844824"/>
            <a:ext cx="7724997" cy="3384376"/>
            <a:chOff x="467544" y="2132856"/>
            <a:chExt cx="7724997" cy="3384376"/>
          </a:xfrm>
        </p:grpSpPr>
        <p:grpSp>
          <p:nvGrpSpPr>
            <p:cNvPr id="42" name="그룹 41"/>
            <p:cNvGrpSpPr/>
            <p:nvPr/>
          </p:nvGrpSpPr>
          <p:grpSpPr>
            <a:xfrm>
              <a:off x="467544" y="2132856"/>
              <a:ext cx="7724997" cy="3384376"/>
              <a:chOff x="827584" y="2348880"/>
              <a:chExt cx="7724997" cy="3384376"/>
            </a:xfrm>
          </p:grpSpPr>
          <p:grpSp>
            <p:nvGrpSpPr>
              <p:cNvPr id="11" name="그룹 10"/>
              <p:cNvGrpSpPr/>
              <p:nvPr/>
            </p:nvGrpSpPr>
            <p:grpSpPr>
              <a:xfrm>
                <a:off x="899592" y="2348880"/>
                <a:ext cx="1512168" cy="1440160"/>
                <a:chOff x="1835696" y="4005064"/>
                <a:chExt cx="1944216" cy="1717484"/>
              </a:xfrm>
            </p:grpSpPr>
            <p:pic>
              <p:nvPicPr>
                <p:cNvPr id="2051" name="Picture 3" descr="C:\Users\LG\AppData\Local\Microsoft\Windows\Temporary Internet Files\Content.IE5\20ULMOML\MC900429405[1].wmf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1835696" y="4077072"/>
                  <a:ext cx="1510463" cy="1512168"/>
                </a:xfrm>
                <a:prstGeom prst="rect">
                  <a:avLst/>
                </a:prstGeom>
                <a:noFill/>
              </p:spPr>
            </p:pic>
            <p:pic>
              <p:nvPicPr>
                <p:cNvPr id="8" name="그림 7" descr="3.PNG"/>
                <p:cNvPicPr>
                  <a:picLocks noChangeAspect="1"/>
                </p:cNvPicPr>
                <p:nvPr/>
              </p:nvPicPr>
              <p:blipFill>
                <a:blip r:embed="rId4" cstate="print"/>
                <a:stretch>
                  <a:fillRect/>
                </a:stretch>
              </p:blipFill>
              <p:spPr>
                <a:xfrm>
                  <a:off x="2843808" y="4005064"/>
                  <a:ext cx="884320" cy="1300882"/>
                </a:xfrm>
                <a:prstGeom prst="rect">
                  <a:avLst/>
                </a:prstGeom>
              </p:spPr>
            </p:pic>
            <p:pic>
              <p:nvPicPr>
                <p:cNvPr id="9" name="그림 8" descr="캡처4.PNG"/>
                <p:cNvPicPr>
                  <a:picLocks noChangeAspect="1"/>
                </p:cNvPicPr>
                <p:nvPr/>
              </p:nvPicPr>
              <p:blipFill>
                <a:blip r:embed="rId5" cstate="print"/>
                <a:stretch>
                  <a:fillRect/>
                </a:stretch>
              </p:blipFill>
              <p:spPr>
                <a:xfrm>
                  <a:off x="2699792" y="4293096"/>
                  <a:ext cx="873064" cy="1212225"/>
                </a:xfrm>
                <a:prstGeom prst="rect">
                  <a:avLst/>
                </a:prstGeom>
              </p:spPr>
            </p:pic>
            <p:pic>
              <p:nvPicPr>
                <p:cNvPr id="10" name="그림 9" descr="캡처5.PNG"/>
                <p:cNvPicPr>
                  <a:picLocks noChangeAspect="1"/>
                </p:cNvPicPr>
                <p:nvPr/>
              </p:nvPicPr>
              <p:blipFill>
                <a:blip r:embed="rId6" cstate="print"/>
                <a:stretch>
                  <a:fillRect/>
                </a:stretch>
              </p:blipFill>
              <p:spPr>
                <a:xfrm>
                  <a:off x="2915816" y="4477364"/>
                  <a:ext cx="864096" cy="1245184"/>
                </a:xfrm>
                <a:prstGeom prst="rect">
                  <a:avLst/>
                </a:prstGeom>
              </p:spPr>
            </p:pic>
          </p:grpSp>
          <p:grpSp>
            <p:nvGrpSpPr>
              <p:cNvPr id="27" name="그룹 26"/>
              <p:cNvGrpSpPr/>
              <p:nvPr/>
            </p:nvGrpSpPr>
            <p:grpSpPr>
              <a:xfrm>
                <a:off x="3851920" y="3068960"/>
                <a:ext cx="1987281" cy="1872208"/>
                <a:chOff x="3779912" y="4077072"/>
                <a:chExt cx="1987281" cy="1872208"/>
              </a:xfrm>
            </p:grpSpPr>
            <p:grpSp>
              <p:nvGrpSpPr>
                <p:cNvPr id="23" name="그룹 22"/>
                <p:cNvGrpSpPr/>
                <p:nvPr/>
              </p:nvGrpSpPr>
              <p:grpSpPr>
                <a:xfrm>
                  <a:off x="3779912" y="4077072"/>
                  <a:ext cx="1080120" cy="1717484"/>
                  <a:chOff x="3059832" y="2420888"/>
                  <a:chExt cx="1080120" cy="1717484"/>
                </a:xfrm>
              </p:grpSpPr>
              <p:pic>
                <p:nvPicPr>
                  <p:cNvPr id="24" name="그림 23" descr="3.PNG"/>
                  <p:cNvPicPr>
                    <a:picLocks noChangeAspect="1"/>
                  </p:cNvPicPr>
                  <p:nvPr/>
                </p:nvPicPr>
                <p:blipFill>
                  <a:blip r:embed="rId7" cstate="print"/>
                  <a:stretch>
                    <a:fillRect/>
                  </a:stretch>
                </p:blipFill>
                <p:spPr>
                  <a:xfrm>
                    <a:off x="3203848" y="2420888"/>
                    <a:ext cx="884320" cy="1300882"/>
                  </a:xfrm>
                  <a:prstGeom prst="rect">
                    <a:avLst/>
                  </a:prstGeom>
                </p:spPr>
              </p:pic>
              <p:pic>
                <p:nvPicPr>
                  <p:cNvPr id="25" name="그림 24" descr="캡처4.PNG"/>
                  <p:cNvPicPr>
                    <a:picLocks noChangeAspect="1"/>
                  </p:cNvPicPr>
                  <p:nvPr/>
                </p:nvPicPr>
                <p:blipFill>
                  <a:blip r:embed="rId8" cstate="print"/>
                  <a:stretch>
                    <a:fillRect/>
                  </a:stretch>
                </p:blipFill>
                <p:spPr>
                  <a:xfrm>
                    <a:off x="3059832" y="2708920"/>
                    <a:ext cx="873064" cy="1212225"/>
                  </a:xfrm>
                  <a:prstGeom prst="rect">
                    <a:avLst/>
                  </a:prstGeom>
                </p:spPr>
              </p:pic>
              <p:pic>
                <p:nvPicPr>
                  <p:cNvPr id="26" name="그림 25" descr="캡처5.PNG"/>
                  <p:cNvPicPr>
                    <a:picLocks noChangeAspect="1"/>
                  </p:cNvPicPr>
                  <p:nvPr/>
                </p:nvPicPr>
                <p:blipFill>
                  <a:blip r:embed="rId9" cstate="print"/>
                  <a:stretch>
                    <a:fillRect/>
                  </a:stretch>
                </p:blipFill>
                <p:spPr>
                  <a:xfrm>
                    <a:off x="3275856" y="2893188"/>
                    <a:ext cx="864096" cy="1245184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2055" name="Picture 7" descr="C:\Users\LG\AppData\Local\Microsoft\Windows\Temporary Internet Files\Content.IE5\LHAB5GR9\MC900391170[1].wmf"/>
                <p:cNvPicPr>
                  <a:picLocks noChangeAspect="1" noChangeArrowheads="1"/>
                </p:cNvPicPr>
                <p:nvPr/>
              </p:nvPicPr>
              <p:blipFill>
                <a:blip r:embed="rId10" cstate="print"/>
                <a:srcRect/>
                <a:stretch>
                  <a:fillRect/>
                </a:stretch>
              </p:blipFill>
              <p:spPr bwMode="auto">
                <a:xfrm>
                  <a:off x="4139952" y="4293096"/>
                  <a:ext cx="1627241" cy="1656184"/>
                </a:xfrm>
                <a:prstGeom prst="rect">
                  <a:avLst/>
                </a:prstGeom>
                <a:noFill/>
              </p:spPr>
            </p:pic>
          </p:grpSp>
          <p:pic>
            <p:nvPicPr>
              <p:cNvPr id="2062" name="Picture 14" descr="C:\Users\LG\AppData\Local\Microsoft\Windows\Temporary Internet Files\Content.IE5\JSAPH79E\MC900343363[1].wmf"/>
              <p:cNvPicPr>
                <a:picLocks noChangeAspect="1" noChangeArrowheads="1"/>
              </p:cNvPicPr>
              <p:nvPr/>
            </p:nvPicPr>
            <p:blipFill>
              <a:blip r:embed="rId11" cstate="print"/>
              <a:srcRect/>
              <a:stretch>
                <a:fillRect/>
              </a:stretch>
            </p:blipFill>
            <p:spPr bwMode="auto">
              <a:xfrm>
                <a:off x="6804248" y="3140968"/>
                <a:ext cx="1748333" cy="1577340"/>
              </a:xfrm>
              <a:prstGeom prst="rect">
                <a:avLst/>
              </a:prstGeom>
              <a:noFill/>
            </p:spPr>
          </p:pic>
          <p:grpSp>
            <p:nvGrpSpPr>
              <p:cNvPr id="38" name="그룹 37"/>
              <p:cNvGrpSpPr/>
              <p:nvPr/>
            </p:nvGrpSpPr>
            <p:grpSpPr>
              <a:xfrm>
                <a:off x="827584" y="4149080"/>
                <a:ext cx="1656184" cy="1584176"/>
                <a:chOff x="611560" y="4077072"/>
                <a:chExt cx="1872208" cy="1645476"/>
              </a:xfrm>
            </p:grpSpPr>
            <p:pic>
              <p:nvPicPr>
                <p:cNvPr id="2063" name="Picture 15" descr="C:\Users\LG\AppData\Local\Microsoft\Windows\Temporary Internet Files\Content.IE5\Y4BOOH40\MC900292134[1].wmf"/>
                <p:cNvPicPr>
                  <a:picLocks noChangeAspect="1" noChangeArrowheads="1"/>
                </p:cNvPicPr>
                <p:nvPr/>
              </p:nvPicPr>
              <p:blipFill>
                <a:blip r:embed="rId12" cstate="print"/>
                <a:srcRect/>
                <a:stretch>
                  <a:fillRect/>
                </a:stretch>
              </p:blipFill>
              <p:spPr bwMode="auto">
                <a:xfrm>
                  <a:off x="611560" y="4149080"/>
                  <a:ext cx="1132329" cy="1440160"/>
                </a:xfrm>
                <a:prstGeom prst="rect">
                  <a:avLst/>
                </a:prstGeom>
                <a:noFill/>
              </p:spPr>
            </p:pic>
            <p:grpSp>
              <p:nvGrpSpPr>
                <p:cNvPr id="34" name="그룹 33"/>
                <p:cNvGrpSpPr/>
                <p:nvPr/>
              </p:nvGrpSpPr>
              <p:grpSpPr>
                <a:xfrm>
                  <a:off x="1475656" y="4077072"/>
                  <a:ext cx="1008112" cy="1645476"/>
                  <a:chOff x="3491880" y="3140968"/>
                  <a:chExt cx="1080120" cy="1717484"/>
                </a:xfrm>
              </p:grpSpPr>
              <p:pic>
                <p:nvPicPr>
                  <p:cNvPr id="35" name="그림 34" descr="3.PNG"/>
                  <p:cNvPicPr>
                    <a:picLocks noChangeAspect="1"/>
                  </p:cNvPicPr>
                  <p:nvPr/>
                </p:nvPicPr>
                <p:blipFill>
                  <a:blip r:embed="rId13" cstate="print"/>
                  <a:stretch>
                    <a:fillRect/>
                  </a:stretch>
                </p:blipFill>
                <p:spPr>
                  <a:xfrm>
                    <a:off x="3635896" y="3140968"/>
                    <a:ext cx="884320" cy="1300882"/>
                  </a:xfrm>
                  <a:prstGeom prst="rect">
                    <a:avLst/>
                  </a:prstGeom>
                </p:spPr>
              </p:pic>
              <p:pic>
                <p:nvPicPr>
                  <p:cNvPr id="36" name="그림 35" descr="캡처4.PNG"/>
                  <p:cNvPicPr>
                    <a:picLocks noChangeAspect="1"/>
                  </p:cNvPicPr>
                  <p:nvPr/>
                </p:nvPicPr>
                <p:blipFill>
                  <a:blip r:embed="rId14" cstate="print"/>
                  <a:stretch>
                    <a:fillRect/>
                  </a:stretch>
                </p:blipFill>
                <p:spPr>
                  <a:xfrm>
                    <a:off x="3491880" y="3429000"/>
                    <a:ext cx="873064" cy="1212225"/>
                  </a:xfrm>
                  <a:prstGeom prst="rect">
                    <a:avLst/>
                  </a:prstGeom>
                </p:spPr>
              </p:pic>
              <p:pic>
                <p:nvPicPr>
                  <p:cNvPr id="37" name="그림 36" descr="캡처5.PNG"/>
                  <p:cNvPicPr>
                    <a:picLocks noChangeAspect="1"/>
                  </p:cNvPicPr>
                  <p:nvPr/>
                </p:nvPicPr>
                <p:blipFill>
                  <a:blip r:embed="rId15" cstate="print"/>
                  <a:stretch>
                    <a:fillRect/>
                  </a:stretch>
                </p:blipFill>
                <p:spPr>
                  <a:xfrm>
                    <a:off x="3707904" y="3613268"/>
                    <a:ext cx="864096" cy="1245184"/>
                  </a:xfrm>
                  <a:prstGeom prst="rect">
                    <a:avLst/>
                  </a:prstGeom>
                </p:spPr>
              </p:pic>
            </p:grpSp>
          </p:grpSp>
          <p:sp>
            <p:nvSpPr>
              <p:cNvPr id="39" name="오른쪽 화살표 38"/>
              <p:cNvSpPr/>
              <p:nvPr/>
            </p:nvSpPr>
            <p:spPr>
              <a:xfrm rot="19550736">
                <a:off x="2920244" y="4664855"/>
                <a:ext cx="704967" cy="488865"/>
              </a:xfrm>
              <a:prstGeom prst="right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0" name="오른쪽 화살표 39"/>
              <p:cNvSpPr/>
              <p:nvPr/>
            </p:nvSpPr>
            <p:spPr>
              <a:xfrm>
                <a:off x="5940152" y="3717032"/>
                <a:ext cx="704967" cy="488865"/>
              </a:xfrm>
              <a:prstGeom prst="right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1" name="오른쪽 화살표 40"/>
              <p:cNvSpPr/>
              <p:nvPr/>
            </p:nvSpPr>
            <p:spPr>
              <a:xfrm rot="1630322">
                <a:off x="2844523" y="3130943"/>
                <a:ext cx="704967" cy="488865"/>
              </a:xfrm>
              <a:prstGeom prst="right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44" name="타원 43"/>
            <p:cNvSpPr/>
            <p:nvPr/>
          </p:nvSpPr>
          <p:spPr>
            <a:xfrm>
              <a:off x="6876256" y="3140968"/>
              <a:ext cx="864096" cy="648072"/>
            </a:xfrm>
            <a:prstGeom prst="ellipse">
              <a:avLst/>
            </a:prstGeom>
            <a:gradFill>
              <a:gsLst>
                <a:gs pos="0">
                  <a:srgbClr val="03D4A8"/>
                </a:gs>
                <a:gs pos="25000">
                  <a:srgbClr val="21D6E0"/>
                </a:gs>
                <a:gs pos="75000">
                  <a:srgbClr val="0087E6"/>
                </a:gs>
                <a:gs pos="100000">
                  <a:srgbClr val="005CBF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400" b="1" dirty="0" smtClean="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다슬 장터</a:t>
              </a:r>
              <a:endParaRPr lang="ko-KR" altLang="en-US" sz="1400" b="1" dirty="0">
                <a:solidFill>
                  <a:schemeClr val="bg1"/>
                </a:solidFill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</p:grpSp>
      <p:sp>
        <p:nvSpPr>
          <p:cNvPr id="31" name="직사각형 30"/>
          <p:cNvSpPr/>
          <p:nvPr/>
        </p:nvSpPr>
        <p:spPr>
          <a:xfrm>
            <a:off x="395536" y="764704"/>
            <a:ext cx="4968552" cy="936104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395536" y="764704"/>
            <a:ext cx="8424936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 smtClean="0"/>
              <a:t>1-1, </a:t>
            </a:r>
            <a:r>
              <a:rPr lang="ko-KR" altLang="en-US" sz="1100" b="1" dirty="0" smtClean="0"/>
              <a:t>사용하지도 않고 버려지는 학습지의 재사용</a:t>
            </a:r>
            <a:endParaRPr lang="en-US" altLang="ko-KR" sz="1100" b="1" dirty="0" smtClean="0"/>
          </a:p>
          <a:p>
            <a:endParaRPr lang="en-US" altLang="ko-KR" sz="1100" b="1" dirty="0" smtClean="0"/>
          </a:p>
          <a:p>
            <a:r>
              <a:rPr lang="ko-KR" altLang="en-US" sz="1100" b="1" dirty="0" smtClean="0"/>
              <a:t>한 달에 한 번 주기로 선생님들께 </a:t>
            </a:r>
            <a:r>
              <a:rPr lang="ko-KR" altLang="en-US" sz="1100" b="1" dirty="0" err="1" smtClean="0"/>
              <a:t>필요없는</a:t>
            </a:r>
            <a:r>
              <a:rPr lang="ko-KR" altLang="en-US" sz="1100" b="1" dirty="0" smtClean="0"/>
              <a:t> 여유 분의 학습지를 수거한다</a:t>
            </a:r>
            <a:r>
              <a:rPr lang="en-US" altLang="ko-KR" sz="1100" b="1" dirty="0" smtClean="0"/>
              <a:t>.</a:t>
            </a:r>
          </a:p>
          <a:p>
            <a:r>
              <a:rPr lang="ko-KR" altLang="en-US" sz="1100" b="1" dirty="0" smtClean="0"/>
              <a:t>한 학기 주기로 모아진 학습지를 정리하여 묶어낸다</a:t>
            </a:r>
            <a:r>
              <a:rPr lang="en-US" altLang="ko-KR" sz="1100" b="1" dirty="0" smtClean="0"/>
              <a:t>.</a:t>
            </a:r>
          </a:p>
          <a:p>
            <a:r>
              <a:rPr lang="ko-KR" altLang="en-US" sz="1100" b="1" dirty="0" smtClean="0"/>
              <a:t>다슬 장터를 이용해 다음 해에 진급할 학생들 대상으로 배포한다</a:t>
            </a:r>
            <a:r>
              <a:rPr lang="en-US" altLang="ko-KR" sz="1100" b="1" dirty="0" smtClean="0"/>
              <a:t>.</a:t>
            </a:r>
          </a:p>
        </p:txBody>
      </p:sp>
      <p:sp>
        <p:nvSpPr>
          <p:cNvPr id="32" name="직사각형 31"/>
          <p:cNvSpPr/>
          <p:nvPr/>
        </p:nvSpPr>
        <p:spPr>
          <a:xfrm>
            <a:off x="251520" y="5373216"/>
            <a:ext cx="4536504" cy="11521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/>
          <p:cNvSpPr txBox="1"/>
          <p:nvPr/>
        </p:nvSpPr>
        <p:spPr>
          <a:xfrm>
            <a:off x="323528" y="5517232"/>
            <a:ext cx="8604448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 smtClean="0"/>
              <a:t>1-2, </a:t>
            </a:r>
            <a:r>
              <a:rPr lang="ko-KR" altLang="en-US" sz="1100" b="1" dirty="0" smtClean="0"/>
              <a:t>한 번 사용하고 시간이 지나면 버려지는 학습지의</a:t>
            </a:r>
            <a:r>
              <a:rPr lang="en-US" altLang="ko-KR" sz="1100" b="1" dirty="0" smtClean="0"/>
              <a:t> </a:t>
            </a:r>
            <a:r>
              <a:rPr lang="ko-KR" altLang="en-US" sz="1100" b="1" dirty="0" smtClean="0"/>
              <a:t>재사용</a:t>
            </a:r>
            <a:endParaRPr lang="en-US" altLang="ko-KR" sz="1100" b="1" dirty="0" smtClean="0"/>
          </a:p>
          <a:p>
            <a:endParaRPr lang="en-US" altLang="ko-KR" sz="1100" b="1" dirty="0" smtClean="0"/>
          </a:p>
          <a:p>
            <a:r>
              <a:rPr lang="ko-KR" altLang="en-US" sz="1100" b="1" dirty="0" smtClean="0"/>
              <a:t>한 학기 주기로 희망하는 학생들에 한해서 사용한 학습지를 수거한다</a:t>
            </a:r>
            <a:r>
              <a:rPr lang="en-US" altLang="ko-KR" sz="1100" b="1" dirty="0" smtClean="0"/>
              <a:t>.</a:t>
            </a:r>
          </a:p>
          <a:p>
            <a:r>
              <a:rPr lang="ko-KR" altLang="en-US" sz="1100" b="1" dirty="0" smtClean="0"/>
              <a:t>이 역시 한 학기 주기로 모아진 학습지를 정리하여 묶어낸다</a:t>
            </a:r>
            <a:r>
              <a:rPr lang="en-US" altLang="ko-KR" sz="1100" b="1" dirty="0" smtClean="0"/>
              <a:t>.</a:t>
            </a:r>
          </a:p>
          <a:p>
            <a:r>
              <a:rPr lang="ko-KR" altLang="en-US" sz="1100" b="1" dirty="0" smtClean="0"/>
              <a:t>다슬 장터를 이용해 다음 해에 진급할 학생들 대상으로 배포한다</a:t>
            </a:r>
            <a:r>
              <a:rPr lang="en-US" altLang="ko-KR" sz="1100" b="1" dirty="0" smtClean="0"/>
              <a:t>.</a:t>
            </a:r>
            <a:endParaRPr lang="ko-KR" altLang="en-US" sz="1100" b="1" dirty="0"/>
          </a:p>
        </p:txBody>
      </p:sp>
      <p:grpSp>
        <p:nvGrpSpPr>
          <p:cNvPr id="47" name="그룹 46"/>
          <p:cNvGrpSpPr/>
          <p:nvPr/>
        </p:nvGrpSpPr>
        <p:grpSpPr>
          <a:xfrm>
            <a:off x="1907704" y="2708920"/>
            <a:ext cx="4824536" cy="1440160"/>
            <a:chOff x="4067944" y="1988840"/>
            <a:chExt cx="4824536" cy="1440160"/>
          </a:xfrm>
        </p:grpSpPr>
        <p:sp>
          <p:nvSpPr>
            <p:cNvPr id="33" name="직사각형 32"/>
            <p:cNvSpPr/>
            <p:nvPr/>
          </p:nvSpPr>
          <p:spPr>
            <a:xfrm>
              <a:off x="4067944" y="1988840"/>
              <a:ext cx="4824536" cy="144016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6" name="직사각형 45"/>
            <p:cNvSpPr/>
            <p:nvPr/>
          </p:nvSpPr>
          <p:spPr>
            <a:xfrm>
              <a:off x="4211960" y="2132856"/>
              <a:ext cx="4572000" cy="113877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ko-KR" altLang="en-US" sz="1600" b="1" dirty="0" smtClean="0"/>
                <a:t>기대효과</a:t>
              </a:r>
              <a:endParaRPr lang="en-US" altLang="ko-KR" sz="1600" b="1" i="1" dirty="0" smtClean="0"/>
            </a:p>
            <a:p>
              <a:r>
                <a:rPr lang="ko-KR" altLang="en-US" sz="1600" b="1" dirty="0" smtClean="0"/>
                <a:t>학생들은 미리 예습할 수 있는 기회가 되며</a:t>
              </a:r>
              <a:r>
                <a:rPr lang="en-US" altLang="ko-KR" sz="1600" b="1" dirty="0" smtClean="0"/>
                <a:t>, </a:t>
              </a:r>
            </a:p>
            <a:p>
              <a:r>
                <a:rPr lang="ko-KR" altLang="en-US" sz="1600" b="1" dirty="0" smtClean="0"/>
                <a:t>학습지를 </a:t>
              </a:r>
              <a:r>
                <a:rPr lang="ko-KR" altLang="en-US" sz="1600" b="1" dirty="0" err="1" smtClean="0"/>
                <a:t>버리지않고</a:t>
              </a:r>
              <a:r>
                <a:rPr lang="ko-KR" altLang="en-US" sz="1600" b="1" dirty="0" smtClean="0"/>
                <a:t> 재사용할 수 있다</a:t>
              </a:r>
              <a:r>
                <a:rPr lang="en-US" altLang="ko-KR" sz="1600" b="1" dirty="0" smtClean="0"/>
                <a:t>. </a:t>
              </a:r>
              <a:r>
                <a:rPr lang="ko-KR" altLang="en-US" sz="1600" b="1" dirty="0" smtClean="0"/>
                <a:t>이 점에서 종이자원 절약을 이루어낼 수 있다</a:t>
              </a:r>
              <a:r>
                <a:rPr lang="en-US" altLang="ko-KR" dirty="0" smtClean="0"/>
                <a:t>.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Hy동녘m">
      <a:majorFont>
        <a:latin typeface="HY동녘M"/>
        <a:ea typeface="HY동녘M"/>
        <a:cs typeface=""/>
      </a:majorFont>
      <a:minorFont>
        <a:latin typeface="HY동녘M"/>
        <a:ea typeface="HY동녘M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1102</TotalTime>
  <Words>904</Words>
  <Application>Microsoft Office PowerPoint</Application>
  <PresentationFormat>화면 슬라이드 쇼(4:3)</PresentationFormat>
  <Paragraphs>156</Paragraphs>
  <Slides>15</Slides>
  <Notes>0</Notes>
  <HiddenSlides>2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15</vt:i4>
      </vt:variant>
    </vt:vector>
  </HeadingPairs>
  <TitlesOfParts>
    <vt:vector size="16" baseType="lpstr">
      <vt:lpstr>Office 테마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슬라이드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jsw714@hanmail.net</dc:creator>
  <cp:lastModifiedBy>LG</cp:lastModifiedBy>
  <cp:revision>107</cp:revision>
  <dcterms:created xsi:type="dcterms:W3CDTF">2014-08-26T07:52:52Z</dcterms:created>
  <dcterms:modified xsi:type="dcterms:W3CDTF">2014-09-16T09:50:38Z</dcterms:modified>
</cp:coreProperties>
</file>