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91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ko-KR"/>
  <c:chart>
    <c:title>
      <c:layout>
        <c:manualLayout>
          <c:xMode val="edge"/>
          <c:yMode val="edge"/>
          <c:x val="0.15344128430174447"/>
          <c:y val="3.7716390025810252E-2"/>
        </c:manualLayout>
      </c:layout>
    </c:title>
    <c:view3D>
      <c:rotX val="30"/>
      <c:perspective val="30"/>
    </c:view3D>
    <c:plotArea>
      <c:layout/>
      <c:pie3DChart>
        <c:varyColors val="1"/>
        <c:ser>
          <c:idx val="0"/>
          <c:order val="0"/>
          <c:tx>
            <c:strRef>
              <c:f>Sheet1!$B$1</c:f>
              <c:strCache>
                <c:ptCount val="1"/>
                <c:pt idx="0">
                  <c:v>발생되는 음식물쓰레기에 대한 의견</c:v>
                </c:pt>
              </c:strCache>
            </c:strRef>
          </c:tx>
          <c:cat>
            <c:strRef>
              <c:f>Sheet1!$A$2:$A$3</c:f>
              <c:strCache>
                <c:ptCount val="2"/>
                <c:pt idx="0">
                  <c:v>대책이필요</c:v>
                </c:pt>
                <c:pt idx="1">
                  <c:v>심각하지 않다</c:v>
                </c:pt>
              </c:strCache>
            </c:strRef>
          </c:cat>
          <c:val>
            <c:numRef>
              <c:f>Sheet1!$B$2:$B$3</c:f>
              <c:numCache>
                <c:formatCode>General</c:formatCode>
                <c:ptCount val="2"/>
                <c:pt idx="0">
                  <c:v>8.7000000000000011</c:v>
                </c:pt>
                <c:pt idx="1">
                  <c:v>1.2</c:v>
                </c:pt>
              </c:numCache>
            </c:numRef>
          </c:val>
        </c:ser>
      </c:pie3DChart>
    </c:plotArea>
    <c:legend>
      <c:legendPos val="r"/>
      <c:layout/>
    </c:legend>
    <c:plotVisOnly val="1"/>
  </c:chart>
  <c:txPr>
    <a:bodyPr/>
    <a:lstStyle/>
    <a:p>
      <a:pPr>
        <a:defRPr sz="1800"/>
      </a:pPr>
      <a:endParaRPr lang="ko-KR"/>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1F2E27-B3DB-4DE9-8017-8865C6DD74F9}" type="doc">
      <dgm:prSet loTypeId="urn:microsoft.com/office/officeart/2005/8/layout/list1" loCatId="list" qsTypeId="urn:microsoft.com/office/officeart/2005/8/quickstyle/simple2" qsCatId="simple" csTypeId="urn:microsoft.com/office/officeart/2005/8/colors/colorful1" csCatId="colorful" phldr="1"/>
      <dgm:spPr/>
      <dgm:t>
        <a:bodyPr/>
        <a:lstStyle/>
        <a:p>
          <a:pPr latinLnBrk="1"/>
          <a:endParaRPr lang="ko-KR" altLang="en-US"/>
        </a:p>
      </dgm:t>
    </dgm:pt>
    <dgm:pt modelId="{5B842C02-5FCC-4EBB-A4AB-8DB6F3962AAD}">
      <dgm:prSet custT="1"/>
      <dgm:spPr/>
      <dgm:t>
        <a:bodyPr/>
        <a:lstStyle/>
        <a:p>
          <a:pPr rtl="0" latinLnBrk="1"/>
          <a:r>
            <a:rPr lang="en-US" altLang="ko-KR" sz="4400" dirty="0" smtClean="0">
              <a:latin typeface="HY나무M" pitchFamily="18" charset="-127"/>
              <a:ea typeface="HY나무M" pitchFamily="18" charset="-127"/>
            </a:rPr>
            <a:t>1. </a:t>
          </a:r>
          <a:r>
            <a:rPr lang="ko-KR" sz="4400" dirty="0" smtClean="0">
              <a:latin typeface="HY나무M" pitchFamily="18" charset="-127"/>
              <a:ea typeface="HY나무M" pitchFamily="18" charset="-127"/>
            </a:rPr>
            <a:t>학교 환경 실태</a:t>
          </a:r>
          <a:endParaRPr lang="en-US" sz="4400" dirty="0">
            <a:latin typeface="HY나무M" pitchFamily="18" charset="-127"/>
            <a:ea typeface="HY나무M" pitchFamily="18" charset="-127"/>
          </a:endParaRPr>
        </a:p>
      </dgm:t>
    </dgm:pt>
    <dgm:pt modelId="{D1EF0155-F4BB-4FC5-AA1F-2A2691B1BAFD}" type="parTrans" cxnId="{0C2D18D2-12BE-4C55-A201-C345954304E1}">
      <dgm:prSet/>
      <dgm:spPr/>
      <dgm:t>
        <a:bodyPr/>
        <a:lstStyle/>
        <a:p>
          <a:pPr latinLnBrk="1"/>
          <a:endParaRPr lang="ko-KR" altLang="en-US"/>
        </a:p>
      </dgm:t>
    </dgm:pt>
    <dgm:pt modelId="{2B0282AA-CE43-4510-9901-90FDF705FF15}" type="sibTrans" cxnId="{0C2D18D2-12BE-4C55-A201-C345954304E1}">
      <dgm:prSet/>
      <dgm:spPr/>
      <dgm:t>
        <a:bodyPr/>
        <a:lstStyle/>
        <a:p>
          <a:pPr latinLnBrk="1"/>
          <a:endParaRPr lang="ko-KR" altLang="en-US"/>
        </a:p>
      </dgm:t>
    </dgm:pt>
    <dgm:pt modelId="{3DE47EDA-E2AE-4B36-871D-0E56E829F399}">
      <dgm:prSet custT="1"/>
      <dgm:spPr/>
      <dgm:t>
        <a:bodyPr/>
        <a:lstStyle/>
        <a:p>
          <a:pPr rtl="0" latinLnBrk="1"/>
          <a:r>
            <a:rPr lang="en-US" sz="4400" dirty="0" smtClean="0">
              <a:latin typeface="HY나무M" pitchFamily="18" charset="-127"/>
              <a:ea typeface="HY나무M" pitchFamily="18" charset="-127"/>
            </a:rPr>
            <a:t>2. </a:t>
          </a:r>
          <a:r>
            <a:rPr lang="ko-KR" sz="4400" dirty="0" smtClean="0">
              <a:latin typeface="HY나무M" pitchFamily="18" charset="-127"/>
              <a:ea typeface="HY나무M" pitchFamily="18" charset="-127"/>
            </a:rPr>
            <a:t>신 아나바다 정책</a:t>
          </a:r>
          <a:endParaRPr lang="en-US" sz="4400" dirty="0">
            <a:latin typeface="HY나무M" pitchFamily="18" charset="-127"/>
            <a:ea typeface="HY나무M" pitchFamily="18" charset="-127"/>
          </a:endParaRPr>
        </a:p>
      </dgm:t>
    </dgm:pt>
    <dgm:pt modelId="{E5E108E1-7FC2-4145-903A-DDBFEBE991C6}" type="parTrans" cxnId="{77EEF7E6-3A5E-40C7-8B4B-7CC2D56D5254}">
      <dgm:prSet/>
      <dgm:spPr/>
      <dgm:t>
        <a:bodyPr/>
        <a:lstStyle/>
        <a:p>
          <a:pPr latinLnBrk="1"/>
          <a:endParaRPr lang="ko-KR" altLang="en-US"/>
        </a:p>
      </dgm:t>
    </dgm:pt>
    <dgm:pt modelId="{4B6F22EF-AEA9-4905-9811-5BDE776411F7}" type="sibTrans" cxnId="{77EEF7E6-3A5E-40C7-8B4B-7CC2D56D5254}">
      <dgm:prSet/>
      <dgm:spPr/>
      <dgm:t>
        <a:bodyPr/>
        <a:lstStyle/>
        <a:p>
          <a:pPr latinLnBrk="1"/>
          <a:endParaRPr lang="ko-KR" altLang="en-US"/>
        </a:p>
      </dgm:t>
    </dgm:pt>
    <dgm:pt modelId="{864A39DD-58D2-4E23-93A0-76F313331EEA}">
      <dgm:prSet custT="1"/>
      <dgm:spPr/>
      <dgm:t>
        <a:bodyPr/>
        <a:lstStyle/>
        <a:p>
          <a:pPr rtl="0" latinLnBrk="1"/>
          <a:r>
            <a:rPr lang="en-US" sz="4400" dirty="0" smtClean="0">
              <a:latin typeface="HY나무M" pitchFamily="18" charset="-127"/>
              <a:ea typeface="HY나무M" pitchFamily="18" charset="-127"/>
            </a:rPr>
            <a:t>3. </a:t>
          </a:r>
          <a:r>
            <a:rPr lang="ko-KR" altLang="en-US" sz="4400" dirty="0" smtClean="0">
              <a:latin typeface="HY나무M" pitchFamily="18" charset="-127"/>
              <a:ea typeface="HY나무M" pitchFamily="18" charset="-127"/>
            </a:rPr>
            <a:t>결과 및 </a:t>
          </a:r>
          <a:r>
            <a:rPr lang="ko-KR" sz="4400" dirty="0" smtClean="0">
              <a:latin typeface="HY나무M" pitchFamily="18" charset="-127"/>
              <a:ea typeface="HY나무M" pitchFamily="18" charset="-127"/>
            </a:rPr>
            <a:t>기대효과</a:t>
          </a:r>
          <a:endParaRPr lang="ko-KR" sz="4400" dirty="0">
            <a:latin typeface="HY나무M" pitchFamily="18" charset="-127"/>
            <a:ea typeface="HY나무M" pitchFamily="18" charset="-127"/>
          </a:endParaRPr>
        </a:p>
      </dgm:t>
    </dgm:pt>
    <dgm:pt modelId="{89CD0354-6AD0-4633-8621-F3BECF9A2A1B}" type="parTrans" cxnId="{F3FC5311-BB94-443B-B988-2545725D9CC5}">
      <dgm:prSet/>
      <dgm:spPr/>
      <dgm:t>
        <a:bodyPr/>
        <a:lstStyle/>
        <a:p>
          <a:pPr latinLnBrk="1"/>
          <a:endParaRPr lang="ko-KR" altLang="en-US"/>
        </a:p>
      </dgm:t>
    </dgm:pt>
    <dgm:pt modelId="{7CD7911F-D85D-4B41-91C9-2C3E0C014821}" type="sibTrans" cxnId="{F3FC5311-BB94-443B-B988-2545725D9CC5}">
      <dgm:prSet/>
      <dgm:spPr/>
      <dgm:t>
        <a:bodyPr/>
        <a:lstStyle/>
        <a:p>
          <a:pPr latinLnBrk="1"/>
          <a:endParaRPr lang="ko-KR" altLang="en-US"/>
        </a:p>
      </dgm:t>
    </dgm:pt>
    <dgm:pt modelId="{64EDDEF8-4F2E-48FA-8E27-10F4F44586DB}" type="pres">
      <dgm:prSet presAssocID="{E21F2E27-B3DB-4DE9-8017-8865C6DD74F9}" presName="linear" presStyleCnt="0">
        <dgm:presLayoutVars>
          <dgm:dir/>
          <dgm:animLvl val="lvl"/>
          <dgm:resizeHandles val="exact"/>
        </dgm:presLayoutVars>
      </dgm:prSet>
      <dgm:spPr/>
      <dgm:t>
        <a:bodyPr/>
        <a:lstStyle/>
        <a:p>
          <a:pPr latinLnBrk="1"/>
          <a:endParaRPr lang="ko-KR" altLang="en-US"/>
        </a:p>
      </dgm:t>
    </dgm:pt>
    <dgm:pt modelId="{9170794F-FDFE-4112-BFD6-72F251061383}" type="pres">
      <dgm:prSet presAssocID="{5B842C02-5FCC-4EBB-A4AB-8DB6F3962AAD}" presName="parentLin" presStyleCnt="0"/>
      <dgm:spPr/>
    </dgm:pt>
    <dgm:pt modelId="{A5D16B0A-FF79-433D-9724-1AB0FC6AFD13}" type="pres">
      <dgm:prSet presAssocID="{5B842C02-5FCC-4EBB-A4AB-8DB6F3962AAD}" presName="parentLeftMargin" presStyleLbl="node1" presStyleIdx="0" presStyleCnt="3"/>
      <dgm:spPr/>
      <dgm:t>
        <a:bodyPr/>
        <a:lstStyle/>
        <a:p>
          <a:pPr latinLnBrk="1"/>
          <a:endParaRPr lang="ko-KR" altLang="en-US"/>
        </a:p>
      </dgm:t>
    </dgm:pt>
    <dgm:pt modelId="{E1508C47-3E2D-4727-B69F-F61150FC68E7}" type="pres">
      <dgm:prSet presAssocID="{5B842C02-5FCC-4EBB-A4AB-8DB6F3962AAD}" presName="parentText" presStyleLbl="node1" presStyleIdx="0" presStyleCnt="3">
        <dgm:presLayoutVars>
          <dgm:chMax val="0"/>
          <dgm:bulletEnabled val="1"/>
        </dgm:presLayoutVars>
      </dgm:prSet>
      <dgm:spPr/>
      <dgm:t>
        <a:bodyPr/>
        <a:lstStyle/>
        <a:p>
          <a:pPr latinLnBrk="1"/>
          <a:endParaRPr lang="ko-KR" altLang="en-US"/>
        </a:p>
      </dgm:t>
    </dgm:pt>
    <dgm:pt modelId="{70A304AF-8CE8-46FD-90B0-120971B26DC5}" type="pres">
      <dgm:prSet presAssocID="{5B842C02-5FCC-4EBB-A4AB-8DB6F3962AAD}" presName="negativeSpace" presStyleCnt="0"/>
      <dgm:spPr/>
    </dgm:pt>
    <dgm:pt modelId="{D5B44832-D3F7-4F6B-B382-B69ACCF7462F}" type="pres">
      <dgm:prSet presAssocID="{5B842C02-5FCC-4EBB-A4AB-8DB6F3962AAD}" presName="childText" presStyleLbl="conFgAcc1" presStyleIdx="0" presStyleCnt="3">
        <dgm:presLayoutVars>
          <dgm:bulletEnabled val="1"/>
        </dgm:presLayoutVars>
      </dgm:prSet>
      <dgm:spPr/>
    </dgm:pt>
    <dgm:pt modelId="{6B1CBC4A-0A28-4AA5-BE77-195F9D1FD110}" type="pres">
      <dgm:prSet presAssocID="{2B0282AA-CE43-4510-9901-90FDF705FF15}" presName="spaceBetweenRectangles" presStyleCnt="0"/>
      <dgm:spPr/>
    </dgm:pt>
    <dgm:pt modelId="{F16A22AA-6BF7-4826-9FDB-D3BE516C8DF6}" type="pres">
      <dgm:prSet presAssocID="{3DE47EDA-E2AE-4B36-871D-0E56E829F399}" presName="parentLin" presStyleCnt="0"/>
      <dgm:spPr/>
    </dgm:pt>
    <dgm:pt modelId="{2D4A67FD-BFD5-464F-9E8B-44651C404D90}" type="pres">
      <dgm:prSet presAssocID="{3DE47EDA-E2AE-4B36-871D-0E56E829F399}" presName="parentLeftMargin" presStyleLbl="node1" presStyleIdx="0" presStyleCnt="3"/>
      <dgm:spPr/>
      <dgm:t>
        <a:bodyPr/>
        <a:lstStyle/>
        <a:p>
          <a:pPr latinLnBrk="1"/>
          <a:endParaRPr lang="ko-KR" altLang="en-US"/>
        </a:p>
      </dgm:t>
    </dgm:pt>
    <dgm:pt modelId="{3C5A2FE5-8451-4F06-819B-3AF05B9029A5}" type="pres">
      <dgm:prSet presAssocID="{3DE47EDA-E2AE-4B36-871D-0E56E829F399}" presName="parentText" presStyleLbl="node1" presStyleIdx="1" presStyleCnt="3">
        <dgm:presLayoutVars>
          <dgm:chMax val="0"/>
          <dgm:bulletEnabled val="1"/>
        </dgm:presLayoutVars>
      </dgm:prSet>
      <dgm:spPr/>
      <dgm:t>
        <a:bodyPr/>
        <a:lstStyle/>
        <a:p>
          <a:pPr latinLnBrk="1"/>
          <a:endParaRPr lang="ko-KR" altLang="en-US"/>
        </a:p>
      </dgm:t>
    </dgm:pt>
    <dgm:pt modelId="{ED89604B-26A6-42AC-8AC6-0069F594D1E8}" type="pres">
      <dgm:prSet presAssocID="{3DE47EDA-E2AE-4B36-871D-0E56E829F399}" presName="negativeSpace" presStyleCnt="0"/>
      <dgm:spPr/>
    </dgm:pt>
    <dgm:pt modelId="{4385A288-7A0D-41B9-BC12-FE903EC25AF8}" type="pres">
      <dgm:prSet presAssocID="{3DE47EDA-E2AE-4B36-871D-0E56E829F399}" presName="childText" presStyleLbl="conFgAcc1" presStyleIdx="1" presStyleCnt="3">
        <dgm:presLayoutVars>
          <dgm:bulletEnabled val="1"/>
        </dgm:presLayoutVars>
      </dgm:prSet>
      <dgm:spPr/>
    </dgm:pt>
    <dgm:pt modelId="{CE5399B9-DC1B-4396-8B91-F0DC6BB7C1C5}" type="pres">
      <dgm:prSet presAssocID="{4B6F22EF-AEA9-4905-9811-5BDE776411F7}" presName="spaceBetweenRectangles" presStyleCnt="0"/>
      <dgm:spPr/>
    </dgm:pt>
    <dgm:pt modelId="{B6808FC8-7835-40B8-9CE7-CC06EC3A268C}" type="pres">
      <dgm:prSet presAssocID="{864A39DD-58D2-4E23-93A0-76F313331EEA}" presName="parentLin" presStyleCnt="0"/>
      <dgm:spPr/>
    </dgm:pt>
    <dgm:pt modelId="{DBEF6F8D-A0E0-405E-9F63-F688F3CD52C5}" type="pres">
      <dgm:prSet presAssocID="{864A39DD-58D2-4E23-93A0-76F313331EEA}" presName="parentLeftMargin" presStyleLbl="node1" presStyleIdx="1" presStyleCnt="3"/>
      <dgm:spPr/>
      <dgm:t>
        <a:bodyPr/>
        <a:lstStyle/>
        <a:p>
          <a:pPr latinLnBrk="1"/>
          <a:endParaRPr lang="ko-KR" altLang="en-US"/>
        </a:p>
      </dgm:t>
    </dgm:pt>
    <dgm:pt modelId="{E475ACBC-1620-4A95-8E3C-FB52FDCCB4B5}" type="pres">
      <dgm:prSet presAssocID="{864A39DD-58D2-4E23-93A0-76F313331EEA}" presName="parentText" presStyleLbl="node1" presStyleIdx="2" presStyleCnt="3">
        <dgm:presLayoutVars>
          <dgm:chMax val="0"/>
          <dgm:bulletEnabled val="1"/>
        </dgm:presLayoutVars>
      </dgm:prSet>
      <dgm:spPr/>
      <dgm:t>
        <a:bodyPr/>
        <a:lstStyle/>
        <a:p>
          <a:pPr latinLnBrk="1"/>
          <a:endParaRPr lang="ko-KR" altLang="en-US"/>
        </a:p>
      </dgm:t>
    </dgm:pt>
    <dgm:pt modelId="{4D4D1BFB-2C15-45D6-BA80-30FECFEB3999}" type="pres">
      <dgm:prSet presAssocID="{864A39DD-58D2-4E23-93A0-76F313331EEA}" presName="negativeSpace" presStyleCnt="0"/>
      <dgm:spPr/>
    </dgm:pt>
    <dgm:pt modelId="{7308DE76-90A0-4F30-B315-F01A3EF4F900}" type="pres">
      <dgm:prSet presAssocID="{864A39DD-58D2-4E23-93A0-76F313331EEA}" presName="childText" presStyleLbl="conFgAcc1" presStyleIdx="2" presStyleCnt="3">
        <dgm:presLayoutVars>
          <dgm:bulletEnabled val="1"/>
        </dgm:presLayoutVars>
      </dgm:prSet>
      <dgm:spPr/>
    </dgm:pt>
  </dgm:ptLst>
  <dgm:cxnLst>
    <dgm:cxn modelId="{BDFA3544-6638-42E5-BD93-18CB44C0587B}" type="presOf" srcId="{5B842C02-5FCC-4EBB-A4AB-8DB6F3962AAD}" destId="{A5D16B0A-FF79-433D-9724-1AB0FC6AFD13}" srcOrd="0" destOrd="0" presId="urn:microsoft.com/office/officeart/2005/8/layout/list1"/>
    <dgm:cxn modelId="{F3FC5311-BB94-443B-B988-2545725D9CC5}" srcId="{E21F2E27-B3DB-4DE9-8017-8865C6DD74F9}" destId="{864A39DD-58D2-4E23-93A0-76F313331EEA}" srcOrd="2" destOrd="0" parTransId="{89CD0354-6AD0-4633-8621-F3BECF9A2A1B}" sibTransId="{7CD7911F-D85D-4B41-91C9-2C3E0C014821}"/>
    <dgm:cxn modelId="{FB3440EF-39F9-43B0-9EB1-12FC0984B452}" type="presOf" srcId="{864A39DD-58D2-4E23-93A0-76F313331EEA}" destId="{DBEF6F8D-A0E0-405E-9F63-F688F3CD52C5}" srcOrd="0" destOrd="0" presId="urn:microsoft.com/office/officeart/2005/8/layout/list1"/>
    <dgm:cxn modelId="{1BBFF347-7652-48BE-95B3-2237756A47F1}" type="presOf" srcId="{864A39DD-58D2-4E23-93A0-76F313331EEA}" destId="{E475ACBC-1620-4A95-8E3C-FB52FDCCB4B5}" srcOrd="1" destOrd="0" presId="urn:microsoft.com/office/officeart/2005/8/layout/list1"/>
    <dgm:cxn modelId="{0C2D18D2-12BE-4C55-A201-C345954304E1}" srcId="{E21F2E27-B3DB-4DE9-8017-8865C6DD74F9}" destId="{5B842C02-5FCC-4EBB-A4AB-8DB6F3962AAD}" srcOrd="0" destOrd="0" parTransId="{D1EF0155-F4BB-4FC5-AA1F-2A2691B1BAFD}" sibTransId="{2B0282AA-CE43-4510-9901-90FDF705FF15}"/>
    <dgm:cxn modelId="{9B55D801-62A1-4749-8400-630C07A9F943}" type="presOf" srcId="{5B842C02-5FCC-4EBB-A4AB-8DB6F3962AAD}" destId="{E1508C47-3E2D-4727-B69F-F61150FC68E7}" srcOrd="1" destOrd="0" presId="urn:microsoft.com/office/officeart/2005/8/layout/list1"/>
    <dgm:cxn modelId="{77EEF7E6-3A5E-40C7-8B4B-7CC2D56D5254}" srcId="{E21F2E27-B3DB-4DE9-8017-8865C6DD74F9}" destId="{3DE47EDA-E2AE-4B36-871D-0E56E829F399}" srcOrd="1" destOrd="0" parTransId="{E5E108E1-7FC2-4145-903A-DDBFEBE991C6}" sibTransId="{4B6F22EF-AEA9-4905-9811-5BDE776411F7}"/>
    <dgm:cxn modelId="{4175F6A6-01DA-48DC-90D1-7136DBBF88AB}" type="presOf" srcId="{3DE47EDA-E2AE-4B36-871D-0E56E829F399}" destId="{3C5A2FE5-8451-4F06-819B-3AF05B9029A5}" srcOrd="1" destOrd="0" presId="urn:microsoft.com/office/officeart/2005/8/layout/list1"/>
    <dgm:cxn modelId="{83FE9859-68A5-47B0-A173-772EF5E40E7C}" type="presOf" srcId="{3DE47EDA-E2AE-4B36-871D-0E56E829F399}" destId="{2D4A67FD-BFD5-464F-9E8B-44651C404D90}" srcOrd="0" destOrd="0" presId="urn:microsoft.com/office/officeart/2005/8/layout/list1"/>
    <dgm:cxn modelId="{DBA7B1A3-EEA7-4D6B-82C3-CACD3149DA8C}" type="presOf" srcId="{E21F2E27-B3DB-4DE9-8017-8865C6DD74F9}" destId="{64EDDEF8-4F2E-48FA-8E27-10F4F44586DB}" srcOrd="0" destOrd="0" presId="urn:microsoft.com/office/officeart/2005/8/layout/list1"/>
    <dgm:cxn modelId="{877E0A95-F15A-40B5-8B4C-0A6994F7E695}" type="presParOf" srcId="{64EDDEF8-4F2E-48FA-8E27-10F4F44586DB}" destId="{9170794F-FDFE-4112-BFD6-72F251061383}" srcOrd="0" destOrd="0" presId="urn:microsoft.com/office/officeart/2005/8/layout/list1"/>
    <dgm:cxn modelId="{F2AB0582-B838-41FB-93F2-D82892FCF2CB}" type="presParOf" srcId="{9170794F-FDFE-4112-BFD6-72F251061383}" destId="{A5D16B0A-FF79-433D-9724-1AB0FC6AFD13}" srcOrd="0" destOrd="0" presId="urn:microsoft.com/office/officeart/2005/8/layout/list1"/>
    <dgm:cxn modelId="{CF8ADD96-4295-4B0C-937C-A8AFE49CE9D2}" type="presParOf" srcId="{9170794F-FDFE-4112-BFD6-72F251061383}" destId="{E1508C47-3E2D-4727-B69F-F61150FC68E7}" srcOrd="1" destOrd="0" presId="urn:microsoft.com/office/officeart/2005/8/layout/list1"/>
    <dgm:cxn modelId="{469B5C28-E5C0-414D-B7EE-198D23847097}" type="presParOf" srcId="{64EDDEF8-4F2E-48FA-8E27-10F4F44586DB}" destId="{70A304AF-8CE8-46FD-90B0-120971B26DC5}" srcOrd="1" destOrd="0" presId="urn:microsoft.com/office/officeart/2005/8/layout/list1"/>
    <dgm:cxn modelId="{C7BD248E-FC29-4CD4-BA9E-88A4FF36A69F}" type="presParOf" srcId="{64EDDEF8-4F2E-48FA-8E27-10F4F44586DB}" destId="{D5B44832-D3F7-4F6B-B382-B69ACCF7462F}" srcOrd="2" destOrd="0" presId="urn:microsoft.com/office/officeart/2005/8/layout/list1"/>
    <dgm:cxn modelId="{1FB71500-7CA5-4F9A-83F0-4A67B1424162}" type="presParOf" srcId="{64EDDEF8-4F2E-48FA-8E27-10F4F44586DB}" destId="{6B1CBC4A-0A28-4AA5-BE77-195F9D1FD110}" srcOrd="3" destOrd="0" presId="urn:microsoft.com/office/officeart/2005/8/layout/list1"/>
    <dgm:cxn modelId="{FB84A65C-CDB3-4396-92F2-188CE859FBCF}" type="presParOf" srcId="{64EDDEF8-4F2E-48FA-8E27-10F4F44586DB}" destId="{F16A22AA-6BF7-4826-9FDB-D3BE516C8DF6}" srcOrd="4" destOrd="0" presId="urn:microsoft.com/office/officeart/2005/8/layout/list1"/>
    <dgm:cxn modelId="{7B176532-511D-4947-88DA-8D7455C34D66}" type="presParOf" srcId="{F16A22AA-6BF7-4826-9FDB-D3BE516C8DF6}" destId="{2D4A67FD-BFD5-464F-9E8B-44651C404D90}" srcOrd="0" destOrd="0" presId="urn:microsoft.com/office/officeart/2005/8/layout/list1"/>
    <dgm:cxn modelId="{BA538158-B303-410A-B9DC-DCCA91CF2E04}" type="presParOf" srcId="{F16A22AA-6BF7-4826-9FDB-D3BE516C8DF6}" destId="{3C5A2FE5-8451-4F06-819B-3AF05B9029A5}" srcOrd="1" destOrd="0" presId="urn:microsoft.com/office/officeart/2005/8/layout/list1"/>
    <dgm:cxn modelId="{DBF08C40-AE17-4876-9765-FEE54E785C91}" type="presParOf" srcId="{64EDDEF8-4F2E-48FA-8E27-10F4F44586DB}" destId="{ED89604B-26A6-42AC-8AC6-0069F594D1E8}" srcOrd="5" destOrd="0" presId="urn:microsoft.com/office/officeart/2005/8/layout/list1"/>
    <dgm:cxn modelId="{38F9B34C-6BB7-4CA8-BE5A-F9E1E13D0117}" type="presParOf" srcId="{64EDDEF8-4F2E-48FA-8E27-10F4F44586DB}" destId="{4385A288-7A0D-41B9-BC12-FE903EC25AF8}" srcOrd="6" destOrd="0" presId="urn:microsoft.com/office/officeart/2005/8/layout/list1"/>
    <dgm:cxn modelId="{5606B5B6-30D9-4964-8093-1421715367C0}" type="presParOf" srcId="{64EDDEF8-4F2E-48FA-8E27-10F4F44586DB}" destId="{CE5399B9-DC1B-4396-8B91-F0DC6BB7C1C5}" srcOrd="7" destOrd="0" presId="urn:microsoft.com/office/officeart/2005/8/layout/list1"/>
    <dgm:cxn modelId="{67D4EA3A-BEA0-4AF7-BD26-30965FC4E4E1}" type="presParOf" srcId="{64EDDEF8-4F2E-48FA-8E27-10F4F44586DB}" destId="{B6808FC8-7835-40B8-9CE7-CC06EC3A268C}" srcOrd="8" destOrd="0" presId="urn:microsoft.com/office/officeart/2005/8/layout/list1"/>
    <dgm:cxn modelId="{770F00ED-99A8-432E-9823-1D0F5210497A}" type="presParOf" srcId="{B6808FC8-7835-40B8-9CE7-CC06EC3A268C}" destId="{DBEF6F8D-A0E0-405E-9F63-F688F3CD52C5}" srcOrd="0" destOrd="0" presId="urn:microsoft.com/office/officeart/2005/8/layout/list1"/>
    <dgm:cxn modelId="{DFC69940-BF24-458A-BF61-7565DEDA2C12}" type="presParOf" srcId="{B6808FC8-7835-40B8-9CE7-CC06EC3A268C}" destId="{E475ACBC-1620-4A95-8E3C-FB52FDCCB4B5}" srcOrd="1" destOrd="0" presId="urn:microsoft.com/office/officeart/2005/8/layout/list1"/>
    <dgm:cxn modelId="{8C4DF099-A4E1-40D4-A9F2-CCA94D8F3CAF}" type="presParOf" srcId="{64EDDEF8-4F2E-48FA-8E27-10F4F44586DB}" destId="{4D4D1BFB-2C15-45D6-BA80-30FECFEB3999}" srcOrd="9" destOrd="0" presId="urn:microsoft.com/office/officeart/2005/8/layout/list1"/>
    <dgm:cxn modelId="{4C79AA57-13DA-487A-BFE0-5930462C6560}" type="presParOf" srcId="{64EDDEF8-4F2E-48FA-8E27-10F4F44586DB}" destId="{7308DE76-90A0-4F30-B315-F01A3EF4F900}"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5B44832-D3F7-4F6B-B382-B69ACCF7462F}">
      <dsp:nvSpPr>
        <dsp:cNvPr id="0" name=""/>
        <dsp:cNvSpPr/>
      </dsp:nvSpPr>
      <dsp:spPr>
        <a:xfrm>
          <a:off x="0" y="563552"/>
          <a:ext cx="8329642" cy="9072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508C47-3E2D-4727-B69F-F61150FC68E7}">
      <dsp:nvSpPr>
        <dsp:cNvPr id="0" name=""/>
        <dsp:cNvSpPr/>
      </dsp:nvSpPr>
      <dsp:spPr>
        <a:xfrm>
          <a:off x="416482" y="32192"/>
          <a:ext cx="5830749" cy="1062720"/>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0388" tIns="0" rIns="220388" bIns="0" numCol="1" spcCol="1270" anchor="ctr" anchorCtr="0">
          <a:noAutofit/>
        </a:bodyPr>
        <a:lstStyle/>
        <a:p>
          <a:pPr lvl="0" algn="l" defTabSz="1955800" rtl="0" latinLnBrk="1">
            <a:lnSpc>
              <a:spcPct val="90000"/>
            </a:lnSpc>
            <a:spcBef>
              <a:spcPct val="0"/>
            </a:spcBef>
            <a:spcAft>
              <a:spcPct val="35000"/>
            </a:spcAft>
          </a:pPr>
          <a:r>
            <a:rPr lang="en-US" altLang="ko-KR" sz="4400" kern="1200" dirty="0" smtClean="0">
              <a:latin typeface="HY나무M" pitchFamily="18" charset="-127"/>
              <a:ea typeface="HY나무M" pitchFamily="18" charset="-127"/>
            </a:rPr>
            <a:t>1. </a:t>
          </a:r>
          <a:r>
            <a:rPr lang="ko-KR" sz="4400" kern="1200" dirty="0" smtClean="0">
              <a:latin typeface="HY나무M" pitchFamily="18" charset="-127"/>
              <a:ea typeface="HY나무M" pitchFamily="18" charset="-127"/>
            </a:rPr>
            <a:t>학교 환경 실태</a:t>
          </a:r>
          <a:endParaRPr lang="en-US" sz="4400" kern="1200" dirty="0">
            <a:latin typeface="HY나무M" pitchFamily="18" charset="-127"/>
            <a:ea typeface="HY나무M" pitchFamily="18" charset="-127"/>
          </a:endParaRPr>
        </a:p>
      </dsp:txBody>
      <dsp:txXfrm>
        <a:off x="416482" y="32192"/>
        <a:ext cx="5830749" cy="1062720"/>
      </dsp:txXfrm>
    </dsp:sp>
    <dsp:sp modelId="{4385A288-7A0D-41B9-BC12-FE903EC25AF8}">
      <dsp:nvSpPr>
        <dsp:cNvPr id="0" name=""/>
        <dsp:cNvSpPr/>
      </dsp:nvSpPr>
      <dsp:spPr>
        <a:xfrm>
          <a:off x="0" y="2196512"/>
          <a:ext cx="8329642" cy="9072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5A2FE5-8451-4F06-819B-3AF05B9029A5}">
      <dsp:nvSpPr>
        <dsp:cNvPr id="0" name=""/>
        <dsp:cNvSpPr/>
      </dsp:nvSpPr>
      <dsp:spPr>
        <a:xfrm>
          <a:off x="416482" y="1665152"/>
          <a:ext cx="5830749" cy="106272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0388" tIns="0" rIns="220388" bIns="0" numCol="1" spcCol="1270" anchor="ctr" anchorCtr="0">
          <a:noAutofit/>
        </a:bodyPr>
        <a:lstStyle/>
        <a:p>
          <a:pPr lvl="0" algn="l" defTabSz="1955800" rtl="0" latinLnBrk="1">
            <a:lnSpc>
              <a:spcPct val="90000"/>
            </a:lnSpc>
            <a:spcBef>
              <a:spcPct val="0"/>
            </a:spcBef>
            <a:spcAft>
              <a:spcPct val="35000"/>
            </a:spcAft>
          </a:pPr>
          <a:r>
            <a:rPr lang="en-US" sz="4400" kern="1200" dirty="0" smtClean="0">
              <a:latin typeface="HY나무M" pitchFamily="18" charset="-127"/>
              <a:ea typeface="HY나무M" pitchFamily="18" charset="-127"/>
            </a:rPr>
            <a:t>2. </a:t>
          </a:r>
          <a:r>
            <a:rPr lang="ko-KR" sz="4400" kern="1200" dirty="0" smtClean="0">
              <a:latin typeface="HY나무M" pitchFamily="18" charset="-127"/>
              <a:ea typeface="HY나무M" pitchFamily="18" charset="-127"/>
            </a:rPr>
            <a:t>신 아나바다 정책</a:t>
          </a:r>
          <a:endParaRPr lang="en-US" sz="4400" kern="1200" dirty="0">
            <a:latin typeface="HY나무M" pitchFamily="18" charset="-127"/>
            <a:ea typeface="HY나무M" pitchFamily="18" charset="-127"/>
          </a:endParaRPr>
        </a:p>
      </dsp:txBody>
      <dsp:txXfrm>
        <a:off x="416482" y="1665152"/>
        <a:ext cx="5830749" cy="1062720"/>
      </dsp:txXfrm>
    </dsp:sp>
    <dsp:sp modelId="{7308DE76-90A0-4F30-B315-F01A3EF4F900}">
      <dsp:nvSpPr>
        <dsp:cNvPr id="0" name=""/>
        <dsp:cNvSpPr/>
      </dsp:nvSpPr>
      <dsp:spPr>
        <a:xfrm>
          <a:off x="0" y="3829472"/>
          <a:ext cx="8329642" cy="9072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75ACBC-1620-4A95-8E3C-FB52FDCCB4B5}">
      <dsp:nvSpPr>
        <dsp:cNvPr id="0" name=""/>
        <dsp:cNvSpPr/>
      </dsp:nvSpPr>
      <dsp:spPr>
        <a:xfrm>
          <a:off x="416482" y="3298112"/>
          <a:ext cx="5830749" cy="106272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0388" tIns="0" rIns="220388" bIns="0" numCol="1" spcCol="1270" anchor="ctr" anchorCtr="0">
          <a:noAutofit/>
        </a:bodyPr>
        <a:lstStyle/>
        <a:p>
          <a:pPr lvl="0" algn="l" defTabSz="1955800" rtl="0" latinLnBrk="1">
            <a:lnSpc>
              <a:spcPct val="90000"/>
            </a:lnSpc>
            <a:spcBef>
              <a:spcPct val="0"/>
            </a:spcBef>
            <a:spcAft>
              <a:spcPct val="35000"/>
            </a:spcAft>
          </a:pPr>
          <a:r>
            <a:rPr lang="en-US" sz="4400" kern="1200" dirty="0" smtClean="0">
              <a:latin typeface="HY나무M" pitchFamily="18" charset="-127"/>
              <a:ea typeface="HY나무M" pitchFamily="18" charset="-127"/>
            </a:rPr>
            <a:t>3. </a:t>
          </a:r>
          <a:r>
            <a:rPr lang="ko-KR" altLang="en-US" sz="4400" kern="1200" dirty="0" smtClean="0">
              <a:latin typeface="HY나무M" pitchFamily="18" charset="-127"/>
              <a:ea typeface="HY나무M" pitchFamily="18" charset="-127"/>
            </a:rPr>
            <a:t>결과 및 </a:t>
          </a:r>
          <a:r>
            <a:rPr lang="ko-KR" sz="4400" kern="1200" dirty="0" smtClean="0">
              <a:latin typeface="HY나무M" pitchFamily="18" charset="-127"/>
              <a:ea typeface="HY나무M" pitchFamily="18" charset="-127"/>
            </a:rPr>
            <a:t>기대효과</a:t>
          </a:r>
          <a:endParaRPr lang="ko-KR" sz="4400" kern="1200" dirty="0">
            <a:latin typeface="HY나무M" pitchFamily="18" charset="-127"/>
            <a:ea typeface="HY나무M" pitchFamily="18" charset="-127"/>
          </a:endParaRPr>
        </a:p>
      </dsp:txBody>
      <dsp:txXfrm>
        <a:off x="416482" y="3298112"/>
        <a:ext cx="5830749" cy="10627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31788734-75BE-4D84-8EBC-DE119F49E487}" type="datetimeFigureOut">
              <a:rPr lang="ko-KR" altLang="en-US" smtClean="0"/>
              <a:pPr/>
              <a:t>2014-09-16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5127F1A-F77E-43F1-A1E2-B4E7086A4D9C}"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788734-75BE-4D84-8EBC-DE119F49E487}" type="datetimeFigureOut">
              <a:rPr lang="ko-KR" altLang="en-US" smtClean="0"/>
              <a:pPr/>
              <a:t>2014-09-16</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127F1A-F77E-43F1-A1E2-B4E7086A4D9C}"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tv02.search.naver.net/ugc?t=470x180&amp;q=http://blogfiles.naver.net/20110714_160/ksj7537_1310603794999chf23_JPEG/HQ_Pixs_Blog_%286%29.jpg"/>
          <p:cNvPicPr>
            <a:picLocks noChangeAspect="1" noChangeArrowheads="1"/>
          </p:cNvPicPr>
          <p:nvPr/>
        </p:nvPicPr>
        <p:blipFill>
          <a:blip r:embed="rId2" cstate="print">
            <a:lum bright="21000" contrast="-55000"/>
          </a:blip>
          <a:srcRect/>
          <a:stretch>
            <a:fillRect/>
          </a:stretch>
        </p:blipFill>
        <p:spPr bwMode="auto">
          <a:xfrm>
            <a:off x="0" y="0"/>
            <a:ext cx="9144000" cy="6858000"/>
          </a:xfrm>
          <a:prstGeom prst="rect">
            <a:avLst/>
          </a:prstGeom>
          <a:noFill/>
        </p:spPr>
      </p:pic>
      <p:sp>
        <p:nvSpPr>
          <p:cNvPr id="2" name="제목 1"/>
          <p:cNvSpPr>
            <a:spLocks noGrp="1"/>
          </p:cNvSpPr>
          <p:nvPr>
            <p:ph type="ctrTitle"/>
          </p:nvPr>
        </p:nvSpPr>
        <p:spPr>
          <a:xfrm>
            <a:off x="714348" y="1000108"/>
            <a:ext cx="7772400" cy="1470025"/>
          </a:xfrm>
        </p:spPr>
        <p:txBody>
          <a:bodyPr>
            <a:noAutofit/>
          </a:bodyPr>
          <a:lstStyle/>
          <a:p>
            <a:r>
              <a:rPr lang="ko-KR" altLang="en-US" sz="9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HY목각파임B" pitchFamily="18" charset="-127"/>
                <a:ea typeface="HY목각파임B" pitchFamily="18" charset="-127"/>
              </a:rPr>
              <a:t>꿈에 그린 </a:t>
            </a:r>
            <a:endParaRPr lang="ko-KR" altLang="en-US" sz="9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HY목각파임B" pitchFamily="18" charset="-127"/>
              <a:ea typeface="HY목각파임B" pitchFamily="18" charset="-127"/>
            </a:endParaRPr>
          </a:p>
        </p:txBody>
      </p:sp>
      <p:sp>
        <p:nvSpPr>
          <p:cNvPr id="3" name="부제목 2"/>
          <p:cNvSpPr>
            <a:spLocks noGrp="1"/>
          </p:cNvSpPr>
          <p:nvPr>
            <p:ph type="subTitle" idx="1"/>
          </p:nvPr>
        </p:nvSpPr>
        <p:spPr>
          <a:xfrm>
            <a:off x="1500166" y="3071810"/>
            <a:ext cx="6400800" cy="685808"/>
          </a:xfrm>
        </p:spPr>
        <p:txBody>
          <a:bodyPr>
            <a:noAutofit/>
          </a:bodyPr>
          <a:lstStyle/>
          <a:p>
            <a:r>
              <a:rPr lang="ko-KR" alt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Y목판L" pitchFamily="18" charset="-127"/>
                <a:ea typeface="HY목판L" pitchFamily="18" charset="-127"/>
              </a:rPr>
              <a:t>신 </a:t>
            </a:r>
            <a:r>
              <a:rPr lang="ko-KR" altLang="en-US" sz="4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Y목판L" pitchFamily="18" charset="-127"/>
                <a:ea typeface="HY목판L" pitchFamily="18" charset="-127"/>
              </a:rPr>
              <a:t>아나바다</a:t>
            </a:r>
            <a:r>
              <a:rPr lang="ko-KR" alt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Y목판L" pitchFamily="18" charset="-127"/>
                <a:ea typeface="HY목판L" pitchFamily="18" charset="-127"/>
              </a:rPr>
              <a:t> 정책</a:t>
            </a:r>
            <a:endParaRPr lang="ko-KR" alt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HY목판L" pitchFamily="18" charset="-127"/>
              <a:ea typeface="HY목판L" pitchFamily="18" charset="-127"/>
            </a:endParaRPr>
          </a:p>
        </p:txBody>
      </p:sp>
      <p:sp>
        <p:nvSpPr>
          <p:cNvPr id="5" name="TextBox 4"/>
          <p:cNvSpPr txBox="1"/>
          <p:nvPr/>
        </p:nvSpPr>
        <p:spPr>
          <a:xfrm>
            <a:off x="3786182" y="5072074"/>
            <a:ext cx="5000660" cy="523220"/>
          </a:xfrm>
          <a:prstGeom prst="rect">
            <a:avLst/>
          </a:prstGeom>
          <a:noFill/>
        </p:spPr>
        <p:txBody>
          <a:bodyPr wrap="square" rtlCol="0">
            <a:spAutoFit/>
          </a:bodyPr>
          <a:lstStyle/>
          <a:p>
            <a:r>
              <a:rPr lang="ko-KR" altLang="en-US" sz="2800" dirty="0" smtClean="0">
                <a:latin typeface="HY나무M" pitchFamily="18" charset="-127"/>
                <a:ea typeface="HY나무M" pitchFamily="18" charset="-127"/>
              </a:rPr>
              <a:t>차정현 최소희 최영서 최혜리</a:t>
            </a:r>
            <a:endParaRPr lang="ko-KR" altLang="en-US" sz="2800" dirty="0">
              <a:latin typeface="HY나무M" pitchFamily="18" charset="-127"/>
              <a:ea typeface="HY나무M" pitchFamily="18"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tv02.search.naver.net/ugc?t=470x180&amp;q=http://cafefiles.naver.net/20101120_35/edith1234_1290259302625B6uwC_jpg/dream_meal_edith1234.jpg"/>
          <p:cNvPicPr>
            <a:picLocks noChangeAspect="1" noChangeArrowheads="1"/>
          </p:cNvPicPr>
          <p:nvPr/>
        </p:nvPicPr>
        <p:blipFill>
          <a:blip r:embed="rId2" cstate="print">
            <a:lum bright="51000" contrast="-81000"/>
          </a:blip>
          <a:srcRect/>
          <a:stretch>
            <a:fillRect/>
          </a:stretch>
        </p:blipFill>
        <p:spPr bwMode="auto">
          <a:xfrm>
            <a:off x="0" y="0"/>
            <a:ext cx="9144000" cy="6858000"/>
          </a:xfrm>
          <a:prstGeom prst="rect">
            <a:avLst/>
          </a:prstGeom>
          <a:noFill/>
        </p:spPr>
      </p:pic>
      <p:sp>
        <p:nvSpPr>
          <p:cNvPr id="3" name="내용 개체 틀 2"/>
          <p:cNvSpPr>
            <a:spLocks noGrp="1"/>
          </p:cNvSpPr>
          <p:nvPr>
            <p:ph idx="1"/>
          </p:nvPr>
        </p:nvSpPr>
        <p:spPr>
          <a:xfrm>
            <a:off x="142844" y="357166"/>
            <a:ext cx="8858312" cy="6429396"/>
          </a:xfrm>
        </p:spPr>
        <p:txBody>
          <a:bodyPr>
            <a:normAutofit fontScale="92500"/>
          </a:bodyPr>
          <a:lstStyle/>
          <a:p>
            <a:pPr marL="514350" indent="-514350">
              <a:buFont typeface="+mj-ea"/>
              <a:buAutoNum type="circleNumDbPlain"/>
            </a:pPr>
            <a:r>
              <a:rPr lang="ko-KR" altLang="en-US" dirty="0" smtClean="0">
                <a:latin typeface="HY나무M" pitchFamily="18" charset="-127"/>
                <a:ea typeface="HY나무M" pitchFamily="18" charset="-127"/>
              </a:rPr>
              <a:t>배경 및 목적</a:t>
            </a:r>
            <a:endParaRPr lang="en-US" altLang="ko-KR" dirty="0" smtClean="0">
              <a:latin typeface="HY나무M" pitchFamily="18" charset="-127"/>
              <a:ea typeface="HY나무M" pitchFamily="18" charset="-127"/>
            </a:endParaRPr>
          </a:p>
          <a:p>
            <a:pPr marL="514350" indent="-514350" algn="just">
              <a:buNone/>
            </a:pPr>
            <a:r>
              <a:rPr lang="ko-KR" altLang="en-US" dirty="0" smtClean="0">
                <a:latin typeface="HY나무M" pitchFamily="18" charset="-127"/>
                <a:ea typeface="HY나무M" pitchFamily="18" charset="-127"/>
              </a:rPr>
              <a:t>    학교 급식 실에서 버려지는 음식물의 양이 매우 많고 학생들이 이를 인식하지 않아 해결되지 않음</a:t>
            </a:r>
            <a:r>
              <a:rPr lang="en-US" altLang="ko-KR" dirty="0" smtClean="0">
                <a:latin typeface="HY나무M" pitchFamily="18" charset="-127"/>
                <a:ea typeface="HY나무M" pitchFamily="18" charset="-127"/>
              </a:rPr>
              <a:t>. </a:t>
            </a:r>
            <a:r>
              <a:rPr lang="ko-KR" altLang="en-US" dirty="0" smtClean="0">
                <a:latin typeface="HY나무M" pitchFamily="18" charset="-127"/>
                <a:ea typeface="HY나무M" pitchFamily="18" charset="-127"/>
              </a:rPr>
              <a:t>버려지는 음식물의 양을 체크함으로써 학생들에게 하루에 얼마나 많은 음식들이 버려지는지 인식시키고 행동을 개선할 수 있도록 한다</a:t>
            </a:r>
            <a:r>
              <a:rPr lang="en-US" altLang="ko-KR" dirty="0" smtClean="0">
                <a:latin typeface="HY나무M" pitchFamily="18" charset="-127"/>
                <a:ea typeface="HY나무M" pitchFamily="18" charset="-127"/>
              </a:rPr>
              <a:t>.</a:t>
            </a:r>
          </a:p>
          <a:p>
            <a:pPr marL="514350" indent="-514350">
              <a:buFont typeface="+mj-ea"/>
              <a:buAutoNum type="circleNumDbPlain" startAt="2"/>
            </a:pPr>
            <a:r>
              <a:rPr lang="ko-KR" altLang="en-US" dirty="0" smtClean="0">
                <a:latin typeface="HY나무M" pitchFamily="18" charset="-127"/>
                <a:ea typeface="HY나무M" pitchFamily="18" charset="-127"/>
              </a:rPr>
              <a:t>기대 효과</a:t>
            </a:r>
            <a:endParaRPr lang="en-US" altLang="ko-KR" dirty="0" smtClean="0">
              <a:latin typeface="HY나무M" pitchFamily="18" charset="-127"/>
              <a:ea typeface="HY나무M" pitchFamily="18" charset="-127"/>
            </a:endParaRPr>
          </a:p>
          <a:p>
            <a:pPr marL="514350" indent="-514350">
              <a:buNone/>
            </a:pPr>
            <a:r>
              <a:rPr lang="en-US" altLang="ko-KR" dirty="0" smtClean="0">
                <a:latin typeface="HY나무M" pitchFamily="18" charset="-127"/>
                <a:ea typeface="HY나무M" pitchFamily="18" charset="-127"/>
              </a:rPr>
              <a:t>    </a:t>
            </a:r>
            <a:r>
              <a:rPr lang="ko-KR" altLang="en-US" dirty="0" smtClean="0">
                <a:latin typeface="HY나무M" pitchFamily="18" charset="-127"/>
                <a:ea typeface="HY나무M" pitchFamily="18" charset="-127"/>
              </a:rPr>
              <a:t>학생들에게 자신이 버리는 음식물로 인한 환경문제에 대해 스스로 인식하게 하고 자율적으로 행동할 수 있기까지는 제재와 보상을 해줌으로써 보다 적극적으로 실천할 수 있게 하고 결과적으로 음식물 쓰레기의 양이 줄 것으로 예상된다</a:t>
            </a:r>
            <a:r>
              <a:rPr lang="en-US" altLang="ko-KR" dirty="0" smtClean="0">
                <a:latin typeface="HY나무M" pitchFamily="18" charset="-127"/>
                <a:ea typeface="HY나무M" pitchFamily="18" charset="-127"/>
              </a:rPr>
              <a:t>.</a:t>
            </a:r>
          </a:p>
          <a:p>
            <a:pPr marL="514350" indent="-514350">
              <a:buNone/>
            </a:pPr>
            <a:endParaRPr lang="en-US" altLang="ko-KR" dirty="0" smtClean="0">
              <a:latin typeface="HY나무M" pitchFamily="18" charset="-127"/>
              <a:ea typeface="HY나무M" pitchFamily="18" charset="-127"/>
            </a:endParaRPr>
          </a:p>
          <a:p>
            <a:pPr marL="514350" indent="-514350">
              <a:buNone/>
            </a:pPr>
            <a:endParaRPr lang="en-US" altLang="ko-KR" dirty="0" smtClean="0">
              <a:latin typeface="HY나무M" pitchFamily="18" charset="-127"/>
              <a:ea typeface="HY나무M" pitchFamily="18" charset="-127"/>
            </a:endParaRPr>
          </a:p>
          <a:p>
            <a:pPr marL="514350" indent="-514350">
              <a:buNone/>
            </a:pPr>
            <a:endParaRPr lang="en-US" altLang="ko-KR" dirty="0" smtClean="0"/>
          </a:p>
          <a:p>
            <a:pPr marL="514350" indent="-514350">
              <a:buNone/>
            </a:pPr>
            <a:endParaRPr lang="en-US" altLang="ko-KR" dirty="0" smtClean="0"/>
          </a:p>
          <a:p>
            <a:pPr marL="514350" indent="-514350">
              <a:buNone/>
            </a:pPr>
            <a:endParaRPr lang="ko-KR"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내용 개체 틀 3" descr="캡처.PNG"/>
          <p:cNvPicPr>
            <a:picLocks noGrp="1" noChangeAspect="1"/>
          </p:cNvPicPr>
          <p:nvPr>
            <p:ph idx="1"/>
          </p:nvPr>
        </p:nvPicPr>
        <p:blipFill>
          <a:blip r:embed="rId2" cstate="print">
            <a:clrChange>
              <a:clrFrom>
                <a:srgbClr val="FFFFFF"/>
              </a:clrFrom>
              <a:clrTo>
                <a:srgbClr val="FFFFFF">
                  <a:alpha val="0"/>
                </a:srgbClr>
              </a:clrTo>
            </a:clrChange>
          </a:blip>
          <a:stretch>
            <a:fillRect/>
          </a:stretch>
        </p:blipFill>
        <p:spPr>
          <a:xfrm>
            <a:off x="285720" y="1071546"/>
            <a:ext cx="7429552" cy="3786214"/>
          </a:xfrm>
        </p:spPr>
      </p:pic>
      <p:sp>
        <p:nvSpPr>
          <p:cNvPr id="5" name="TextBox 4"/>
          <p:cNvSpPr txBox="1"/>
          <p:nvPr/>
        </p:nvSpPr>
        <p:spPr>
          <a:xfrm>
            <a:off x="214282" y="285728"/>
            <a:ext cx="8429684" cy="646331"/>
          </a:xfrm>
          <a:prstGeom prst="rect">
            <a:avLst/>
          </a:prstGeom>
          <a:noFill/>
        </p:spPr>
        <p:txBody>
          <a:bodyPr wrap="square" rtlCol="0">
            <a:spAutoFit/>
          </a:bodyPr>
          <a:lstStyle/>
          <a:p>
            <a:pPr marL="514350" indent="-514350">
              <a:buFont typeface="+mj-ea"/>
              <a:buAutoNum type="circleNumDbPlain" startAt="3"/>
            </a:pPr>
            <a:r>
              <a:rPr lang="ko-KR" altLang="en-US" sz="3600" dirty="0" smtClean="0">
                <a:latin typeface="HY나무M" pitchFamily="18" charset="-127"/>
                <a:ea typeface="HY나무M" pitchFamily="18" charset="-127"/>
              </a:rPr>
              <a:t>학생증을 이용한 음식물 양 측정 방법 </a:t>
            </a:r>
            <a:endParaRPr lang="ko-KR" altLang="en-US" sz="3600" dirty="0">
              <a:latin typeface="HY나무M" pitchFamily="18" charset="-127"/>
              <a:ea typeface="HY나무M" pitchFamily="18" charset="-127"/>
            </a:endParaRPr>
          </a:p>
        </p:txBody>
      </p:sp>
      <p:sp>
        <p:nvSpPr>
          <p:cNvPr id="6" name="TextBox 5"/>
          <p:cNvSpPr txBox="1"/>
          <p:nvPr/>
        </p:nvSpPr>
        <p:spPr>
          <a:xfrm>
            <a:off x="428596" y="5000636"/>
            <a:ext cx="8286808" cy="1569660"/>
          </a:xfrm>
          <a:prstGeom prst="rect">
            <a:avLst/>
          </a:prstGeom>
          <a:noFill/>
        </p:spPr>
        <p:txBody>
          <a:bodyPr wrap="square" rtlCol="0">
            <a:spAutoFit/>
          </a:bodyPr>
          <a:lstStyle/>
          <a:p>
            <a:r>
              <a:rPr lang="ko-KR" altLang="en-US" sz="2400" dirty="0" err="1" smtClean="0">
                <a:latin typeface="HY나무M" pitchFamily="18" charset="-127"/>
                <a:ea typeface="HY나무M" pitchFamily="18" charset="-127"/>
              </a:rPr>
              <a:t>식판이</a:t>
            </a:r>
            <a:r>
              <a:rPr lang="ko-KR" altLang="en-US" sz="2400" dirty="0" smtClean="0">
                <a:latin typeface="HY나무M" pitchFamily="18" charset="-127"/>
                <a:ea typeface="HY나무M" pitchFamily="18" charset="-127"/>
              </a:rPr>
              <a:t> 지나가는 레일 옆에 음식물 쓰레기 양을 체크할 수 있는 기계를 배치한다</a:t>
            </a:r>
            <a:r>
              <a:rPr lang="en-US" altLang="ko-KR" sz="2400" dirty="0" smtClean="0">
                <a:latin typeface="HY나무M" pitchFamily="18" charset="-127"/>
                <a:ea typeface="HY나무M" pitchFamily="18" charset="-127"/>
              </a:rPr>
              <a:t>. </a:t>
            </a:r>
            <a:r>
              <a:rPr lang="ko-KR" altLang="en-US" sz="2400" dirty="0" err="1" smtClean="0">
                <a:latin typeface="HY나무M" pitchFamily="18" charset="-127"/>
                <a:ea typeface="HY나무M" pitchFamily="18" charset="-127"/>
              </a:rPr>
              <a:t>식판을</a:t>
            </a:r>
            <a:r>
              <a:rPr lang="ko-KR" altLang="en-US" sz="2400" dirty="0" smtClean="0">
                <a:latin typeface="HY나무M" pitchFamily="18" charset="-127"/>
                <a:ea typeface="HY나무M" pitchFamily="18" charset="-127"/>
              </a:rPr>
              <a:t> 기계 위에 올려놓고 학생증을 인식시키면 남긴 음식의 양이 측정되고 그 정보는 학생증을 통해 학생 정보란에 저장된다</a:t>
            </a:r>
            <a:r>
              <a:rPr lang="en-US" altLang="ko-KR" sz="2400" dirty="0" smtClean="0">
                <a:latin typeface="HY나무M" pitchFamily="18" charset="-127"/>
                <a:ea typeface="HY나무M" pitchFamily="18" charset="-127"/>
              </a:rPr>
              <a:t>. </a:t>
            </a:r>
            <a:endParaRPr lang="ko-KR" altLang="en-US" sz="2400" dirty="0">
              <a:latin typeface="HY나무M" pitchFamily="18" charset="-127"/>
              <a:ea typeface="HY나무M" pitchFamily="18" charset="-127"/>
            </a:endParaRPr>
          </a:p>
        </p:txBody>
      </p:sp>
      <p:pic>
        <p:nvPicPr>
          <p:cNvPr id="5122" name="Picture 2" descr="http://tv02.search.naver.net/ugc?t=470x180&amp;q=http://imgnews.naver.com/image/213/2012/02/01/20120201_1328085430_92118200_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286512" y="2428868"/>
            <a:ext cx="2857488" cy="2428892"/>
          </a:xfrm>
          <a:prstGeom prst="rect">
            <a:avLst/>
          </a:prstGeom>
          <a:noFill/>
        </p:spPr>
      </p:pic>
      <p:pic>
        <p:nvPicPr>
          <p:cNvPr id="5124" name="Picture 4" descr="http://tv02.search.naver.net/ugc?t=470x180&amp;q=http://cafefiles.naver.net/20140503_289/yuinso3_139909175068485U60_JPEG/1879119656.jpg"/>
          <p:cNvPicPr>
            <a:picLocks noChangeAspect="1" noChangeArrowheads="1"/>
          </p:cNvPicPr>
          <p:nvPr/>
        </p:nvPicPr>
        <p:blipFill>
          <a:blip r:embed="rId4" cstate="print">
            <a:clrChange>
              <a:clrFrom>
                <a:srgbClr val="5E5F61"/>
              </a:clrFrom>
              <a:clrTo>
                <a:srgbClr val="5E5F61">
                  <a:alpha val="0"/>
                </a:srgbClr>
              </a:clrTo>
            </a:clrChange>
          </a:blip>
          <a:srcRect/>
          <a:stretch>
            <a:fillRect/>
          </a:stretch>
        </p:blipFill>
        <p:spPr bwMode="auto">
          <a:xfrm rot="444659">
            <a:off x="3191092" y="1809686"/>
            <a:ext cx="1755097" cy="1032410"/>
          </a:xfrm>
          <a:prstGeom prst="rect">
            <a:avLst/>
          </a:prstGeom>
          <a:noFill/>
        </p:spPr>
      </p:pic>
      <p:pic>
        <p:nvPicPr>
          <p:cNvPr id="7" name="Picture 4" descr="http://tv02.search.naver.net/ugc?t=470x180&amp;q=http://cafefiles.naver.net/20140503_289/yuinso3_139909175068485U60_JPEG/1879119656.jpg"/>
          <p:cNvPicPr>
            <a:picLocks noChangeAspect="1" noChangeArrowheads="1"/>
          </p:cNvPicPr>
          <p:nvPr/>
        </p:nvPicPr>
        <p:blipFill>
          <a:blip r:embed="rId4" cstate="print">
            <a:clrChange>
              <a:clrFrom>
                <a:srgbClr val="5E5F61"/>
              </a:clrFrom>
              <a:clrTo>
                <a:srgbClr val="5E5F61">
                  <a:alpha val="0"/>
                </a:srgbClr>
              </a:clrTo>
            </a:clrChange>
          </a:blip>
          <a:srcRect/>
          <a:stretch>
            <a:fillRect/>
          </a:stretch>
        </p:blipFill>
        <p:spPr bwMode="auto">
          <a:xfrm rot="21293320">
            <a:off x="4817194" y="1968213"/>
            <a:ext cx="1698793" cy="9992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5124"/>
                                        </p:tgtEl>
                                        <p:attrNameLst>
                                          <p:attrName>style.visibility</p:attrName>
                                        </p:attrNameLst>
                                      </p:cBhvr>
                                      <p:to>
                                        <p:strVal val="visible"/>
                                      </p:to>
                                    </p:set>
                                    <p:anim calcmode="lin" valueType="num">
                                      <p:cBhvr>
                                        <p:cTn id="12" dur="1000" fill="hold"/>
                                        <p:tgtEl>
                                          <p:spTgt spid="5124"/>
                                        </p:tgtEl>
                                        <p:attrNameLst>
                                          <p:attrName>ppt_w</p:attrName>
                                        </p:attrNameLst>
                                      </p:cBhvr>
                                      <p:tavLst>
                                        <p:tav tm="0">
                                          <p:val>
                                            <p:strVal val="#ppt_w*0.70"/>
                                          </p:val>
                                        </p:tav>
                                        <p:tav tm="100000">
                                          <p:val>
                                            <p:strVal val="#ppt_w"/>
                                          </p:val>
                                        </p:tav>
                                      </p:tavLst>
                                    </p:anim>
                                    <p:anim calcmode="lin" valueType="num">
                                      <p:cBhvr>
                                        <p:cTn id="13" dur="1000" fill="hold"/>
                                        <p:tgtEl>
                                          <p:spTgt spid="5124"/>
                                        </p:tgtEl>
                                        <p:attrNameLst>
                                          <p:attrName>ppt_h</p:attrName>
                                        </p:attrNameLst>
                                      </p:cBhvr>
                                      <p:tavLst>
                                        <p:tav tm="0">
                                          <p:val>
                                            <p:strVal val="#ppt_h"/>
                                          </p:val>
                                        </p:tav>
                                        <p:tav tm="100000">
                                          <p:val>
                                            <p:strVal val="#ppt_h"/>
                                          </p:val>
                                        </p:tav>
                                      </p:tavLst>
                                    </p:anim>
                                    <p:animEffect transition="in" filter="fade">
                                      <p:cBhvr>
                                        <p:cTn id="14" dur="1000"/>
                                        <p:tgtEl>
                                          <p:spTgt spid="512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strVal val="#ppt_w*0.70"/>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Effect transition="in" filter="fade">
                                      <p:cBhvr>
                                        <p:cTn id="21" dur="1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strVal val="#ppt_w+.3"/>
                                          </p:val>
                                        </p:tav>
                                        <p:tav tm="100000">
                                          <p:val>
                                            <p:strVal val="#ppt_w"/>
                                          </p:val>
                                        </p:tav>
                                      </p:tavLst>
                                    </p:anim>
                                    <p:anim calcmode="lin" valueType="num">
                                      <p:cBhvr>
                                        <p:cTn id="27" dur="1000" fill="hold"/>
                                        <p:tgtEl>
                                          <p:spTgt spid="6"/>
                                        </p:tgtEl>
                                        <p:attrNameLst>
                                          <p:attrName>ppt_h</p:attrName>
                                        </p:attrNameLst>
                                      </p:cBhvr>
                                      <p:tavLst>
                                        <p:tav tm="0">
                                          <p:val>
                                            <p:strVal val="#ppt_h"/>
                                          </p:val>
                                        </p:tav>
                                        <p:tav tm="100000">
                                          <p:val>
                                            <p:strVal val="#ppt_h"/>
                                          </p:val>
                                        </p:tav>
                                      </p:tavLst>
                                    </p:anim>
                                    <p:animEffect transition="in" filter="fade">
                                      <p:cBhvr>
                                        <p:cTn id="2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v02.search.naver.net/ugc?t=470x180&amp;q=http://cafefiles.naver.net/20101120_35/edith1234_1290259302625B6uwC_jpg/dream_meal_edith1234.jpg"/>
          <p:cNvPicPr>
            <a:picLocks noChangeAspect="1" noChangeArrowheads="1"/>
          </p:cNvPicPr>
          <p:nvPr/>
        </p:nvPicPr>
        <p:blipFill>
          <a:blip r:embed="rId2" cstate="print">
            <a:lum bright="51000" contrast="-81000"/>
          </a:blip>
          <a:srcRect/>
          <a:stretch>
            <a:fillRect/>
          </a:stretch>
        </p:blipFill>
        <p:spPr bwMode="auto">
          <a:xfrm>
            <a:off x="0" y="0"/>
            <a:ext cx="9144000" cy="6858000"/>
          </a:xfrm>
          <a:prstGeom prst="rect">
            <a:avLst/>
          </a:prstGeom>
          <a:noFill/>
        </p:spPr>
      </p:pic>
      <p:sp>
        <p:nvSpPr>
          <p:cNvPr id="3" name="내용 개체 틀 2"/>
          <p:cNvSpPr>
            <a:spLocks noGrp="1"/>
          </p:cNvSpPr>
          <p:nvPr>
            <p:ph idx="1"/>
          </p:nvPr>
        </p:nvSpPr>
        <p:spPr>
          <a:xfrm>
            <a:off x="457200" y="1600200"/>
            <a:ext cx="8472518" cy="4525963"/>
          </a:xfrm>
        </p:spPr>
        <p:txBody>
          <a:bodyPr>
            <a:normAutofit/>
          </a:bodyPr>
          <a:lstStyle/>
          <a:p>
            <a:pPr>
              <a:buNone/>
            </a:pPr>
            <a:r>
              <a:rPr lang="en-US" altLang="ko-KR" sz="2800" dirty="0" smtClean="0">
                <a:latin typeface="HY나무M" pitchFamily="18" charset="-127"/>
                <a:ea typeface="HY나무M" pitchFamily="18" charset="-127"/>
              </a:rPr>
              <a:t>1. </a:t>
            </a:r>
            <a:r>
              <a:rPr lang="ko-KR" altLang="en-US" sz="2800" dirty="0" smtClean="0">
                <a:latin typeface="HY나무M" pitchFamily="18" charset="-127"/>
                <a:ea typeface="HY나무M" pitchFamily="18" charset="-127"/>
              </a:rPr>
              <a:t>매 월말 학생증을 통해 저장된 학생들의 정보를 통계내어 학생들에게 보상 또는 벌점을 부여한다</a:t>
            </a:r>
            <a:r>
              <a:rPr lang="en-US" altLang="ko-KR" sz="2800" dirty="0" smtClean="0">
                <a:latin typeface="HY나무M" pitchFamily="18" charset="-127"/>
                <a:ea typeface="HY나무M" pitchFamily="18" charset="-127"/>
              </a:rPr>
              <a:t>.</a:t>
            </a:r>
          </a:p>
          <a:p>
            <a:pPr>
              <a:buNone/>
            </a:pPr>
            <a:r>
              <a:rPr lang="en-US" altLang="ko-KR" sz="2800" dirty="0" smtClean="0">
                <a:latin typeface="HY나무M" pitchFamily="18" charset="-127"/>
                <a:ea typeface="HY나무M" pitchFamily="18" charset="-127"/>
              </a:rPr>
              <a:t>- </a:t>
            </a:r>
            <a:r>
              <a:rPr lang="ko-KR" altLang="en-US" sz="2800" dirty="0" smtClean="0">
                <a:latin typeface="HY나무M" pitchFamily="18" charset="-127"/>
                <a:ea typeface="HY나무M" pitchFamily="18" charset="-127"/>
              </a:rPr>
              <a:t>남긴 음식의 양이 적은</a:t>
            </a:r>
            <a:r>
              <a:rPr lang="en-US" altLang="ko-KR" sz="2800" dirty="0" smtClean="0">
                <a:latin typeface="HY나무M" pitchFamily="18" charset="-127"/>
                <a:ea typeface="HY나무M" pitchFamily="18" charset="-127"/>
              </a:rPr>
              <a:t>, </a:t>
            </a:r>
            <a:r>
              <a:rPr lang="ko-KR" altLang="en-US" sz="2800" dirty="0" smtClean="0">
                <a:latin typeface="HY나무M" pitchFamily="18" charset="-127"/>
                <a:ea typeface="HY나무M" pitchFamily="18" charset="-127"/>
              </a:rPr>
              <a:t>우수한 학생에게는 학교 내에서 표창장 또는 상점을 준다</a:t>
            </a:r>
            <a:r>
              <a:rPr lang="en-US" altLang="ko-KR" sz="2800" dirty="0" smtClean="0">
                <a:latin typeface="HY나무M" pitchFamily="18" charset="-127"/>
                <a:ea typeface="HY나무M" pitchFamily="18" charset="-127"/>
              </a:rPr>
              <a:t>.</a:t>
            </a:r>
          </a:p>
          <a:p>
            <a:pPr>
              <a:buFontTx/>
              <a:buChar char="-"/>
            </a:pPr>
            <a:r>
              <a:rPr lang="ko-KR" altLang="en-US" sz="2800" dirty="0" smtClean="0">
                <a:latin typeface="HY나무M" pitchFamily="18" charset="-127"/>
                <a:ea typeface="HY나무M" pitchFamily="18" charset="-127"/>
              </a:rPr>
              <a:t>하위 학생에게는 벌점을 부여하는데 일정 수준을 초과할 경우 환경교육을 실시하도록 한다</a:t>
            </a:r>
            <a:r>
              <a:rPr lang="en-US" altLang="ko-KR" sz="2800" dirty="0" smtClean="0">
                <a:latin typeface="HY나무M" pitchFamily="18" charset="-127"/>
                <a:ea typeface="HY나무M" pitchFamily="18" charset="-127"/>
              </a:rPr>
              <a:t>.</a:t>
            </a:r>
          </a:p>
          <a:p>
            <a:pPr>
              <a:buFontTx/>
              <a:buChar char="-"/>
            </a:pPr>
            <a:r>
              <a:rPr lang="ko-KR" altLang="en-US" sz="2800" dirty="0" smtClean="0">
                <a:latin typeface="HY나무M" pitchFamily="18" charset="-127"/>
                <a:ea typeface="HY나무M" pitchFamily="18" charset="-127"/>
              </a:rPr>
              <a:t>또 계속해서 남기는 음식물의 양이 많을 경우 환경 교육과 더불어 학교 청소를 하도록 한다</a:t>
            </a:r>
            <a:r>
              <a:rPr lang="en-US" altLang="ko-KR" sz="2800" dirty="0" smtClean="0">
                <a:latin typeface="HY나무M" pitchFamily="18" charset="-127"/>
                <a:ea typeface="HY나무M" pitchFamily="18" charset="-127"/>
              </a:rPr>
              <a:t>.</a:t>
            </a:r>
            <a:endParaRPr lang="ko-KR" altLang="en-US" sz="2800" dirty="0" smtClean="0">
              <a:latin typeface="HY나무M" pitchFamily="18" charset="-127"/>
              <a:ea typeface="HY나무M" pitchFamily="18" charset="-127"/>
            </a:endParaRPr>
          </a:p>
          <a:p>
            <a:pPr>
              <a:buNone/>
            </a:pPr>
            <a:r>
              <a:rPr lang="en-US" altLang="ko-KR" sz="2800" dirty="0" smtClean="0">
                <a:latin typeface="HY나무M" pitchFamily="18" charset="-127"/>
                <a:ea typeface="HY나무M" pitchFamily="18" charset="-127"/>
              </a:rPr>
              <a:t>2. </a:t>
            </a:r>
            <a:r>
              <a:rPr lang="ko-KR" altLang="en-US" sz="2800" dirty="0" smtClean="0">
                <a:latin typeface="HY나무M" pitchFamily="18" charset="-127"/>
                <a:ea typeface="HY나무M" pitchFamily="18" charset="-127"/>
              </a:rPr>
              <a:t>반 별로 우수한 학급에게는 단체상을 준다</a:t>
            </a:r>
            <a:r>
              <a:rPr lang="en-US" altLang="ko-KR" sz="2800" dirty="0" smtClean="0">
                <a:latin typeface="HY나무M" pitchFamily="18" charset="-127"/>
                <a:ea typeface="HY나무M" pitchFamily="18" charset="-127"/>
              </a:rPr>
              <a:t>.</a:t>
            </a:r>
            <a:r>
              <a:rPr lang="ko-KR" altLang="en-US" sz="2800" dirty="0" smtClean="0">
                <a:latin typeface="HY나무M" pitchFamily="18" charset="-127"/>
                <a:ea typeface="HY나무M" pitchFamily="18" charset="-127"/>
              </a:rPr>
              <a:t> </a:t>
            </a:r>
            <a:endParaRPr lang="en-US" altLang="ko-KR" sz="2800" dirty="0" smtClean="0">
              <a:latin typeface="HY나무M" pitchFamily="18" charset="-127"/>
              <a:ea typeface="HY나무M" pitchFamily="18" charset="-127"/>
            </a:endParaRPr>
          </a:p>
          <a:p>
            <a:pPr>
              <a:buNone/>
            </a:pPr>
            <a:endParaRPr lang="en-US" altLang="ko-KR" sz="2800" dirty="0" smtClean="0"/>
          </a:p>
        </p:txBody>
      </p:sp>
      <p:sp>
        <p:nvSpPr>
          <p:cNvPr id="4" name="제목 1"/>
          <p:cNvSpPr>
            <a:spLocks noGrp="1"/>
          </p:cNvSpPr>
          <p:nvPr>
            <p:ph type="title"/>
          </p:nvPr>
        </p:nvSpPr>
        <p:spPr>
          <a:xfrm>
            <a:off x="457200" y="274638"/>
            <a:ext cx="8229600" cy="1143000"/>
          </a:xfrm>
        </p:spPr>
        <p:txBody>
          <a:bodyPr/>
          <a:lstStyle/>
          <a:p>
            <a:pPr marL="742950" indent="-742950">
              <a:buFont typeface="+mj-ea"/>
              <a:buAutoNum type="circleNumDbPlain" startAt="4"/>
            </a:pPr>
            <a:r>
              <a:rPr lang="ko-KR" altLang="en-US" dirty="0" smtClean="0">
                <a:latin typeface="HY나무M" pitchFamily="18" charset="-127"/>
                <a:ea typeface="HY나무M" pitchFamily="18" charset="-127"/>
              </a:rPr>
              <a:t>실시계획 및 내용</a:t>
            </a:r>
            <a:endParaRPr lang="ko-KR" altLang="en-US" dirty="0">
              <a:latin typeface="HY나무M" pitchFamily="18" charset="-127"/>
              <a:ea typeface="HY나무M" pitchFamily="18" charset="-127"/>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928662" y="1142984"/>
            <a:ext cx="1285884" cy="1285884"/>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ko-KR" altLang="en-US"/>
          </a:p>
        </p:txBody>
      </p:sp>
      <p:sp>
        <p:nvSpPr>
          <p:cNvPr id="2" name="제목 1"/>
          <p:cNvSpPr>
            <a:spLocks noGrp="1"/>
          </p:cNvSpPr>
          <p:nvPr>
            <p:ph type="title"/>
          </p:nvPr>
        </p:nvSpPr>
        <p:spPr>
          <a:xfrm>
            <a:off x="428596" y="0"/>
            <a:ext cx="8229600" cy="1143000"/>
          </a:xfrm>
        </p:spPr>
        <p:txBody>
          <a:bodyPr/>
          <a:lstStyle/>
          <a:p>
            <a:r>
              <a:rPr lang="ko-KR" altLang="en-US" dirty="0" smtClean="0">
                <a:latin typeface="HY목판L" pitchFamily="18" charset="-127"/>
                <a:ea typeface="HY목판L" pitchFamily="18" charset="-127"/>
              </a:rPr>
              <a:t>신 </a:t>
            </a:r>
            <a:r>
              <a:rPr lang="ko-KR" altLang="en-US" dirty="0" err="1" smtClean="0">
                <a:latin typeface="HY목판L" pitchFamily="18" charset="-127"/>
                <a:ea typeface="HY목판L" pitchFamily="18" charset="-127"/>
              </a:rPr>
              <a:t>아나바다</a:t>
            </a:r>
            <a:r>
              <a:rPr lang="ko-KR" altLang="en-US" dirty="0" smtClean="0">
                <a:latin typeface="HY목판L" pitchFamily="18" charset="-127"/>
                <a:ea typeface="HY목판L" pitchFamily="18" charset="-127"/>
              </a:rPr>
              <a:t> 정책의 기대효과</a:t>
            </a:r>
            <a:endParaRPr lang="ko-KR" altLang="en-US" dirty="0">
              <a:latin typeface="HY목판L" pitchFamily="18" charset="-127"/>
              <a:ea typeface="HY목판L" pitchFamily="18" charset="-127"/>
            </a:endParaRPr>
          </a:p>
        </p:txBody>
      </p:sp>
      <p:sp>
        <p:nvSpPr>
          <p:cNvPr id="3" name="내용 개체 틀 2"/>
          <p:cNvSpPr>
            <a:spLocks noGrp="1"/>
          </p:cNvSpPr>
          <p:nvPr>
            <p:ph idx="1"/>
          </p:nvPr>
        </p:nvSpPr>
        <p:spPr>
          <a:xfrm>
            <a:off x="428596" y="2617789"/>
            <a:ext cx="8229600" cy="4097359"/>
          </a:xfrm>
        </p:spPr>
        <p:txBody>
          <a:bodyPr/>
          <a:lstStyle/>
          <a:p>
            <a:r>
              <a:rPr lang="ko-KR" altLang="en-US" dirty="0" smtClean="0">
                <a:latin typeface="HY나무M" pitchFamily="18" charset="-127"/>
                <a:ea typeface="HY나무M" pitchFamily="18" charset="-127"/>
              </a:rPr>
              <a:t>학생들이 실천할 수 있는 작고 소소한 일들부터 시작하여 학교나 정부의 도움이 필요한 제도적 차원의 정책까지 다양한데 학생들이 스스로 실천하고 그에 따른 보상을 받으며 친환경적인 생활에 익숙해 져가고 몇몇 학교에서의 시범적인 모습을 통해 점차 전국적으로 확대될 것이다</a:t>
            </a:r>
            <a:r>
              <a:rPr lang="en-US" altLang="ko-KR" dirty="0" smtClean="0">
                <a:latin typeface="HY나무M" pitchFamily="18" charset="-127"/>
                <a:ea typeface="HY나무M" pitchFamily="18" charset="-127"/>
              </a:rPr>
              <a:t>.</a:t>
            </a:r>
            <a:endParaRPr lang="ko-KR" altLang="en-US" dirty="0">
              <a:latin typeface="HY나무M" pitchFamily="18" charset="-127"/>
              <a:ea typeface="HY나무M" pitchFamily="18" charset="-127"/>
            </a:endParaRPr>
          </a:p>
        </p:txBody>
      </p:sp>
      <p:sp>
        <p:nvSpPr>
          <p:cNvPr id="4" name="Oval 3"/>
          <p:cNvSpPr/>
          <p:nvPr/>
        </p:nvSpPr>
        <p:spPr>
          <a:xfrm>
            <a:off x="2500298" y="1214422"/>
            <a:ext cx="1071570" cy="107157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ko-KR" alt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아</a:t>
            </a:r>
            <a:endParaRPr lang="ko-KR" alt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Oval 4"/>
          <p:cNvSpPr/>
          <p:nvPr/>
        </p:nvSpPr>
        <p:spPr>
          <a:xfrm>
            <a:off x="3929058" y="1214422"/>
            <a:ext cx="1071570" cy="107157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ko-KR" alt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나</a:t>
            </a:r>
            <a:endParaRPr lang="ko-KR" alt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Oval 5"/>
          <p:cNvSpPr/>
          <p:nvPr/>
        </p:nvSpPr>
        <p:spPr>
          <a:xfrm>
            <a:off x="5429256" y="1214422"/>
            <a:ext cx="1071570" cy="107157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ko-KR" alt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바</a:t>
            </a:r>
            <a:endParaRPr lang="ko-KR" alt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Oval 6"/>
          <p:cNvSpPr/>
          <p:nvPr/>
        </p:nvSpPr>
        <p:spPr>
          <a:xfrm>
            <a:off x="7000892" y="1214422"/>
            <a:ext cx="1071570" cy="107157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ko-KR" alt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다</a:t>
            </a:r>
            <a:endParaRPr lang="ko-KR" alt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9"/>
          <p:cNvSpPr txBox="1"/>
          <p:nvPr/>
        </p:nvSpPr>
        <p:spPr>
          <a:xfrm>
            <a:off x="1000100" y="1142984"/>
            <a:ext cx="1143008" cy="1200329"/>
          </a:xfrm>
          <a:prstGeom prst="rect">
            <a:avLst/>
          </a:prstGeom>
          <a:noFill/>
        </p:spPr>
        <p:txBody>
          <a:bodyPr wrap="square" rtlCol="0">
            <a:spAutoFit/>
          </a:bodyPr>
          <a:lstStyle/>
          <a:p>
            <a:r>
              <a:rPr lang="ko-KR" altLang="en-US" sz="7200" dirty="0" smtClean="0">
                <a:ln w="18415" cmpd="sng">
                  <a:solidFill>
                    <a:srgbClr val="FFFFFF"/>
                  </a:solidFill>
                  <a:prstDash val="solid"/>
                </a:ln>
                <a:effectLst>
                  <a:outerShdw blurRad="63500" dir="3600000" algn="tl" rotWithShape="0">
                    <a:srgbClr val="000000">
                      <a:alpha val="70000"/>
                    </a:srgbClr>
                  </a:outerShdw>
                </a:effectLst>
              </a:rPr>
              <a:t>新</a:t>
            </a:r>
            <a:endParaRPr lang="ko-KR" altLang="en-US" sz="7200" dirty="0">
              <a:ln w="18415" cmpd="sng">
                <a:solidFill>
                  <a:srgbClr val="FFFFFF"/>
                </a:solidFill>
                <a:prstDash val="solid"/>
              </a:ln>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0" fill="hold"/>
                                        <p:tgtEl>
                                          <p:spTgt spid="10"/>
                                        </p:tgtEl>
                                        <p:attrNameLst>
                                          <p:attrName>ppt_w</p:attrName>
                                        </p:attrNameLst>
                                      </p:cBhvr>
                                      <p:tavLst>
                                        <p:tav tm="0" fmla="#ppt_w*sin(2.5*pi*$)">
                                          <p:val>
                                            <p:fltVal val="0"/>
                                          </p:val>
                                        </p:tav>
                                        <p:tav tm="100000">
                                          <p:val>
                                            <p:fltVal val="1"/>
                                          </p:val>
                                        </p:tav>
                                      </p:tavLst>
                                    </p:anim>
                                    <p:anim calcmode="lin" valueType="num">
                                      <p:cBhvr>
                                        <p:cTn id="8" dur="5000" fill="hold"/>
                                        <p:tgtEl>
                                          <p:spTgt spid="10"/>
                                        </p:tgtEl>
                                        <p:attrNameLst>
                                          <p:attrName>ppt_h</p:attrName>
                                        </p:attrNameLst>
                                      </p:cBhvr>
                                      <p:tavLst>
                                        <p:tav tm="0">
                                          <p:val>
                                            <p:strVal val="#ppt_h"/>
                                          </p:val>
                                        </p:tav>
                                        <p:tav tm="100000">
                                          <p:val>
                                            <p:strVal val="#ppt_h"/>
                                          </p:val>
                                        </p:tav>
                                      </p:tavLst>
                                    </p:anim>
                                  </p:childTnLst>
                                </p:cTn>
                              </p:par>
                              <p:par>
                                <p:cTn id="9" presetID="19" presetClass="entr" presetSubtype="1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0" fill="hold"/>
                                        <p:tgtEl>
                                          <p:spTgt spid="11"/>
                                        </p:tgtEl>
                                        <p:attrNameLst>
                                          <p:attrName>ppt_w</p:attrName>
                                        </p:attrNameLst>
                                      </p:cBhvr>
                                      <p:tavLst>
                                        <p:tav tm="0" fmla="#ppt_w*sin(2.5*pi*$)">
                                          <p:val>
                                            <p:fltVal val="0"/>
                                          </p:val>
                                        </p:tav>
                                        <p:tav tm="100000">
                                          <p:val>
                                            <p:fltVal val="1"/>
                                          </p:val>
                                        </p:tav>
                                      </p:tavLst>
                                    </p:anim>
                                    <p:anim calcmode="lin" valueType="num">
                                      <p:cBhvr>
                                        <p:cTn id="12" dur="5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290">
                                          <p:stCondLst>
                                            <p:cond delay="0"/>
                                          </p:stCondLst>
                                        </p:cTn>
                                        <p:tgtEl>
                                          <p:spTgt spid="4"/>
                                        </p:tgtEl>
                                      </p:cBhvr>
                                    </p:animEffect>
                                    <p:anim calcmode="lin" valueType="num">
                                      <p:cBhvr>
                                        <p:cTn id="1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2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2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23" dur="13">
                                          <p:stCondLst>
                                            <p:cond delay="325"/>
                                          </p:stCondLst>
                                        </p:cTn>
                                        <p:tgtEl>
                                          <p:spTgt spid="4"/>
                                        </p:tgtEl>
                                      </p:cBhvr>
                                      <p:to x="100000" y="60000"/>
                                    </p:animScale>
                                    <p:animScale>
                                      <p:cBhvr>
                                        <p:cTn id="24" dur="83" decel="50000">
                                          <p:stCondLst>
                                            <p:cond delay="338"/>
                                          </p:stCondLst>
                                        </p:cTn>
                                        <p:tgtEl>
                                          <p:spTgt spid="4"/>
                                        </p:tgtEl>
                                      </p:cBhvr>
                                      <p:to x="100000" y="100000"/>
                                    </p:animScale>
                                    <p:animScale>
                                      <p:cBhvr>
                                        <p:cTn id="25" dur="13">
                                          <p:stCondLst>
                                            <p:cond delay="656"/>
                                          </p:stCondLst>
                                        </p:cTn>
                                        <p:tgtEl>
                                          <p:spTgt spid="4"/>
                                        </p:tgtEl>
                                      </p:cBhvr>
                                      <p:to x="100000" y="80000"/>
                                    </p:animScale>
                                    <p:animScale>
                                      <p:cBhvr>
                                        <p:cTn id="26" dur="83" decel="50000">
                                          <p:stCondLst>
                                            <p:cond delay="669"/>
                                          </p:stCondLst>
                                        </p:cTn>
                                        <p:tgtEl>
                                          <p:spTgt spid="4"/>
                                        </p:tgtEl>
                                      </p:cBhvr>
                                      <p:to x="100000" y="100000"/>
                                    </p:animScale>
                                    <p:animScale>
                                      <p:cBhvr>
                                        <p:cTn id="27" dur="13">
                                          <p:stCondLst>
                                            <p:cond delay="821"/>
                                          </p:stCondLst>
                                        </p:cTn>
                                        <p:tgtEl>
                                          <p:spTgt spid="4"/>
                                        </p:tgtEl>
                                      </p:cBhvr>
                                      <p:to x="100000" y="90000"/>
                                    </p:animScale>
                                    <p:animScale>
                                      <p:cBhvr>
                                        <p:cTn id="28" dur="83" decel="50000">
                                          <p:stCondLst>
                                            <p:cond delay="834"/>
                                          </p:stCondLst>
                                        </p:cTn>
                                        <p:tgtEl>
                                          <p:spTgt spid="4"/>
                                        </p:tgtEl>
                                      </p:cBhvr>
                                      <p:to x="100000" y="100000"/>
                                    </p:animScale>
                                    <p:animScale>
                                      <p:cBhvr>
                                        <p:cTn id="29" dur="13">
                                          <p:stCondLst>
                                            <p:cond delay="904"/>
                                          </p:stCondLst>
                                        </p:cTn>
                                        <p:tgtEl>
                                          <p:spTgt spid="4"/>
                                        </p:tgtEl>
                                      </p:cBhvr>
                                      <p:to x="100000" y="95000"/>
                                    </p:animScale>
                                    <p:animScale>
                                      <p:cBhvr>
                                        <p:cTn id="30" dur="83" decel="50000">
                                          <p:stCondLst>
                                            <p:cond delay="917"/>
                                          </p:stCondLst>
                                        </p:cTn>
                                        <p:tgtEl>
                                          <p:spTgt spid="4"/>
                                        </p:tgtEl>
                                      </p:cBhvr>
                                      <p:to x="100000" y="100000"/>
                                    </p:animScale>
                                  </p:childTnLst>
                                </p:cTn>
                              </p:par>
                            </p:childTnLst>
                          </p:cTn>
                        </p:par>
                        <p:par>
                          <p:cTn id="31" fill="hold">
                            <p:stCondLst>
                              <p:cond delay="1000"/>
                            </p:stCondLst>
                            <p:childTnLst>
                              <p:par>
                                <p:cTn id="32" presetID="26" presetClass="entr" presetSubtype="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290">
                                          <p:stCondLst>
                                            <p:cond delay="0"/>
                                          </p:stCondLst>
                                        </p:cTn>
                                        <p:tgtEl>
                                          <p:spTgt spid="5"/>
                                        </p:tgtEl>
                                      </p:cBhvr>
                                    </p:animEffect>
                                    <p:anim calcmode="lin" valueType="num">
                                      <p:cBhvr>
                                        <p:cTn id="35"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6"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7"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38"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39"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40" dur="13">
                                          <p:stCondLst>
                                            <p:cond delay="325"/>
                                          </p:stCondLst>
                                        </p:cTn>
                                        <p:tgtEl>
                                          <p:spTgt spid="5"/>
                                        </p:tgtEl>
                                      </p:cBhvr>
                                      <p:to x="100000" y="60000"/>
                                    </p:animScale>
                                    <p:animScale>
                                      <p:cBhvr>
                                        <p:cTn id="41" dur="83" decel="50000">
                                          <p:stCondLst>
                                            <p:cond delay="338"/>
                                          </p:stCondLst>
                                        </p:cTn>
                                        <p:tgtEl>
                                          <p:spTgt spid="5"/>
                                        </p:tgtEl>
                                      </p:cBhvr>
                                      <p:to x="100000" y="100000"/>
                                    </p:animScale>
                                    <p:animScale>
                                      <p:cBhvr>
                                        <p:cTn id="42" dur="13">
                                          <p:stCondLst>
                                            <p:cond delay="656"/>
                                          </p:stCondLst>
                                        </p:cTn>
                                        <p:tgtEl>
                                          <p:spTgt spid="5"/>
                                        </p:tgtEl>
                                      </p:cBhvr>
                                      <p:to x="100000" y="80000"/>
                                    </p:animScale>
                                    <p:animScale>
                                      <p:cBhvr>
                                        <p:cTn id="43" dur="83" decel="50000">
                                          <p:stCondLst>
                                            <p:cond delay="669"/>
                                          </p:stCondLst>
                                        </p:cTn>
                                        <p:tgtEl>
                                          <p:spTgt spid="5"/>
                                        </p:tgtEl>
                                      </p:cBhvr>
                                      <p:to x="100000" y="100000"/>
                                    </p:animScale>
                                    <p:animScale>
                                      <p:cBhvr>
                                        <p:cTn id="44" dur="13">
                                          <p:stCondLst>
                                            <p:cond delay="821"/>
                                          </p:stCondLst>
                                        </p:cTn>
                                        <p:tgtEl>
                                          <p:spTgt spid="5"/>
                                        </p:tgtEl>
                                      </p:cBhvr>
                                      <p:to x="100000" y="90000"/>
                                    </p:animScale>
                                    <p:animScale>
                                      <p:cBhvr>
                                        <p:cTn id="45" dur="83" decel="50000">
                                          <p:stCondLst>
                                            <p:cond delay="834"/>
                                          </p:stCondLst>
                                        </p:cTn>
                                        <p:tgtEl>
                                          <p:spTgt spid="5"/>
                                        </p:tgtEl>
                                      </p:cBhvr>
                                      <p:to x="100000" y="100000"/>
                                    </p:animScale>
                                    <p:animScale>
                                      <p:cBhvr>
                                        <p:cTn id="46" dur="13">
                                          <p:stCondLst>
                                            <p:cond delay="904"/>
                                          </p:stCondLst>
                                        </p:cTn>
                                        <p:tgtEl>
                                          <p:spTgt spid="5"/>
                                        </p:tgtEl>
                                      </p:cBhvr>
                                      <p:to x="100000" y="95000"/>
                                    </p:animScale>
                                    <p:animScale>
                                      <p:cBhvr>
                                        <p:cTn id="47" dur="83" decel="50000">
                                          <p:stCondLst>
                                            <p:cond delay="917"/>
                                          </p:stCondLst>
                                        </p:cTn>
                                        <p:tgtEl>
                                          <p:spTgt spid="5"/>
                                        </p:tgtEl>
                                      </p:cBhvr>
                                      <p:to x="100000" y="100000"/>
                                    </p:animScale>
                                  </p:childTnLst>
                                </p:cTn>
                              </p:par>
                            </p:childTnLst>
                          </p:cTn>
                        </p:par>
                        <p:par>
                          <p:cTn id="48" fill="hold">
                            <p:stCondLst>
                              <p:cond delay="2000"/>
                            </p:stCondLst>
                            <p:childTnLst>
                              <p:par>
                                <p:cTn id="49" presetID="26" presetClass="entr" presetSubtype="0"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down)">
                                      <p:cBhvr>
                                        <p:cTn id="51" dur="290">
                                          <p:stCondLst>
                                            <p:cond delay="0"/>
                                          </p:stCondLst>
                                        </p:cTn>
                                        <p:tgtEl>
                                          <p:spTgt spid="6"/>
                                        </p:tgtEl>
                                      </p:cBhvr>
                                    </p:animEffect>
                                    <p:anim calcmode="lin" valueType="num">
                                      <p:cBhvr>
                                        <p:cTn id="52"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57" dur="13">
                                          <p:stCondLst>
                                            <p:cond delay="325"/>
                                          </p:stCondLst>
                                        </p:cTn>
                                        <p:tgtEl>
                                          <p:spTgt spid="6"/>
                                        </p:tgtEl>
                                      </p:cBhvr>
                                      <p:to x="100000" y="60000"/>
                                    </p:animScale>
                                    <p:animScale>
                                      <p:cBhvr>
                                        <p:cTn id="58" dur="83" decel="50000">
                                          <p:stCondLst>
                                            <p:cond delay="338"/>
                                          </p:stCondLst>
                                        </p:cTn>
                                        <p:tgtEl>
                                          <p:spTgt spid="6"/>
                                        </p:tgtEl>
                                      </p:cBhvr>
                                      <p:to x="100000" y="100000"/>
                                    </p:animScale>
                                    <p:animScale>
                                      <p:cBhvr>
                                        <p:cTn id="59" dur="13">
                                          <p:stCondLst>
                                            <p:cond delay="656"/>
                                          </p:stCondLst>
                                        </p:cTn>
                                        <p:tgtEl>
                                          <p:spTgt spid="6"/>
                                        </p:tgtEl>
                                      </p:cBhvr>
                                      <p:to x="100000" y="80000"/>
                                    </p:animScale>
                                    <p:animScale>
                                      <p:cBhvr>
                                        <p:cTn id="60" dur="83" decel="50000">
                                          <p:stCondLst>
                                            <p:cond delay="669"/>
                                          </p:stCondLst>
                                        </p:cTn>
                                        <p:tgtEl>
                                          <p:spTgt spid="6"/>
                                        </p:tgtEl>
                                      </p:cBhvr>
                                      <p:to x="100000" y="100000"/>
                                    </p:animScale>
                                    <p:animScale>
                                      <p:cBhvr>
                                        <p:cTn id="61" dur="13">
                                          <p:stCondLst>
                                            <p:cond delay="821"/>
                                          </p:stCondLst>
                                        </p:cTn>
                                        <p:tgtEl>
                                          <p:spTgt spid="6"/>
                                        </p:tgtEl>
                                      </p:cBhvr>
                                      <p:to x="100000" y="90000"/>
                                    </p:animScale>
                                    <p:animScale>
                                      <p:cBhvr>
                                        <p:cTn id="62" dur="83" decel="50000">
                                          <p:stCondLst>
                                            <p:cond delay="834"/>
                                          </p:stCondLst>
                                        </p:cTn>
                                        <p:tgtEl>
                                          <p:spTgt spid="6"/>
                                        </p:tgtEl>
                                      </p:cBhvr>
                                      <p:to x="100000" y="100000"/>
                                    </p:animScale>
                                    <p:animScale>
                                      <p:cBhvr>
                                        <p:cTn id="63" dur="13">
                                          <p:stCondLst>
                                            <p:cond delay="904"/>
                                          </p:stCondLst>
                                        </p:cTn>
                                        <p:tgtEl>
                                          <p:spTgt spid="6"/>
                                        </p:tgtEl>
                                      </p:cBhvr>
                                      <p:to x="100000" y="95000"/>
                                    </p:animScale>
                                    <p:animScale>
                                      <p:cBhvr>
                                        <p:cTn id="64" dur="83" decel="50000">
                                          <p:stCondLst>
                                            <p:cond delay="917"/>
                                          </p:stCondLst>
                                        </p:cTn>
                                        <p:tgtEl>
                                          <p:spTgt spid="6"/>
                                        </p:tgtEl>
                                      </p:cBhvr>
                                      <p:to x="100000" y="100000"/>
                                    </p:animScale>
                                  </p:childTnLst>
                                </p:cTn>
                              </p:par>
                            </p:childTnLst>
                          </p:cTn>
                        </p:par>
                        <p:par>
                          <p:cTn id="65" fill="hold">
                            <p:stCondLst>
                              <p:cond delay="3000"/>
                            </p:stCondLst>
                            <p:childTnLst>
                              <p:par>
                                <p:cTn id="66" presetID="26" presetClass="entr" presetSubtype="0"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290">
                                          <p:stCondLst>
                                            <p:cond delay="0"/>
                                          </p:stCondLst>
                                        </p:cTn>
                                        <p:tgtEl>
                                          <p:spTgt spid="7"/>
                                        </p:tgtEl>
                                      </p:cBhvr>
                                    </p:animEffect>
                                    <p:anim calcmode="lin" valueType="num">
                                      <p:cBhvr>
                                        <p:cTn id="69"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70"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71"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72"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73"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74" dur="13">
                                          <p:stCondLst>
                                            <p:cond delay="325"/>
                                          </p:stCondLst>
                                        </p:cTn>
                                        <p:tgtEl>
                                          <p:spTgt spid="7"/>
                                        </p:tgtEl>
                                      </p:cBhvr>
                                      <p:to x="100000" y="60000"/>
                                    </p:animScale>
                                    <p:animScale>
                                      <p:cBhvr>
                                        <p:cTn id="75" dur="83" decel="50000">
                                          <p:stCondLst>
                                            <p:cond delay="338"/>
                                          </p:stCondLst>
                                        </p:cTn>
                                        <p:tgtEl>
                                          <p:spTgt spid="7"/>
                                        </p:tgtEl>
                                      </p:cBhvr>
                                      <p:to x="100000" y="100000"/>
                                    </p:animScale>
                                    <p:animScale>
                                      <p:cBhvr>
                                        <p:cTn id="76" dur="13">
                                          <p:stCondLst>
                                            <p:cond delay="656"/>
                                          </p:stCondLst>
                                        </p:cTn>
                                        <p:tgtEl>
                                          <p:spTgt spid="7"/>
                                        </p:tgtEl>
                                      </p:cBhvr>
                                      <p:to x="100000" y="80000"/>
                                    </p:animScale>
                                    <p:animScale>
                                      <p:cBhvr>
                                        <p:cTn id="77" dur="83" decel="50000">
                                          <p:stCondLst>
                                            <p:cond delay="669"/>
                                          </p:stCondLst>
                                        </p:cTn>
                                        <p:tgtEl>
                                          <p:spTgt spid="7"/>
                                        </p:tgtEl>
                                      </p:cBhvr>
                                      <p:to x="100000" y="100000"/>
                                    </p:animScale>
                                    <p:animScale>
                                      <p:cBhvr>
                                        <p:cTn id="78" dur="13">
                                          <p:stCondLst>
                                            <p:cond delay="821"/>
                                          </p:stCondLst>
                                        </p:cTn>
                                        <p:tgtEl>
                                          <p:spTgt spid="7"/>
                                        </p:tgtEl>
                                      </p:cBhvr>
                                      <p:to x="100000" y="90000"/>
                                    </p:animScale>
                                    <p:animScale>
                                      <p:cBhvr>
                                        <p:cTn id="79" dur="83" decel="50000">
                                          <p:stCondLst>
                                            <p:cond delay="834"/>
                                          </p:stCondLst>
                                        </p:cTn>
                                        <p:tgtEl>
                                          <p:spTgt spid="7"/>
                                        </p:tgtEl>
                                      </p:cBhvr>
                                      <p:to x="100000" y="100000"/>
                                    </p:animScale>
                                    <p:animScale>
                                      <p:cBhvr>
                                        <p:cTn id="80" dur="13">
                                          <p:stCondLst>
                                            <p:cond delay="904"/>
                                          </p:stCondLst>
                                        </p:cTn>
                                        <p:tgtEl>
                                          <p:spTgt spid="7"/>
                                        </p:tgtEl>
                                      </p:cBhvr>
                                      <p:to x="100000" y="95000"/>
                                    </p:animScale>
                                    <p:animScale>
                                      <p:cBhvr>
                                        <p:cTn id="81" dur="83" decel="50000">
                                          <p:stCondLst>
                                            <p:cond delay="917"/>
                                          </p:stCondLst>
                                        </p:cTn>
                                        <p:tgtEl>
                                          <p:spTgt spid="7"/>
                                        </p:tgtEl>
                                      </p:cBhvr>
                                      <p:to x="100000" y="100000"/>
                                    </p:animScale>
                                  </p:childTnLst>
                                </p:cTn>
                              </p:par>
                            </p:childTnLst>
                          </p:cTn>
                        </p:par>
                      </p:childTnLst>
                    </p:cTn>
                  </p:par>
                  <p:par>
                    <p:cTn id="82" fill="hold">
                      <p:stCondLst>
                        <p:cond delay="indefinite"/>
                      </p:stCondLst>
                      <p:childTnLst>
                        <p:par>
                          <p:cTn id="83" fill="hold">
                            <p:stCondLst>
                              <p:cond delay="0"/>
                            </p:stCondLst>
                            <p:childTnLst>
                              <p:par>
                                <p:cTn id="84" presetID="23" presetClass="entr" presetSubtype="16" fill="hold" nodeType="clickEffect">
                                  <p:stCondLst>
                                    <p:cond delay="0"/>
                                  </p:stCondLst>
                                  <p:childTnLst>
                                    <p:set>
                                      <p:cBhvr>
                                        <p:cTn id="85" dur="1" fill="hold">
                                          <p:stCondLst>
                                            <p:cond delay="0"/>
                                          </p:stCondLst>
                                        </p:cTn>
                                        <p:tgtEl>
                                          <p:spTgt spid="3">
                                            <p:txEl>
                                              <p:pRg st="0" end="0"/>
                                            </p:txEl>
                                          </p:spTgt>
                                        </p:tgtEl>
                                        <p:attrNameLst>
                                          <p:attrName>style.visibility</p:attrName>
                                        </p:attrNameLst>
                                      </p:cBhvr>
                                      <p:to>
                                        <p:strVal val="visible"/>
                                      </p:to>
                                    </p:set>
                                    <p:anim calcmode="lin" valueType="num">
                                      <p:cBhvr>
                                        <p:cTn id="86"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7"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animBg="1"/>
      <p:bldP spid="5" grpId="0" animBg="1"/>
      <p:bldP spid="6" grpId="0" animBg="1"/>
      <p:bldP spid="7" grpId="0" animBg="1"/>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tv02.search.naver.net/ugc?t=470x180&amp;q=http://blogfiles.naver.net/20110714_160/ksj7537_1310603794999chf23_JPEG/HQ_Pixs_Blog_%286%29.jpg"/>
          <p:cNvPicPr>
            <a:picLocks noChangeAspect="1" noChangeArrowheads="1"/>
          </p:cNvPicPr>
          <p:nvPr/>
        </p:nvPicPr>
        <p:blipFill>
          <a:blip r:embed="rId2" cstate="print">
            <a:lum bright="21000" contrast="-55000"/>
          </a:blip>
          <a:srcRect/>
          <a:stretch>
            <a:fillRect/>
          </a:stretch>
        </p:blipFill>
        <p:spPr bwMode="auto">
          <a:xfrm>
            <a:off x="0" y="0"/>
            <a:ext cx="9144000" cy="6858000"/>
          </a:xfrm>
          <a:prstGeom prst="rect">
            <a:avLst/>
          </a:prstGeom>
          <a:noFill/>
        </p:spPr>
      </p:pic>
      <p:sp>
        <p:nvSpPr>
          <p:cNvPr id="2" name="제목 1"/>
          <p:cNvSpPr>
            <a:spLocks noGrp="1"/>
          </p:cNvSpPr>
          <p:nvPr>
            <p:ph type="title"/>
          </p:nvPr>
        </p:nvSpPr>
        <p:spPr>
          <a:xfrm>
            <a:off x="557242" y="2428868"/>
            <a:ext cx="8229600" cy="1571636"/>
          </a:xfrm>
        </p:spPr>
        <p:txBody>
          <a:bodyPr>
            <a:noAutofit/>
          </a:bodyPr>
          <a:lstStyle/>
          <a:p>
            <a:r>
              <a:rPr lang="ko-KR" altLang="en-US" sz="8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HY나무M" pitchFamily="18" charset="-127"/>
                <a:ea typeface="HY나무M" pitchFamily="18" charset="-127"/>
              </a:rPr>
              <a:t>감사합니다</a:t>
            </a:r>
            <a:r>
              <a:rPr lang="en-US" altLang="ko-KR" sz="8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HY나무M" pitchFamily="18" charset="-127"/>
                <a:ea typeface="HY나무M" pitchFamily="18" charset="-127"/>
              </a:rPr>
              <a:t>~</a:t>
            </a:r>
            <a:r>
              <a:rPr lang="ko-KR" altLang="en-US" sz="8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HY나무M" pitchFamily="18" charset="-127"/>
                <a:ea typeface="HY나무M" pitchFamily="18" charset="-127"/>
              </a:rPr>
              <a:t>♡</a:t>
            </a:r>
            <a:endParaRPr lang="ko-KR" altLang="en-US" sz="8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HY나무M" pitchFamily="18" charset="-127"/>
              <a:ea typeface="HY나무M" pitchFamily="18"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tv01.search.naver.net/ugc?t=470x180&amp;q=http://blogfiles.naver.net/20120604_272/soulclara_1338791152505IorRF_JPEG/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제목 1"/>
          <p:cNvSpPr>
            <a:spLocks noGrp="1"/>
          </p:cNvSpPr>
          <p:nvPr>
            <p:ph type="title"/>
          </p:nvPr>
        </p:nvSpPr>
        <p:spPr>
          <a:xfrm>
            <a:off x="457200" y="142860"/>
            <a:ext cx="8229600" cy="1143000"/>
          </a:xfrm>
        </p:spPr>
        <p:txBody>
          <a:bodyPr>
            <a:normAutofit/>
          </a:bodyPr>
          <a:lstStyle/>
          <a:p>
            <a:r>
              <a:rPr lang="ko-KR" altLang="en-US" sz="6000" dirty="0" smtClean="0">
                <a:latin typeface="HY목판L" pitchFamily="18" charset="-127"/>
                <a:ea typeface="HY목판L" pitchFamily="18" charset="-127"/>
              </a:rPr>
              <a:t>목차</a:t>
            </a:r>
            <a:endParaRPr lang="ko-KR" altLang="en-US" sz="6000" dirty="0">
              <a:latin typeface="HY목판L" pitchFamily="18" charset="-127"/>
              <a:ea typeface="HY목판L" pitchFamily="18" charset="-127"/>
            </a:endParaRPr>
          </a:p>
        </p:txBody>
      </p:sp>
      <p:graphicFrame>
        <p:nvGraphicFramePr>
          <p:cNvPr id="8" name="Content Placeholder 7"/>
          <p:cNvGraphicFramePr>
            <a:graphicFrameLocks noGrp="1"/>
          </p:cNvGraphicFramePr>
          <p:nvPr>
            <p:ph idx="1"/>
          </p:nvPr>
        </p:nvGraphicFramePr>
        <p:xfrm>
          <a:off x="457200" y="1357298"/>
          <a:ext cx="8329642" cy="47688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8" name="Picture 6" descr="http://tv01.search.naver.net/ugc?t=470x180&amp;q=http://cafefiles.naver.net/data31/2008/9/6/2/%C7%D0%B1%B3_boragajjang.jpg"/>
          <p:cNvPicPr>
            <a:picLocks noChangeAspect="1" noChangeArrowheads="1"/>
          </p:cNvPicPr>
          <p:nvPr/>
        </p:nvPicPr>
        <p:blipFill>
          <a:blip r:embed="rId2" cstate="print">
            <a:lum bright="22000" contrast="-46000"/>
          </a:blip>
          <a:srcRect/>
          <a:stretch>
            <a:fillRect/>
          </a:stretch>
        </p:blipFill>
        <p:spPr bwMode="auto">
          <a:xfrm>
            <a:off x="0" y="0"/>
            <a:ext cx="9144000" cy="6858000"/>
          </a:xfrm>
          <a:prstGeom prst="rect">
            <a:avLst/>
          </a:prstGeom>
          <a:noFill/>
        </p:spPr>
      </p:pic>
      <p:sp>
        <p:nvSpPr>
          <p:cNvPr id="2" name="제목 1"/>
          <p:cNvSpPr>
            <a:spLocks noGrp="1"/>
          </p:cNvSpPr>
          <p:nvPr>
            <p:ph type="title"/>
          </p:nvPr>
        </p:nvSpPr>
        <p:spPr>
          <a:xfrm>
            <a:off x="428596" y="0"/>
            <a:ext cx="8229600" cy="908720"/>
          </a:xfrm>
        </p:spPr>
        <p:txBody>
          <a:bodyPr>
            <a:normAutofit fontScale="90000"/>
          </a:bodyPr>
          <a:lstStyle/>
          <a:p>
            <a:r>
              <a:rPr lang="ko-KR" altLang="en-US" sz="5400" dirty="0" smtClean="0">
                <a:latin typeface="HY목판L" pitchFamily="18" charset="-127"/>
                <a:ea typeface="HY목판L" pitchFamily="18" charset="-127"/>
              </a:rPr>
              <a:t>학교환경실태 설문조사</a:t>
            </a:r>
            <a:endParaRPr lang="ko-KR" altLang="en-US" sz="5400" dirty="0">
              <a:latin typeface="HY목판L" pitchFamily="18" charset="-127"/>
              <a:ea typeface="HY목판L" pitchFamily="18" charset="-127"/>
            </a:endParaRPr>
          </a:p>
        </p:txBody>
      </p:sp>
      <p:sp>
        <p:nvSpPr>
          <p:cNvPr id="3" name="내용 개체 틀 2"/>
          <p:cNvSpPr>
            <a:spLocks noGrp="1"/>
          </p:cNvSpPr>
          <p:nvPr>
            <p:ph idx="1"/>
          </p:nvPr>
        </p:nvSpPr>
        <p:spPr>
          <a:xfrm>
            <a:off x="251520" y="879486"/>
            <a:ext cx="8643998" cy="5357826"/>
          </a:xfrm>
        </p:spPr>
        <p:txBody>
          <a:bodyPr>
            <a:normAutofit/>
          </a:bodyPr>
          <a:lstStyle/>
          <a:p>
            <a:pPr>
              <a:buNone/>
            </a:pPr>
            <a:r>
              <a:rPr lang="en-US" altLang="ko-KR" sz="1800" dirty="0" smtClean="0">
                <a:latin typeface="HY나무M" pitchFamily="18" charset="-127"/>
                <a:ea typeface="HY나무M" pitchFamily="18" charset="-127"/>
              </a:rPr>
              <a:t>&lt;</a:t>
            </a:r>
            <a:r>
              <a:rPr lang="ko-KR" altLang="en-US" sz="1800" dirty="0" smtClean="0">
                <a:latin typeface="HY나무M" pitchFamily="18" charset="-127"/>
                <a:ea typeface="HY나무M" pitchFamily="18" charset="-127"/>
              </a:rPr>
              <a:t>학교의 환경상태에 대한 만족도</a:t>
            </a:r>
            <a:r>
              <a:rPr lang="en-US" altLang="ko-KR" sz="1600" dirty="0" smtClean="0">
                <a:latin typeface="HY나무M" pitchFamily="18" charset="-127"/>
                <a:ea typeface="HY나무M" pitchFamily="18" charset="-127"/>
              </a:rPr>
              <a:t>&gt;</a:t>
            </a:r>
            <a:endParaRPr lang="ko-KR" altLang="en-US" sz="1600" dirty="0" smtClean="0">
              <a:latin typeface="HY나무M" pitchFamily="18" charset="-127"/>
              <a:ea typeface="HY나무M" pitchFamily="18" charset="-127"/>
            </a:endParaRPr>
          </a:p>
          <a:p>
            <a:pPr>
              <a:buNone/>
            </a:pPr>
            <a:r>
              <a:rPr lang="ko-KR" altLang="en-US" sz="1400" dirty="0" smtClean="0">
                <a:latin typeface="HY나무M" pitchFamily="18" charset="-127"/>
                <a:ea typeface="HY나무M" pitchFamily="18" charset="-127"/>
              </a:rPr>
              <a:t> </a:t>
            </a:r>
            <a:endParaRPr lang="en-US" altLang="ko-KR" sz="1400" dirty="0" smtClean="0">
              <a:solidFill>
                <a:schemeClr val="bg1"/>
              </a:solidFill>
              <a:latin typeface="HY나무M" pitchFamily="18" charset="-127"/>
              <a:ea typeface="HY나무M" pitchFamily="18" charset="-127"/>
            </a:endParaRPr>
          </a:p>
        </p:txBody>
      </p:sp>
      <p:graphicFrame>
        <p:nvGraphicFramePr>
          <p:cNvPr id="6" name="표 5"/>
          <p:cNvGraphicFramePr>
            <a:graphicFrameLocks noGrp="1"/>
          </p:cNvGraphicFramePr>
          <p:nvPr/>
        </p:nvGraphicFramePr>
        <p:xfrm>
          <a:off x="251519" y="2692400"/>
          <a:ext cx="8712969" cy="736600"/>
        </p:xfrm>
        <a:graphic>
          <a:graphicData uri="http://schemas.openxmlformats.org/drawingml/2006/table">
            <a:tbl>
              <a:tblPr firstRow="1" bandRow="1">
                <a:tableStyleId>{5C22544A-7EE6-4342-B048-85BDC9FD1C3A}</a:tableStyleId>
              </a:tblPr>
              <a:tblGrid>
                <a:gridCol w="2904323"/>
                <a:gridCol w="2904323"/>
                <a:gridCol w="2904323"/>
              </a:tblGrid>
              <a:tr h="0">
                <a:tc>
                  <a:txBody>
                    <a:bodyPr/>
                    <a:lstStyle/>
                    <a:p>
                      <a:pPr algn="ctr" latinLnBrk="1"/>
                      <a:r>
                        <a:rPr lang="ko-KR" altLang="en-US" dirty="0" smtClean="0"/>
                        <a:t>부실한 환경제도</a:t>
                      </a:r>
                      <a:endParaRPr lang="ko-KR" altLang="en-US" dirty="0"/>
                    </a:p>
                  </a:txBody>
                  <a:tcPr/>
                </a:tc>
                <a:tc>
                  <a:txBody>
                    <a:bodyPr/>
                    <a:lstStyle/>
                    <a:p>
                      <a:pPr algn="ctr" latinLnBrk="1"/>
                      <a:r>
                        <a:rPr lang="ko-KR" altLang="en-US" dirty="0" smtClean="0"/>
                        <a:t>학생들의 부족한 인식</a:t>
                      </a:r>
                      <a:endParaRPr lang="ko-KR" altLang="en-US" dirty="0"/>
                    </a:p>
                  </a:txBody>
                  <a:tcPr/>
                </a:tc>
                <a:tc>
                  <a:txBody>
                    <a:bodyPr/>
                    <a:lstStyle/>
                    <a:p>
                      <a:pPr algn="ctr" latinLnBrk="1"/>
                      <a:r>
                        <a:rPr lang="ko-KR" altLang="en-US" dirty="0" smtClean="0"/>
                        <a:t>학생들의 부족한 실천의지</a:t>
                      </a:r>
                      <a:endParaRPr lang="ko-KR" altLang="en-US" dirty="0"/>
                    </a:p>
                  </a:txBody>
                  <a:tcPr/>
                </a:tc>
              </a:tr>
              <a:tr h="370840">
                <a:tc>
                  <a:txBody>
                    <a:bodyPr/>
                    <a:lstStyle/>
                    <a:p>
                      <a:pPr algn="ctr" latinLnBrk="1"/>
                      <a:r>
                        <a:rPr lang="en-US" altLang="ko-KR" dirty="0" smtClean="0"/>
                        <a:t>40%</a:t>
                      </a:r>
                      <a:endParaRPr lang="ko-KR" altLang="en-US" dirty="0"/>
                    </a:p>
                  </a:txBody>
                  <a:tcPr/>
                </a:tc>
                <a:tc>
                  <a:txBody>
                    <a:bodyPr/>
                    <a:lstStyle/>
                    <a:p>
                      <a:pPr algn="ctr" latinLnBrk="1"/>
                      <a:r>
                        <a:rPr lang="en-US" altLang="ko-KR" dirty="0" smtClean="0"/>
                        <a:t>20%</a:t>
                      </a:r>
                      <a:endParaRPr lang="ko-KR" altLang="en-US" dirty="0"/>
                    </a:p>
                  </a:txBody>
                  <a:tcPr/>
                </a:tc>
                <a:tc>
                  <a:txBody>
                    <a:bodyPr/>
                    <a:lstStyle/>
                    <a:p>
                      <a:pPr algn="ctr" latinLnBrk="1"/>
                      <a:r>
                        <a:rPr lang="en-US" altLang="ko-KR" dirty="0" smtClean="0"/>
                        <a:t>40%</a:t>
                      </a:r>
                      <a:endParaRPr lang="ko-KR" altLang="en-US" dirty="0"/>
                    </a:p>
                  </a:txBody>
                  <a:tcPr/>
                </a:tc>
              </a:tr>
            </a:tbl>
          </a:graphicData>
        </a:graphic>
      </p:graphicFrame>
      <p:graphicFrame>
        <p:nvGraphicFramePr>
          <p:cNvPr id="7" name="표 6"/>
          <p:cNvGraphicFramePr>
            <a:graphicFrameLocks noGrp="1"/>
          </p:cNvGraphicFramePr>
          <p:nvPr/>
        </p:nvGraphicFramePr>
        <p:xfrm>
          <a:off x="251520" y="1324248"/>
          <a:ext cx="8712969" cy="736600"/>
        </p:xfrm>
        <a:graphic>
          <a:graphicData uri="http://schemas.openxmlformats.org/drawingml/2006/table">
            <a:tbl>
              <a:tblPr firstRow="1" bandRow="1">
                <a:tableStyleId>{5C22544A-7EE6-4342-B048-85BDC9FD1C3A}</a:tableStyleId>
              </a:tblPr>
              <a:tblGrid>
                <a:gridCol w="2904323"/>
                <a:gridCol w="2904323"/>
                <a:gridCol w="2904323"/>
              </a:tblGrid>
              <a:tr h="365760">
                <a:tc>
                  <a:txBody>
                    <a:bodyPr/>
                    <a:lstStyle/>
                    <a:p>
                      <a:pPr algn="ctr" latinLnBrk="1"/>
                      <a:r>
                        <a:rPr lang="ko-KR" altLang="en-US" dirty="0" smtClean="0"/>
                        <a:t>상</a:t>
                      </a:r>
                      <a:endParaRPr lang="ko-KR" altLang="en-US" dirty="0"/>
                    </a:p>
                  </a:txBody>
                  <a:tcPr/>
                </a:tc>
                <a:tc>
                  <a:txBody>
                    <a:bodyPr/>
                    <a:lstStyle/>
                    <a:p>
                      <a:pPr algn="ctr" latinLnBrk="1"/>
                      <a:r>
                        <a:rPr lang="ko-KR" altLang="en-US" dirty="0" smtClean="0"/>
                        <a:t>중</a:t>
                      </a:r>
                      <a:endParaRPr lang="ko-KR" altLang="en-US" dirty="0"/>
                    </a:p>
                  </a:txBody>
                  <a:tcPr/>
                </a:tc>
                <a:tc>
                  <a:txBody>
                    <a:bodyPr/>
                    <a:lstStyle/>
                    <a:p>
                      <a:pPr algn="ctr" latinLnBrk="1"/>
                      <a:r>
                        <a:rPr lang="ko-KR" altLang="en-US" dirty="0" smtClean="0"/>
                        <a:t>하</a:t>
                      </a:r>
                      <a:endParaRPr lang="ko-KR" altLang="en-US" dirty="0"/>
                    </a:p>
                  </a:txBody>
                  <a:tcPr/>
                </a:tc>
              </a:tr>
              <a:tr h="370840">
                <a:tc>
                  <a:txBody>
                    <a:bodyPr/>
                    <a:lstStyle/>
                    <a:p>
                      <a:pPr algn="ctr" latinLnBrk="1"/>
                      <a:r>
                        <a:rPr lang="en-US" altLang="ko-KR" dirty="0" smtClean="0"/>
                        <a:t>5%</a:t>
                      </a:r>
                      <a:endParaRPr lang="ko-KR" altLang="en-US" dirty="0"/>
                    </a:p>
                  </a:txBody>
                  <a:tcPr/>
                </a:tc>
                <a:tc>
                  <a:txBody>
                    <a:bodyPr/>
                    <a:lstStyle/>
                    <a:p>
                      <a:pPr algn="ctr" latinLnBrk="1"/>
                      <a:r>
                        <a:rPr lang="en-US" altLang="ko-KR" dirty="0" smtClean="0"/>
                        <a:t>62.5%</a:t>
                      </a:r>
                      <a:endParaRPr lang="ko-KR" altLang="en-US" dirty="0"/>
                    </a:p>
                  </a:txBody>
                  <a:tcPr/>
                </a:tc>
                <a:tc>
                  <a:txBody>
                    <a:bodyPr/>
                    <a:lstStyle/>
                    <a:p>
                      <a:pPr algn="ctr" latinLnBrk="1"/>
                      <a:r>
                        <a:rPr lang="en-US" altLang="ko-KR" dirty="0" smtClean="0"/>
                        <a:t>32.5%</a:t>
                      </a:r>
                      <a:endParaRPr lang="ko-KR" altLang="en-US" dirty="0"/>
                    </a:p>
                  </a:txBody>
                  <a:tcPr/>
                </a:tc>
              </a:tr>
            </a:tbl>
          </a:graphicData>
        </a:graphic>
      </p:graphicFrame>
      <p:graphicFrame>
        <p:nvGraphicFramePr>
          <p:cNvPr id="9" name="표 8"/>
          <p:cNvGraphicFramePr>
            <a:graphicFrameLocks noGrp="1"/>
          </p:cNvGraphicFramePr>
          <p:nvPr/>
        </p:nvGraphicFramePr>
        <p:xfrm>
          <a:off x="288032" y="4137640"/>
          <a:ext cx="8676456" cy="731520"/>
        </p:xfrm>
        <a:graphic>
          <a:graphicData uri="http://schemas.openxmlformats.org/drawingml/2006/table">
            <a:tbl>
              <a:tblPr firstRow="1" bandRow="1">
                <a:tableStyleId>{5C22544A-7EE6-4342-B048-85BDC9FD1C3A}</a:tableStyleId>
              </a:tblPr>
              <a:tblGrid>
                <a:gridCol w="2169114"/>
                <a:gridCol w="2169114"/>
                <a:gridCol w="2169114"/>
                <a:gridCol w="2169114"/>
              </a:tblGrid>
              <a:tr h="138297">
                <a:tc>
                  <a:txBody>
                    <a:bodyPr/>
                    <a:lstStyle/>
                    <a:p>
                      <a:pPr algn="ctr" latinLnBrk="1"/>
                      <a:r>
                        <a:rPr lang="ko-KR" altLang="en-US" dirty="0" smtClean="0"/>
                        <a:t>음식물 쓰레기</a:t>
                      </a:r>
                      <a:endParaRPr lang="ko-KR" altLang="en-US" dirty="0"/>
                    </a:p>
                  </a:txBody>
                  <a:tcPr/>
                </a:tc>
                <a:tc>
                  <a:txBody>
                    <a:bodyPr/>
                    <a:lstStyle/>
                    <a:p>
                      <a:pPr algn="ctr" latinLnBrk="1"/>
                      <a:r>
                        <a:rPr lang="ko-KR" altLang="en-US" dirty="0" smtClean="0"/>
                        <a:t>휴지사용</a:t>
                      </a:r>
                      <a:endParaRPr lang="ko-KR" altLang="en-US" dirty="0"/>
                    </a:p>
                  </a:txBody>
                  <a:tcPr/>
                </a:tc>
                <a:tc>
                  <a:txBody>
                    <a:bodyPr/>
                    <a:lstStyle/>
                    <a:p>
                      <a:pPr algn="ctr" latinLnBrk="1"/>
                      <a:r>
                        <a:rPr lang="ko-KR" altLang="en-US" dirty="0" smtClean="0"/>
                        <a:t>분리수거점검</a:t>
                      </a:r>
                      <a:endParaRPr lang="ko-KR" altLang="en-US" dirty="0"/>
                    </a:p>
                  </a:txBody>
                  <a:tcPr/>
                </a:tc>
                <a:tc>
                  <a:txBody>
                    <a:bodyPr/>
                    <a:lstStyle/>
                    <a:p>
                      <a:pPr algn="ctr" latinLnBrk="1"/>
                      <a:r>
                        <a:rPr lang="ko-KR" altLang="en-US" dirty="0" smtClean="0"/>
                        <a:t>전기절약</a:t>
                      </a:r>
                      <a:endParaRPr lang="ko-KR" altLang="en-US" dirty="0"/>
                    </a:p>
                  </a:txBody>
                  <a:tcPr/>
                </a:tc>
              </a:tr>
              <a:tr h="133216">
                <a:tc>
                  <a:txBody>
                    <a:bodyPr/>
                    <a:lstStyle/>
                    <a:p>
                      <a:pPr algn="ctr" latinLnBrk="1"/>
                      <a:r>
                        <a:rPr lang="en-US" altLang="ko-KR" dirty="0" smtClean="0"/>
                        <a:t>60%</a:t>
                      </a:r>
                      <a:endParaRPr lang="ko-KR" altLang="en-US" dirty="0"/>
                    </a:p>
                  </a:txBody>
                  <a:tcPr/>
                </a:tc>
                <a:tc>
                  <a:txBody>
                    <a:bodyPr/>
                    <a:lstStyle/>
                    <a:p>
                      <a:pPr algn="ctr" latinLnBrk="1"/>
                      <a:r>
                        <a:rPr lang="en-US" altLang="ko-KR" dirty="0" smtClean="0"/>
                        <a:t>14,5%</a:t>
                      </a:r>
                      <a:endParaRPr lang="ko-KR" altLang="en-US" dirty="0"/>
                    </a:p>
                  </a:txBody>
                  <a:tcPr/>
                </a:tc>
                <a:tc>
                  <a:txBody>
                    <a:bodyPr/>
                    <a:lstStyle/>
                    <a:p>
                      <a:pPr algn="ctr" latinLnBrk="1"/>
                      <a:r>
                        <a:rPr lang="en-US" altLang="ko-KR" dirty="0" smtClean="0"/>
                        <a:t>5%</a:t>
                      </a:r>
                      <a:endParaRPr lang="ko-KR" altLang="en-US" dirty="0"/>
                    </a:p>
                  </a:txBody>
                  <a:tcPr/>
                </a:tc>
                <a:tc>
                  <a:txBody>
                    <a:bodyPr/>
                    <a:lstStyle/>
                    <a:p>
                      <a:pPr algn="ctr" latinLnBrk="1"/>
                      <a:r>
                        <a:rPr lang="en-US" altLang="ko-KR" dirty="0" smtClean="0"/>
                        <a:t>20.5%</a:t>
                      </a:r>
                      <a:endParaRPr lang="ko-KR" altLang="en-US" dirty="0"/>
                    </a:p>
                  </a:txBody>
                  <a:tcPr/>
                </a:tc>
              </a:tr>
            </a:tbl>
          </a:graphicData>
        </a:graphic>
      </p:graphicFrame>
      <p:graphicFrame>
        <p:nvGraphicFramePr>
          <p:cNvPr id="10" name="표 9"/>
          <p:cNvGraphicFramePr>
            <a:graphicFrameLocks noGrp="1"/>
          </p:cNvGraphicFramePr>
          <p:nvPr/>
        </p:nvGraphicFramePr>
        <p:xfrm>
          <a:off x="323528" y="5500712"/>
          <a:ext cx="8532440" cy="736600"/>
        </p:xfrm>
        <a:graphic>
          <a:graphicData uri="http://schemas.openxmlformats.org/drawingml/2006/table">
            <a:tbl>
              <a:tblPr firstRow="1" bandRow="1">
                <a:tableStyleId>{5C22544A-7EE6-4342-B048-85BDC9FD1C3A}</a:tableStyleId>
              </a:tblPr>
              <a:tblGrid>
                <a:gridCol w="4266220"/>
                <a:gridCol w="4266220"/>
              </a:tblGrid>
              <a:tr h="149736">
                <a:tc>
                  <a:txBody>
                    <a:bodyPr/>
                    <a:lstStyle/>
                    <a:p>
                      <a:pPr algn="ctr" latinLnBrk="1"/>
                      <a:r>
                        <a:rPr lang="ko-KR" altLang="en-US" dirty="0" smtClean="0"/>
                        <a:t>의지가 있다</a:t>
                      </a:r>
                      <a:endParaRPr lang="ko-KR" altLang="en-US" dirty="0"/>
                    </a:p>
                  </a:txBody>
                  <a:tcPr/>
                </a:tc>
                <a:tc>
                  <a:txBody>
                    <a:bodyPr/>
                    <a:lstStyle/>
                    <a:p>
                      <a:pPr algn="ctr" latinLnBrk="1"/>
                      <a:r>
                        <a:rPr lang="ko-KR" altLang="en-US" dirty="0" smtClean="0"/>
                        <a:t>의지가 없다</a:t>
                      </a:r>
                      <a:endParaRPr lang="ko-KR" altLang="en-US" dirty="0"/>
                    </a:p>
                  </a:txBody>
                  <a:tcPr/>
                </a:tc>
              </a:tr>
              <a:tr h="370840">
                <a:tc>
                  <a:txBody>
                    <a:bodyPr/>
                    <a:lstStyle/>
                    <a:p>
                      <a:pPr algn="ctr" latinLnBrk="1"/>
                      <a:r>
                        <a:rPr lang="en-US" altLang="ko-KR" dirty="0" smtClean="0"/>
                        <a:t>90%</a:t>
                      </a:r>
                      <a:endParaRPr lang="ko-KR" altLang="en-US" dirty="0"/>
                    </a:p>
                  </a:txBody>
                  <a:tcPr/>
                </a:tc>
                <a:tc>
                  <a:txBody>
                    <a:bodyPr/>
                    <a:lstStyle/>
                    <a:p>
                      <a:pPr algn="ctr" latinLnBrk="1"/>
                      <a:r>
                        <a:rPr lang="en-US" altLang="ko-KR" dirty="0" smtClean="0"/>
                        <a:t>10%</a:t>
                      </a:r>
                      <a:endParaRPr lang="ko-KR" altLang="en-US" dirty="0"/>
                    </a:p>
                  </a:txBody>
                  <a:tcPr/>
                </a:tc>
              </a:tr>
            </a:tbl>
          </a:graphicData>
        </a:graphic>
      </p:graphicFrame>
      <p:sp>
        <p:nvSpPr>
          <p:cNvPr id="13" name="TextBox 12"/>
          <p:cNvSpPr txBox="1"/>
          <p:nvPr/>
        </p:nvSpPr>
        <p:spPr>
          <a:xfrm>
            <a:off x="216024" y="2051556"/>
            <a:ext cx="8676456" cy="369332"/>
          </a:xfrm>
          <a:prstGeom prst="rect">
            <a:avLst/>
          </a:prstGeom>
          <a:noFill/>
        </p:spPr>
        <p:txBody>
          <a:bodyPr wrap="square" rtlCol="0">
            <a:spAutoFit/>
          </a:bodyPr>
          <a:lstStyle/>
          <a:p>
            <a:pPr marL="742950" indent="-742950">
              <a:buNone/>
            </a:pPr>
            <a:r>
              <a:rPr lang="ko-KR" altLang="en-US" dirty="0" smtClean="0">
                <a:solidFill>
                  <a:srgbClr val="FF0000"/>
                </a:solidFill>
                <a:latin typeface="HY나무M" pitchFamily="18" charset="-127"/>
                <a:ea typeface="HY나무M" pitchFamily="18" charset="-127"/>
              </a:rPr>
              <a:t>전반적으로 학교의 환경상태에 대해 부정적인 견해를 가지고 있음</a:t>
            </a:r>
          </a:p>
        </p:txBody>
      </p:sp>
      <p:sp>
        <p:nvSpPr>
          <p:cNvPr id="14" name="TextBox 13"/>
          <p:cNvSpPr txBox="1"/>
          <p:nvPr/>
        </p:nvSpPr>
        <p:spPr>
          <a:xfrm>
            <a:off x="251520" y="2339588"/>
            <a:ext cx="3312368" cy="369332"/>
          </a:xfrm>
          <a:prstGeom prst="rect">
            <a:avLst/>
          </a:prstGeom>
          <a:noFill/>
        </p:spPr>
        <p:txBody>
          <a:bodyPr wrap="square" rtlCol="0">
            <a:spAutoFit/>
          </a:bodyPr>
          <a:lstStyle/>
          <a:p>
            <a:pPr>
              <a:buNone/>
            </a:pPr>
            <a:r>
              <a:rPr lang="en-US" altLang="ko-KR" dirty="0" smtClean="0">
                <a:latin typeface="HY나무M" pitchFamily="18" charset="-127"/>
                <a:ea typeface="HY나무M" pitchFamily="18" charset="-127"/>
              </a:rPr>
              <a:t>&lt;</a:t>
            </a:r>
            <a:r>
              <a:rPr lang="ko-KR" altLang="en-US" dirty="0" smtClean="0">
                <a:latin typeface="HY나무M" pitchFamily="18" charset="-127"/>
                <a:ea typeface="HY나무M" pitchFamily="18" charset="-127"/>
              </a:rPr>
              <a:t>환경상태를 저해하는 요소</a:t>
            </a:r>
            <a:r>
              <a:rPr lang="en-US" altLang="ko-KR" dirty="0" smtClean="0">
                <a:latin typeface="HY나무M" pitchFamily="18" charset="-127"/>
                <a:ea typeface="HY나무M" pitchFamily="18" charset="-127"/>
              </a:rPr>
              <a:t>&gt;</a:t>
            </a:r>
            <a:endParaRPr lang="ko-KR" altLang="en-US" dirty="0" smtClean="0">
              <a:latin typeface="HY나무M" pitchFamily="18" charset="-127"/>
              <a:ea typeface="HY나무M" pitchFamily="18" charset="-127"/>
            </a:endParaRPr>
          </a:p>
        </p:txBody>
      </p:sp>
      <p:sp>
        <p:nvSpPr>
          <p:cNvPr id="16" name="TextBox 15"/>
          <p:cNvSpPr txBox="1"/>
          <p:nvPr/>
        </p:nvSpPr>
        <p:spPr>
          <a:xfrm>
            <a:off x="251520" y="3452807"/>
            <a:ext cx="6840760" cy="1200329"/>
          </a:xfrm>
          <a:prstGeom prst="rect">
            <a:avLst/>
          </a:prstGeom>
          <a:noFill/>
        </p:spPr>
        <p:txBody>
          <a:bodyPr wrap="square" rtlCol="0">
            <a:spAutoFit/>
          </a:bodyPr>
          <a:lstStyle/>
          <a:p>
            <a:r>
              <a:rPr lang="ko-KR" altLang="en-US" dirty="0" smtClean="0">
                <a:solidFill>
                  <a:srgbClr val="FF0000"/>
                </a:solidFill>
                <a:latin typeface="HY나무M" pitchFamily="18" charset="-127"/>
                <a:ea typeface="HY나무M" pitchFamily="18" charset="-127"/>
              </a:rPr>
              <a:t>학교의 환경상태를 저해하는 요소가 다양하다고 인식하고 있음</a:t>
            </a:r>
            <a:r>
              <a:rPr lang="en-US" altLang="ko-KR" dirty="0" smtClean="0">
                <a:latin typeface="HY나무M" pitchFamily="18" charset="-127"/>
                <a:ea typeface="HY나무M" pitchFamily="18" charset="-127"/>
              </a:rPr>
              <a:t>&lt;</a:t>
            </a:r>
            <a:r>
              <a:rPr lang="ko-KR" altLang="en-US" dirty="0" smtClean="0">
                <a:latin typeface="HY나무M" pitchFamily="18" charset="-127"/>
                <a:ea typeface="HY나무M" pitchFamily="18" charset="-127"/>
              </a:rPr>
              <a:t>가장 먼저 해결해야 하는 환경문제</a:t>
            </a:r>
            <a:r>
              <a:rPr lang="en-US" altLang="ko-KR" dirty="0" smtClean="0">
                <a:latin typeface="HY나무M" pitchFamily="18" charset="-127"/>
                <a:ea typeface="HY나무M" pitchFamily="18" charset="-127"/>
              </a:rPr>
              <a:t>&gt;</a:t>
            </a:r>
            <a:endParaRPr lang="ko-KR" altLang="en-US" dirty="0" smtClean="0">
              <a:latin typeface="HY나무M" pitchFamily="18" charset="-127"/>
              <a:ea typeface="HY나무M" pitchFamily="18" charset="-127"/>
            </a:endParaRPr>
          </a:p>
          <a:p>
            <a:pPr>
              <a:buNone/>
            </a:pPr>
            <a:endParaRPr lang="en-US" altLang="ko-KR" dirty="0" smtClean="0">
              <a:solidFill>
                <a:schemeClr val="bg1"/>
              </a:solidFill>
              <a:latin typeface="HY나무M" pitchFamily="18" charset="-127"/>
              <a:ea typeface="HY나무M" pitchFamily="18" charset="-127"/>
            </a:endParaRPr>
          </a:p>
          <a:p>
            <a:pPr>
              <a:buNone/>
            </a:pPr>
            <a:endParaRPr lang="ko-KR" altLang="en-US" dirty="0" smtClean="0">
              <a:solidFill>
                <a:schemeClr val="bg1"/>
              </a:solidFill>
              <a:latin typeface="HY나무M" pitchFamily="18" charset="-127"/>
              <a:ea typeface="HY나무M" pitchFamily="18" charset="-127"/>
            </a:endParaRPr>
          </a:p>
        </p:txBody>
      </p:sp>
      <p:sp>
        <p:nvSpPr>
          <p:cNvPr id="20" name="TextBox 19"/>
          <p:cNvSpPr txBox="1"/>
          <p:nvPr/>
        </p:nvSpPr>
        <p:spPr>
          <a:xfrm>
            <a:off x="251520" y="4881934"/>
            <a:ext cx="7200800" cy="923330"/>
          </a:xfrm>
          <a:prstGeom prst="rect">
            <a:avLst/>
          </a:prstGeom>
          <a:noFill/>
        </p:spPr>
        <p:txBody>
          <a:bodyPr wrap="square" rtlCol="0">
            <a:spAutoFit/>
          </a:bodyPr>
          <a:lstStyle/>
          <a:p>
            <a:pPr>
              <a:buNone/>
            </a:pPr>
            <a:r>
              <a:rPr lang="ko-KR" altLang="en-US" dirty="0" smtClean="0">
                <a:solidFill>
                  <a:srgbClr val="FF0000"/>
                </a:solidFill>
                <a:latin typeface="HY나무M" pitchFamily="18" charset="-127"/>
                <a:ea typeface="HY나무M" pitchFamily="18" charset="-127"/>
              </a:rPr>
              <a:t>음식물 쓰레기 처리가 가장 심각한 문제라고 인식하고 있음</a:t>
            </a:r>
          </a:p>
          <a:p>
            <a:pPr>
              <a:buNone/>
            </a:pPr>
            <a:r>
              <a:rPr lang="en-US" altLang="ko-KR" dirty="0" smtClean="0">
                <a:latin typeface="HY나무M" pitchFamily="18" charset="-127"/>
                <a:ea typeface="HY나무M" pitchFamily="18" charset="-127"/>
              </a:rPr>
              <a:t>&lt;</a:t>
            </a:r>
            <a:r>
              <a:rPr lang="ko-KR" altLang="en-US" dirty="0" smtClean="0">
                <a:latin typeface="HY나무M" pitchFamily="18" charset="-127"/>
                <a:ea typeface="HY나무M" pitchFamily="18" charset="-127"/>
              </a:rPr>
              <a:t>환경보호 제도 실행 시 참여여부</a:t>
            </a:r>
            <a:r>
              <a:rPr lang="en-US" altLang="ko-KR" dirty="0" smtClean="0">
                <a:latin typeface="HY나무M" pitchFamily="18" charset="-127"/>
                <a:ea typeface="HY나무M" pitchFamily="18" charset="-127"/>
              </a:rPr>
              <a:t>&gt;</a:t>
            </a:r>
            <a:endParaRPr lang="ko-KR" altLang="en-US" dirty="0" smtClean="0">
              <a:latin typeface="HY나무M" pitchFamily="18" charset="-127"/>
              <a:ea typeface="HY나무M" pitchFamily="18" charset="-127"/>
            </a:endParaRPr>
          </a:p>
          <a:p>
            <a:endParaRPr lang="ko-KR" altLang="en-US" dirty="0"/>
          </a:p>
        </p:txBody>
      </p:sp>
      <p:sp>
        <p:nvSpPr>
          <p:cNvPr id="21" name="TextBox 20"/>
          <p:cNvSpPr txBox="1"/>
          <p:nvPr/>
        </p:nvSpPr>
        <p:spPr>
          <a:xfrm>
            <a:off x="251520" y="6239053"/>
            <a:ext cx="8352928" cy="646331"/>
          </a:xfrm>
          <a:prstGeom prst="rect">
            <a:avLst/>
          </a:prstGeom>
          <a:noFill/>
        </p:spPr>
        <p:txBody>
          <a:bodyPr wrap="square" rtlCol="0">
            <a:spAutoFit/>
          </a:bodyPr>
          <a:lstStyle/>
          <a:p>
            <a:r>
              <a:rPr lang="ko-KR" altLang="en-US" dirty="0" smtClean="0">
                <a:solidFill>
                  <a:srgbClr val="FF0000"/>
                </a:solidFill>
                <a:latin typeface="HY나무M" pitchFamily="18" charset="-127"/>
                <a:ea typeface="HY나무M" pitchFamily="18" charset="-127"/>
              </a:rPr>
              <a:t>대다수의 학생이 환경보호 활동에 적극적으로 참여할 의지를 가지고 있음</a:t>
            </a:r>
          </a:p>
          <a:p>
            <a:endParaRPr lang="ko-KR"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v01.search.naver.net/ugc?t=470x180&amp;q=http://blogfiles.naver.net/20120604_272/soulclara_1338791152505IorRF_JPEG/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제목 1"/>
          <p:cNvSpPr>
            <a:spLocks noGrp="1"/>
          </p:cNvSpPr>
          <p:nvPr>
            <p:ph type="title"/>
          </p:nvPr>
        </p:nvSpPr>
        <p:spPr>
          <a:xfrm>
            <a:off x="428596" y="0"/>
            <a:ext cx="8229600" cy="1143000"/>
          </a:xfrm>
        </p:spPr>
        <p:txBody>
          <a:bodyPr>
            <a:normAutofit/>
          </a:bodyPr>
          <a:lstStyle/>
          <a:p>
            <a:r>
              <a:rPr lang="ko-KR" altLang="en-US" sz="5400" dirty="0" smtClean="0">
                <a:latin typeface="HY목판L" pitchFamily="18" charset="-127"/>
                <a:ea typeface="HY목판L" pitchFamily="18" charset="-127"/>
              </a:rPr>
              <a:t>신 </a:t>
            </a:r>
            <a:r>
              <a:rPr lang="ko-KR" altLang="en-US" sz="5400" dirty="0" err="1" smtClean="0">
                <a:latin typeface="HY목판L" pitchFamily="18" charset="-127"/>
                <a:ea typeface="HY목판L" pitchFamily="18" charset="-127"/>
              </a:rPr>
              <a:t>아나바다</a:t>
            </a:r>
            <a:r>
              <a:rPr lang="ko-KR" altLang="en-US" sz="5400" dirty="0" smtClean="0">
                <a:latin typeface="HY목판L" pitchFamily="18" charset="-127"/>
                <a:ea typeface="HY목판L" pitchFamily="18" charset="-127"/>
              </a:rPr>
              <a:t> 정책</a:t>
            </a:r>
            <a:endParaRPr lang="ko-KR" altLang="en-US" sz="5400" dirty="0">
              <a:latin typeface="HY목판L" pitchFamily="18" charset="-127"/>
              <a:ea typeface="HY목판L" pitchFamily="18" charset="-127"/>
            </a:endParaRPr>
          </a:p>
        </p:txBody>
      </p:sp>
      <p:sp>
        <p:nvSpPr>
          <p:cNvPr id="3" name="내용 개체 틀 2"/>
          <p:cNvSpPr>
            <a:spLocks noGrp="1"/>
          </p:cNvSpPr>
          <p:nvPr>
            <p:ph idx="1"/>
          </p:nvPr>
        </p:nvSpPr>
        <p:spPr>
          <a:xfrm>
            <a:off x="285720" y="1457348"/>
            <a:ext cx="8786874" cy="1757338"/>
          </a:xfrm>
        </p:spPr>
        <p:txBody>
          <a:bodyPr>
            <a:noAutofit/>
          </a:bodyPr>
          <a:lstStyle/>
          <a:p>
            <a:pPr>
              <a:buFont typeface="Wingdings" pitchFamily="2" charset="2"/>
              <a:buChar char="ü"/>
            </a:pPr>
            <a:r>
              <a:rPr lang="ko-KR" altLang="en-US" sz="3000" dirty="0" smtClean="0">
                <a:latin typeface="HY나무M" pitchFamily="18" charset="-127"/>
                <a:ea typeface="HY나무M" pitchFamily="18" charset="-127"/>
              </a:rPr>
              <a:t>기존의 </a:t>
            </a:r>
            <a:r>
              <a:rPr lang="ko-KR" altLang="en-US" sz="3000" dirty="0" err="1" smtClean="0">
                <a:latin typeface="HY나무M" pitchFamily="18" charset="-127"/>
                <a:ea typeface="HY나무M" pitchFamily="18" charset="-127"/>
              </a:rPr>
              <a:t>아나바다</a:t>
            </a:r>
            <a:r>
              <a:rPr lang="ko-KR" altLang="en-US" sz="3000" dirty="0" smtClean="0">
                <a:latin typeface="HY나무M" pitchFamily="18" charset="-127"/>
                <a:ea typeface="HY나무M" pitchFamily="18" charset="-127"/>
              </a:rPr>
              <a:t> 정책과 다른 새로운 정책</a:t>
            </a:r>
            <a:r>
              <a:rPr lang="en-US" altLang="ko-KR" sz="3000" dirty="0" smtClean="0">
                <a:latin typeface="HY나무M" pitchFamily="18" charset="-127"/>
                <a:ea typeface="HY나무M" pitchFamily="18" charset="-127"/>
              </a:rPr>
              <a:t>!</a:t>
            </a:r>
          </a:p>
          <a:p>
            <a:pPr>
              <a:buFont typeface="Wingdings" pitchFamily="2" charset="2"/>
              <a:buChar char="ü"/>
            </a:pPr>
            <a:r>
              <a:rPr lang="ko-KR" altLang="en-US" sz="3000" dirty="0" smtClean="0">
                <a:latin typeface="HY나무M" pitchFamily="18" charset="-127"/>
                <a:ea typeface="HY나무M" pitchFamily="18" charset="-127"/>
              </a:rPr>
              <a:t>학교 환경의 문제점을 고루 해결할 수 있는</a:t>
            </a:r>
            <a:endParaRPr lang="en-US" altLang="ko-KR" sz="3000" dirty="0" smtClean="0">
              <a:latin typeface="HY나무M" pitchFamily="18" charset="-127"/>
              <a:ea typeface="HY나무M" pitchFamily="18" charset="-127"/>
            </a:endParaRPr>
          </a:p>
          <a:p>
            <a:pPr>
              <a:buNone/>
            </a:pPr>
            <a:r>
              <a:rPr lang="ko-KR" altLang="en-US" sz="3000" dirty="0" smtClean="0">
                <a:latin typeface="HY나무M" pitchFamily="18" charset="-127"/>
                <a:ea typeface="HY나무M" pitchFamily="18" charset="-127"/>
              </a:rPr>
              <a:t>   주도적이고 자율적인 정책</a:t>
            </a:r>
            <a:r>
              <a:rPr lang="en-US" altLang="ko-KR" sz="3000" dirty="0" smtClean="0">
                <a:latin typeface="HY나무M" pitchFamily="18" charset="-127"/>
                <a:ea typeface="HY나무M" pitchFamily="18" charset="-127"/>
              </a:rPr>
              <a:t>!</a:t>
            </a:r>
          </a:p>
        </p:txBody>
      </p:sp>
      <p:sp>
        <p:nvSpPr>
          <p:cNvPr id="5" name="TextBox 4"/>
          <p:cNvSpPr txBox="1"/>
          <p:nvPr/>
        </p:nvSpPr>
        <p:spPr>
          <a:xfrm>
            <a:off x="142844" y="3281322"/>
            <a:ext cx="8858280" cy="2862322"/>
          </a:xfrm>
          <a:prstGeom prst="rect">
            <a:avLst/>
          </a:prstGeom>
          <a:noFill/>
        </p:spPr>
        <p:txBody>
          <a:bodyPr wrap="square" rtlCol="0">
            <a:spAutoFit/>
          </a:bodyPr>
          <a:lstStyle/>
          <a:p>
            <a:pPr>
              <a:buNone/>
            </a:pPr>
            <a:r>
              <a:rPr lang="en-US" altLang="ko-KR" sz="3000" dirty="0" smtClean="0">
                <a:latin typeface="HY나무M" pitchFamily="18" charset="-127"/>
                <a:ea typeface="HY나무M" pitchFamily="18" charset="-127"/>
              </a:rPr>
              <a:t>1)</a:t>
            </a:r>
            <a:r>
              <a:rPr lang="ko-KR" altLang="en-US" sz="3000" dirty="0" err="1" smtClean="0">
                <a:latin typeface="HY나무M" pitchFamily="18" charset="-127"/>
                <a:ea typeface="HY나무M" pitchFamily="18" charset="-127"/>
              </a:rPr>
              <a:t>아껴쓰기</a:t>
            </a:r>
            <a:r>
              <a:rPr lang="ko-KR" altLang="en-US" sz="3000" dirty="0" smtClean="0">
                <a:latin typeface="HY나무M" pitchFamily="18" charset="-127"/>
                <a:ea typeface="HY나무M" pitchFamily="18" charset="-127"/>
              </a:rPr>
              <a:t> </a:t>
            </a:r>
            <a:r>
              <a:rPr lang="en-US" altLang="ko-KR" sz="3000" dirty="0" smtClean="0">
                <a:latin typeface="HY나무M" pitchFamily="18" charset="-127"/>
                <a:ea typeface="HY나무M" pitchFamily="18" charset="-127"/>
              </a:rPr>
              <a:t>: </a:t>
            </a:r>
            <a:r>
              <a:rPr lang="ko-KR" altLang="en-US" sz="3000" dirty="0" smtClean="0">
                <a:latin typeface="HY나무M" pitchFamily="18" charset="-127"/>
                <a:ea typeface="HY나무M" pitchFamily="18" charset="-127"/>
              </a:rPr>
              <a:t>공공화장실에서의 휴지 낭비를 줄임</a:t>
            </a:r>
            <a:r>
              <a:rPr lang="en-US" altLang="ko-KR" sz="3000" dirty="0" smtClean="0">
                <a:latin typeface="HY나무M" pitchFamily="18" charset="-127"/>
                <a:ea typeface="HY나무M" pitchFamily="18" charset="-127"/>
              </a:rPr>
              <a:t>.</a:t>
            </a:r>
          </a:p>
          <a:p>
            <a:pPr>
              <a:buNone/>
            </a:pPr>
            <a:r>
              <a:rPr lang="en-US" altLang="ko-KR" sz="3000" dirty="0" smtClean="0">
                <a:latin typeface="HY나무M" pitchFamily="18" charset="-127"/>
                <a:ea typeface="HY나무M" pitchFamily="18" charset="-127"/>
              </a:rPr>
              <a:t>2)</a:t>
            </a:r>
            <a:r>
              <a:rPr lang="ko-KR" altLang="en-US" sz="3000" dirty="0" smtClean="0">
                <a:latin typeface="HY나무M" pitchFamily="18" charset="-127"/>
                <a:ea typeface="HY나무M" pitchFamily="18" charset="-127"/>
              </a:rPr>
              <a:t>나서기 </a:t>
            </a:r>
            <a:r>
              <a:rPr lang="en-US" altLang="ko-KR" sz="3000" dirty="0" smtClean="0">
                <a:latin typeface="HY나무M" pitchFamily="18" charset="-127"/>
                <a:ea typeface="HY나무M" pitchFamily="18" charset="-127"/>
              </a:rPr>
              <a:t>: </a:t>
            </a:r>
            <a:r>
              <a:rPr lang="ko-KR" altLang="en-US" sz="3000" dirty="0" smtClean="0">
                <a:latin typeface="HY나무M" pitchFamily="18" charset="-127"/>
                <a:ea typeface="HY나무M" pitchFamily="18" charset="-127"/>
              </a:rPr>
              <a:t>환경활동에 적극적인 자세를 갖게 함</a:t>
            </a:r>
            <a:r>
              <a:rPr lang="en-US" altLang="ko-KR" sz="3000" dirty="0" smtClean="0">
                <a:latin typeface="HY나무M" pitchFamily="18" charset="-127"/>
                <a:ea typeface="HY나무M" pitchFamily="18" charset="-127"/>
              </a:rPr>
              <a:t>.</a:t>
            </a:r>
          </a:p>
          <a:p>
            <a:pPr>
              <a:buNone/>
            </a:pPr>
            <a:r>
              <a:rPr lang="en-US" altLang="ko-KR" sz="3000" dirty="0" smtClean="0">
                <a:latin typeface="HY나무M" pitchFamily="18" charset="-127"/>
                <a:ea typeface="HY나무M" pitchFamily="18" charset="-127"/>
              </a:rPr>
              <a:t>3)</a:t>
            </a:r>
            <a:r>
              <a:rPr lang="ko-KR" altLang="en-US" sz="3000" dirty="0" smtClean="0">
                <a:latin typeface="HY나무M" pitchFamily="18" charset="-127"/>
                <a:ea typeface="HY나무M" pitchFamily="18" charset="-127"/>
              </a:rPr>
              <a:t>바꾸기</a:t>
            </a:r>
            <a:r>
              <a:rPr lang="en-US" altLang="ko-KR" sz="3000" dirty="0" smtClean="0">
                <a:latin typeface="HY나무M" pitchFamily="18" charset="-127"/>
                <a:ea typeface="HY나무M" pitchFamily="18" charset="-127"/>
              </a:rPr>
              <a:t> : </a:t>
            </a:r>
            <a:r>
              <a:rPr lang="ko-KR" altLang="en-US" sz="3000" dirty="0" smtClean="0">
                <a:latin typeface="HY나무M" pitchFamily="18" charset="-127"/>
                <a:ea typeface="HY나무M" pitchFamily="18" charset="-127"/>
              </a:rPr>
              <a:t>학교주변환경을 자연친화적으로 조성함</a:t>
            </a:r>
            <a:r>
              <a:rPr lang="en-US" altLang="ko-KR" sz="3000" dirty="0" smtClean="0">
                <a:latin typeface="HY나무M" pitchFamily="18" charset="-127"/>
                <a:ea typeface="HY나무M" pitchFamily="18" charset="-127"/>
              </a:rPr>
              <a:t>.</a:t>
            </a:r>
          </a:p>
          <a:p>
            <a:pPr>
              <a:buNone/>
            </a:pPr>
            <a:r>
              <a:rPr lang="en-US" altLang="ko-KR" sz="3000" dirty="0" smtClean="0">
                <a:latin typeface="HY나무M" pitchFamily="18" charset="-127"/>
                <a:ea typeface="HY나무M" pitchFamily="18" charset="-127"/>
              </a:rPr>
              <a:t>4)</a:t>
            </a:r>
            <a:r>
              <a:rPr lang="ko-KR" altLang="en-US" sz="3000" dirty="0" smtClean="0">
                <a:latin typeface="HY나무M" pitchFamily="18" charset="-127"/>
                <a:ea typeface="HY나무M" pitchFamily="18" charset="-127"/>
              </a:rPr>
              <a:t>다르게 쓰기 </a:t>
            </a:r>
            <a:r>
              <a:rPr lang="en-US" altLang="ko-KR" sz="3000" dirty="0" smtClean="0">
                <a:latin typeface="HY나무M" pitchFamily="18" charset="-127"/>
                <a:ea typeface="HY나무M" pitchFamily="18" charset="-127"/>
              </a:rPr>
              <a:t>: </a:t>
            </a:r>
            <a:r>
              <a:rPr lang="ko-KR" altLang="en-US" sz="3000" dirty="0" smtClean="0">
                <a:latin typeface="HY나무M" pitchFamily="18" charset="-127"/>
                <a:ea typeface="HY나무M" pitchFamily="18" charset="-127"/>
              </a:rPr>
              <a:t>음식물쓰레기 양을 측량하여 쓰레기발생을 최소화함</a:t>
            </a:r>
            <a:r>
              <a:rPr lang="en-US" altLang="ko-KR" sz="3000" dirty="0" smtClean="0">
                <a:latin typeface="HY나무M" pitchFamily="18" charset="-127"/>
                <a:ea typeface="HY나무M" pitchFamily="18" charset="-127"/>
              </a:rPr>
              <a:t>.</a:t>
            </a:r>
            <a:endParaRPr lang="ko-KR" altLang="en-US" sz="3000" dirty="0" smtClean="0">
              <a:latin typeface="HY나무M" pitchFamily="18" charset="-127"/>
              <a:ea typeface="HY나무M" pitchFamily="18" charset="-127"/>
            </a:endParaRPr>
          </a:p>
          <a:p>
            <a:endParaRPr lang="ko-KR" alt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par>
                          <p:cTn id="10" fill="hold">
                            <p:stCondLst>
                              <p:cond delay="76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3"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3">
                                            <p:txEl>
                                              <p:pRg st="1" end="1"/>
                                            </p:txEl>
                                          </p:spTgt>
                                        </p:tgtEl>
                                        <p:attrNameLst>
                                          <p:attrName>fill.type</p:attrName>
                                        </p:attrNameLst>
                                      </p:cBhvr>
                                      <p:to>
                                        <p:strVal val="solid"/>
                                      </p:to>
                                    </p:set>
                                  </p:childTnLst>
                                </p:cTn>
                              </p:par>
                            </p:childTnLst>
                          </p:cTn>
                        </p:par>
                        <p:par>
                          <p:cTn id="16" fill="hold">
                            <p:stCondLst>
                              <p:cond delay="148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9"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2" end="2"/>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checkerboard(across)">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tv02.search.naver.net/ugc?t=470x180&amp;q=http://cafefiles.naver.net/20140424_194/shy_ning_1398324987222syxvf_JPEG/1432355813.jpeg"/>
          <p:cNvPicPr>
            <a:picLocks noChangeAspect="1" noChangeArrowheads="1"/>
          </p:cNvPicPr>
          <p:nvPr/>
        </p:nvPicPr>
        <p:blipFill>
          <a:blip r:embed="rId2" cstate="print">
            <a:lum bright="28000" contrast="-39000"/>
          </a:blip>
          <a:srcRect/>
          <a:stretch>
            <a:fillRect/>
          </a:stretch>
        </p:blipFill>
        <p:spPr bwMode="auto">
          <a:xfrm>
            <a:off x="0" y="-71462"/>
            <a:ext cx="9144000" cy="6858012"/>
          </a:xfrm>
          <a:prstGeom prst="rect">
            <a:avLst/>
          </a:prstGeom>
          <a:noFill/>
        </p:spPr>
      </p:pic>
      <p:sp>
        <p:nvSpPr>
          <p:cNvPr id="2" name="제목 1"/>
          <p:cNvSpPr>
            <a:spLocks noGrp="1"/>
          </p:cNvSpPr>
          <p:nvPr>
            <p:ph type="title"/>
          </p:nvPr>
        </p:nvSpPr>
        <p:spPr>
          <a:xfrm>
            <a:off x="500034" y="0"/>
            <a:ext cx="8229600" cy="1143000"/>
          </a:xfrm>
        </p:spPr>
        <p:txBody>
          <a:bodyPr>
            <a:normAutofit/>
          </a:bodyPr>
          <a:lstStyle/>
          <a:p>
            <a:r>
              <a:rPr lang="ko-KR" altLang="en-US" sz="5400" dirty="0" err="1" smtClean="0">
                <a:latin typeface="HY목판L" pitchFamily="18" charset="-127"/>
                <a:ea typeface="HY목판L" pitchFamily="18" charset="-127"/>
              </a:rPr>
              <a:t>아껴쓰기</a:t>
            </a:r>
            <a:r>
              <a:rPr lang="en-US" altLang="ko-KR" sz="5400" dirty="0" smtClean="0">
                <a:latin typeface="HY목판L" pitchFamily="18" charset="-127"/>
                <a:ea typeface="HY목판L" pitchFamily="18" charset="-127"/>
              </a:rPr>
              <a:t>- </a:t>
            </a:r>
            <a:r>
              <a:rPr lang="ko-KR" altLang="en-US" sz="5400" dirty="0" smtClean="0">
                <a:latin typeface="HY목판L" pitchFamily="18" charset="-127"/>
                <a:ea typeface="HY목판L" pitchFamily="18" charset="-127"/>
              </a:rPr>
              <a:t>휴지절약</a:t>
            </a:r>
            <a:endParaRPr lang="ko-KR" altLang="en-US" sz="5400" dirty="0">
              <a:latin typeface="HY목판L" pitchFamily="18" charset="-127"/>
              <a:ea typeface="HY목판L" pitchFamily="18" charset="-127"/>
            </a:endParaRPr>
          </a:p>
        </p:txBody>
      </p:sp>
      <p:sp>
        <p:nvSpPr>
          <p:cNvPr id="3" name="내용 개체 틀 2"/>
          <p:cNvSpPr>
            <a:spLocks noGrp="1"/>
          </p:cNvSpPr>
          <p:nvPr>
            <p:ph idx="1"/>
          </p:nvPr>
        </p:nvSpPr>
        <p:spPr>
          <a:xfrm>
            <a:off x="500034" y="1428736"/>
            <a:ext cx="8229600" cy="4972072"/>
          </a:xfrm>
        </p:spPr>
        <p:txBody>
          <a:bodyPr>
            <a:normAutofit/>
          </a:bodyPr>
          <a:lstStyle/>
          <a:p>
            <a:pPr marL="514350" indent="-514350">
              <a:buFont typeface="+mj-ea"/>
              <a:buAutoNum type="circleNumDbPlain"/>
            </a:pPr>
            <a:r>
              <a:rPr lang="ko-KR" altLang="en-US" sz="2600" dirty="0" smtClean="0">
                <a:latin typeface="HY나무M" pitchFamily="18" charset="-127"/>
                <a:ea typeface="HY나무M" pitchFamily="18" charset="-127"/>
              </a:rPr>
              <a:t>배경 </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항상 화장실에서 휴지부족 문제로 건의 사항이 많았고 설문조사결과 화장실에서의 휴지낭비가 문제임을 알 수 있다</a:t>
            </a:r>
            <a:r>
              <a:rPr lang="en-US" altLang="ko-KR" sz="2600" dirty="0" smtClean="0">
                <a:latin typeface="HY나무M" pitchFamily="18" charset="-127"/>
                <a:ea typeface="HY나무M" pitchFamily="18" charset="-127"/>
              </a:rPr>
              <a:t>.</a:t>
            </a:r>
          </a:p>
          <a:p>
            <a:pPr marL="514350" indent="-514350">
              <a:buFont typeface="+mj-ea"/>
              <a:buAutoNum type="circleNumDbPlain" startAt="2"/>
            </a:pPr>
            <a:r>
              <a:rPr lang="ko-KR" altLang="en-US" sz="2600" dirty="0" smtClean="0">
                <a:latin typeface="HY나무M" pitchFamily="18" charset="-127"/>
                <a:ea typeface="HY나무M" pitchFamily="18" charset="-127"/>
              </a:rPr>
              <a:t>내용 </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기존의 휴지케이스에 소리센서를 부착</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일정량이상 휴지를 뽑게 될 경우 센서가 작동하고 몇 초간 사용이 제한되는 발명품을 개발</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및 시범적으로 몇 학교에 설치한다</a:t>
            </a:r>
            <a:r>
              <a:rPr lang="en-US" altLang="ko-KR" sz="2600" dirty="0" smtClean="0">
                <a:latin typeface="HY나무M" pitchFamily="18" charset="-127"/>
                <a:ea typeface="HY나무M" pitchFamily="18" charset="-127"/>
              </a:rPr>
              <a:t>.</a:t>
            </a:r>
          </a:p>
          <a:p>
            <a:pPr marL="514350" indent="-514350">
              <a:buFont typeface="+mj-ea"/>
              <a:buAutoNum type="circleNumDbPlain" startAt="3"/>
            </a:pPr>
            <a:r>
              <a:rPr lang="ko-KR" altLang="en-US" sz="2600" dirty="0" smtClean="0">
                <a:latin typeface="HY나무M" pitchFamily="18" charset="-127"/>
                <a:ea typeface="HY나무M" pitchFamily="18" charset="-127"/>
              </a:rPr>
              <a:t>효과 </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소리센서가 울릴 때 휴지 낭비를 자각하게 되어 과도한 휴지 사용이 줄어들 것이고 자신의 낭비 습관에 대해서도 반성할 수 있는 기회가 될 것이다</a:t>
            </a:r>
            <a:r>
              <a:rPr lang="en-US" altLang="ko-KR" sz="2600" dirty="0" smtClean="0">
                <a:latin typeface="HY나무M" pitchFamily="18" charset="-127"/>
                <a:ea typeface="HY나무M" pitchFamily="18" charset="-127"/>
              </a:rPr>
              <a:t>. </a:t>
            </a:r>
            <a:endParaRPr lang="ko-KR" altLang="en-US" sz="2600" dirty="0">
              <a:latin typeface="HY나무M" pitchFamily="18" charset="-127"/>
              <a:ea typeface="HY나무M" pitchFamily="18"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v01.search.naver.net/ugc?t=470x180&amp;q=http://blogfiles.naver.net/20120604_272/soulclara_1338791152505IorRF_JPEG/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제목 1"/>
          <p:cNvSpPr>
            <a:spLocks noGrp="1"/>
          </p:cNvSpPr>
          <p:nvPr>
            <p:ph type="title"/>
          </p:nvPr>
        </p:nvSpPr>
        <p:spPr>
          <a:xfrm>
            <a:off x="428596" y="0"/>
            <a:ext cx="8229600" cy="1143000"/>
          </a:xfrm>
        </p:spPr>
        <p:txBody>
          <a:bodyPr>
            <a:normAutofit/>
          </a:bodyPr>
          <a:lstStyle/>
          <a:p>
            <a:r>
              <a:rPr lang="ko-KR" altLang="en-US" sz="5400" dirty="0" smtClean="0">
                <a:latin typeface="HY목판L" pitchFamily="18" charset="-127"/>
                <a:ea typeface="HY목판L" pitchFamily="18" charset="-127"/>
              </a:rPr>
              <a:t>나서기</a:t>
            </a:r>
            <a:r>
              <a:rPr lang="en-US" altLang="ko-KR" sz="5400" dirty="0" smtClean="0">
                <a:latin typeface="HY목판L" pitchFamily="18" charset="-127"/>
                <a:ea typeface="HY목판L" pitchFamily="18" charset="-127"/>
              </a:rPr>
              <a:t>-</a:t>
            </a:r>
            <a:r>
              <a:rPr lang="ko-KR" altLang="en-US" sz="5400" dirty="0" smtClean="0">
                <a:latin typeface="HY목판L" pitchFamily="18" charset="-127"/>
                <a:ea typeface="HY목판L" pitchFamily="18" charset="-127"/>
              </a:rPr>
              <a:t>그린리더</a:t>
            </a:r>
            <a:endParaRPr lang="ko-KR" altLang="en-US" sz="5400" dirty="0">
              <a:latin typeface="HY목판L" pitchFamily="18" charset="-127"/>
              <a:ea typeface="HY목판L" pitchFamily="18" charset="-127"/>
            </a:endParaRPr>
          </a:p>
        </p:txBody>
      </p:sp>
      <p:sp>
        <p:nvSpPr>
          <p:cNvPr id="3" name="내용 개체 틀 2"/>
          <p:cNvSpPr>
            <a:spLocks noGrp="1"/>
          </p:cNvSpPr>
          <p:nvPr>
            <p:ph idx="1"/>
          </p:nvPr>
        </p:nvSpPr>
        <p:spPr>
          <a:xfrm>
            <a:off x="285720" y="1428736"/>
            <a:ext cx="8501122" cy="5000660"/>
          </a:xfrm>
        </p:spPr>
        <p:txBody>
          <a:bodyPr>
            <a:normAutofit/>
          </a:bodyPr>
          <a:lstStyle/>
          <a:p>
            <a:pPr marL="514350" indent="-514350">
              <a:buFont typeface="+mj-ea"/>
              <a:buAutoNum type="circleNumDbPlain"/>
            </a:pPr>
            <a:r>
              <a:rPr lang="ko-KR" altLang="en-US" sz="2600" dirty="0" smtClean="0">
                <a:latin typeface="HY나무M" pitchFamily="18" charset="-127"/>
                <a:ea typeface="HY나무M" pitchFamily="18" charset="-127"/>
              </a:rPr>
              <a:t>배경 </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학생들의 환경에 대한 관심이 비교적 적고 환경을 지켜야겠다는 생각을 가지고 있음에도 불구하고 학교적 제도가 마련되지 않아 자율적인 활동이 이루어지지 않고 있다</a:t>
            </a:r>
            <a:r>
              <a:rPr lang="en-US" altLang="ko-KR" sz="2600" dirty="0" smtClean="0">
                <a:latin typeface="HY나무M" pitchFamily="18" charset="-127"/>
                <a:ea typeface="HY나무M" pitchFamily="18" charset="-127"/>
              </a:rPr>
              <a:t>.</a:t>
            </a:r>
          </a:p>
          <a:p>
            <a:pPr marL="514350" indent="-514350">
              <a:buFont typeface="+mj-ea"/>
              <a:buAutoNum type="circleNumDbPlain" startAt="2"/>
            </a:pPr>
            <a:r>
              <a:rPr lang="ko-KR" altLang="en-US" sz="2600" dirty="0" smtClean="0">
                <a:latin typeface="HY나무M" pitchFamily="18" charset="-127"/>
                <a:ea typeface="HY나무M" pitchFamily="18" charset="-127"/>
              </a:rPr>
              <a:t>내용</a:t>
            </a:r>
            <a:r>
              <a:rPr lang="en-US" altLang="ko-KR" sz="2600" dirty="0" smtClean="0">
                <a:latin typeface="HY나무M" pitchFamily="18" charset="-127"/>
                <a:ea typeface="HY나무M" pitchFamily="18" charset="-127"/>
              </a:rPr>
              <a:t> : </a:t>
            </a:r>
            <a:r>
              <a:rPr lang="ko-KR" altLang="en-US" sz="2600" dirty="0" smtClean="0">
                <a:latin typeface="HY나무M" pitchFamily="18" charset="-127"/>
                <a:ea typeface="HY나무M" pitchFamily="18" charset="-127"/>
              </a:rPr>
              <a:t>그린리더 학생들이 쉬는 시간 또는 식사시간을 이용하여 사용하지 않는 전력이나 분리수거 상태 등 환경상태를 점검하고 활동내용은 생활기록부에 기록하거나 내용이 우수할 경우 학교 내에서 표창한다</a:t>
            </a:r>
            <a:r>
              <a:rPr lang="en-US" altLang="ko-KR" sz="2600" dirty="0" smtClean="0">
                <a:latin typeface="HY나무M" pitchFamily="18" charset="-127"/>
                <a:ea typeface="HY나무M" pitchFamily="18" charset="-127"/>
              </a:rPr>
              <a:t>.</a:t>
            </a:r>
          </a:p>
          <a:p>
            <a:pPr marL="514350" indent="-514350">
              <a:buFont typeface="+mj-ea"/>
              <a:buAutoNum type="circleNumDbPlain" startAt="2"/>
            </a:pPr>
            <a:r>
              <a:rPr lang="ko-KR" altLang="en-US" sz="2600" dirty="0" smtClean="0">
                <a:latin typeface="HY나무M" pitchFamily="18" charset="-127"/>
                <a:ea typeface="HY나무M" pitchFamily="18" charset="-127"/>
              </a:rPr>
              <a:t>효과 </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학생들이 학교 환경에 대해 인식하고 자신이 스스로 나서서 이를 지킬 수 있는 기회를 마련해준다</a:t>
            </a:r>
            <a:r>
              <a:rPr lang="en-US" altLang="ko-KR" sz="2600" dirty="0" smtClean="0">
                <a:latin typeface="HY나무M" pitchFamily="18" charset="-127"/>
                <a:ea typeface="HY나무M" pitchFamily="18" charset="-127"/>
              </a:rPr>
              <a:t>. </a:t>
            </a:r>
          </a:p>
          <a:p>
            <a:pPr>
              <a:buNone/>
            </a:pPr>
            <a:endParaRPr lang="ko-KR"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내용 개체 틀 3" descr="2b19fd9b448535ddcefff51481c544e3.jpg"/>
          <p:cNvPicPr>
            <a:picLocks noChangeAspect="1"/>
          </p:cNvPicPr>
          <p:nvPr/>
        </p:nvPicPr>
        <p:blipFill>
          <a:blip r:embed="rId2" cstate="print">
            <a:lum bright="29000" contrast="-56000"/>
          </a:blip>
          <a:stretch>
            <a:fillRect/>
          </a:stretch>
        </p:blipFill>
        <p:spPr>
          <a:xfrm>
            <a:off x="0" y="0"/>
            <a:ext cx="9144000" cy="6858000"/>
          </a:xfrm>
          <a:prstGeom prst="rect">
            <a:avLst/>
          </a:prstGeom>
        </p:spPr>
      </p:pic>
      <p:sp>
        <p:nvSpPr>
          <p:cNvPr id="2" name="제목 1"/>
          <p:cNvSpPr>
            <a:spLocks noGrp="1"/>
          </p:cNvSpPr>
          <p:nvPr>
            <p:ph type="title"/>
          </p:nvPr>
        </p:nvSpPr>
        <p:spPr>
          <a:xfrm>
            <a:off x="500034" y="0"/>
            <a:ext cx="8229600" cy="1143000"/>
          </a:xfrm>
        </p:spPr>
        <p:txBody>
          <a:bodyPr>
            <a:normAutofit/>
          </a:bodyPr>
          <a:lstStyle/>
          <a:p>
            <a:r>
              <a:rPr lang="ko-KR" altLang="en-US" sz="5400" dirty="0" smtClean="0">
                <a:latin typeface="HY목판L" pitchFamily="18" charset="-127"/>
                <a:ea typeface="HY목판L" pitchFamily="18" charset="-127"/>
              </a:rPr>
              <a:t>바꾸기</a:t>
            </a:r>
            <a:r>
              <a:rPr lang="en-US" altLang="ko-KR" sz="5400" dirty="0" smtClean="0">
                <a:latin typeface="HY목판L" pitchFamily="18" charset="-127"/>
                <a:ea typeface="HY목판L" pitchFamily="18" charset="-127"/>
              </a:rPr>
              <a:t>-</a:t>
            </a:r>
            <a:r>
              <a:rPr lang="ko-KR" altLang="en-US" sz="5400" dirty="0" smtClean="0">
                <a:latin typeface="HY목판L" pitchFamily="18" charset="-127"/>
                <a:ea typeface="HY목판L" pitchFamily="18" charset="-127"/>
              </a:rPr>
              <a:t>옥상정원 조성</a:t>
            </a:r>
            <a:endParaRPr lang="ko-KR" altLang="en-US" sz="5400" dirty="0">
              <a:latin typeface="HY목판L" pitchFamily="18" charset="-127"/>
              <a:ea typeface="HY목판L" pitchFamily="18" charset="-127"/>
            </a:endParaRPr>
          </a:p>
        </p:txBody>
      </p:sp>
      <p:sp>
        <p:nvSpPr>
          <p:cNvPr id="3" name="내용 개체 틀 2"/>
          <p:cNvSpPr>
            <a:spLocks noGrp="1"/>
          </p:cNvSpPr>
          <p:nvPr>
            <p:ph idx="1"/>
          </p:nvPr>
        </p:nvSpPr>
        <p:spPr>
          <a:xfrm>
            <a:off x="71438" y="1571612"/>
            <a:ext cx="8929718" cy="5143536"/>
          </a:xfrm>
        </p:spPr>
        <p:txBody>
          <a:bodyPr>
            <a:normAutofit/>
          </a:bodyPr>
          <a:lstStyle/>
          <a:p>
            <a:pPr marL="514350" indent="-514350">
              <a:buFont typeface="+mj-ea"/>
              <a:buAutoNum type="circleNumDbPlain"/>
            </a:pPr>
            <a:r>
              <a:rPr lang="ko-KR" altLang="en-US" sz="2600" dirty="0" smtClean="0">
                <a:latin typeface="HY나무M" pitchFamily="18" charset="-127"/>
                <a:ea typeface="HY나무M" pitchFamily="18" charset="-127"/>
              </a:rPr>
              <a:t>목적 </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작물 재배를 통한 학생들의 친환경적인 생활</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학생들의 휴식공간 마련 및 스스로 재배하고 판매하는 등의 경영을 경험할 수 있게 한다</a:t>
            </a:r>
            <a:r>
              <a:rPr lang="en-US" altLang="ko-KR" sz="2600" dirty="0" smtClean="0">
                <a:latin typeface="HY나무M" pitchFamily="18" charset="-127"/>
                <a:ea typeface="HY나무M" pitchFamily="18" charset="-127"/>
              </a:rPr>
              <a:t>.</a:t>
            </a:r>
          </a:p>
          <a:p>
            <a:pPr marL="514350" indent="-514350">
              <a:buFont typeface="+mj-ea"/>
              <a:buAutoNum type="circleNumDbPlain" startAt="2"/>
            </a:pPr>
            <a:r>
              <a:rPr lang="ko-KR" altLang="en-US" sz="2600" dirty="0" smtClean="0">
                <a:latin typeface="HY나무M" pitchFamily="18" charset="-127"/>
                <a:ea typeface="HY나무M" pitchFamily="18" charset="-127"/>
              </a:rPr>
              <a:t>내용 </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학교 옥상에 밭을 만들고 각 반마다 같은 넓이의 밭을 공동으로 소유한다</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밭에서 나오는 식물들을 자유롭게 판매하고 경영할 수 있도록 한다</a:t>
            </a:r>
            <a:r>
              <a:rPr lang="en-US" altLang="ko-KR" sz="2600" dirty="0" smtClean="0">
                <a:latin typeface="HY나무M" pitchFamily="18" charset="-127"/>
                <a:ea typeface="HY나무M" pitchFamily="18" charset="-127"/>
              </a:rPr>
              <a:t>.</a:t>
            </a:r>
          </a:p>
          <a:p>
            <a:pPr marL="514350" indent="-514350">
              <a:buFont typeface="+mj-ea"/>
              <a:buAutoNum type="circleNumDbPlain" startAt="2"/>
            </a:pPr>
            <a:r>
              <a:rPr lang="ko-KR" altLang="en-US" sz="2600" dirty="0" smtClean="0">
                <a:latin typeface="HY나무M" pitchFamily="18" charset="-127"/>
                <a:ea typeface="HY나무M" pitchFamily="18" charset="-127"/>
              </a:rPr>
              <a:t>효과 </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스스로 작물을 키우며 얼마나 힘든 일인지 깨닫고 친환경적인 생활을 하게 됨</a:t>
            </a:r>
            <a:r>
              <a:rPr lang="en-US" altLang="ko-KR" sz="2600" dirty="0" smtClean="0">
                <a:latin typeface="HY나무M" pitchFamily="18" charset="-127"/>
                <a:ea typeface="HY나무M" pitchFamily="18" charset="-127"/>
              </a:rPr>
              <a:t>. </a:t>
            </a:r>
            <a:r>
              <a:rPr lang="ko-KR" altLang="en-US" sz="2600" dirty="0" smtClean="0">
                <a:latin typeface="HY나무M" pitchFamily="18" charset="-127"/>
                <a:ea typeface="HY나무M" pitchFamily="18" charset="-127"/>
              </a:rPr>
              <a:t>옥상을 정원으로 꾸밈으로써 보기에도 좋고 에너지적 차원에 있어서도 좋은 영향을 끼칠 것이다</a:t>
            </a:r>
            <a:r>
              <a:rPr lang="en-US" altLang="ko-KR" sz="2600" dirty="0" smtClean="0">
                <a:latin typeface="HY나무M" pitchFamily="18" charset="-127"/>
                <a:ea typeface="HY나무M" pitchFamily="18" charset="-127"/>
              </a:rPr>
              <a:t>.</a:t>
            </a:r>
            <a:endParaRPr lang="ko-KR" altLang="en-US" sz="2600" dirty="0">
              <a:latin typeface="HY나무M" pitchFamily="18" charset="-127"/>
              <a:ea typeface="HY나무M" pitchFamily="18"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500034" y="0"/>
            <a:ext cx="8229600" cy="1143000"/>
          </a:xfrm>
        </p:spPr>
        <p:txBody>
          <a:bodyPr>
            <a:normAutofit/>
          </a:bodyPr>
          <a:lstStyle/>
          <a:p>
            <a:r>
              <a:rPr lang="ko-KR" altLang="en-US" sz="5400" dirty="0" smtClean="0">
                <a:latin typeface="HY목판L" pitchFamily="18" charset="-127"/>
                <a:ea typeface="HY목판L" pitchFamily="18" charset="-127"/>
              </a:rPr>
              <a:t>옥상정원 모습</a:t>
            </a:r>
            <a:endParaRPr lang="ko-KR" altLang="en-US" sz="5400" dirty="0">
              <a:latin typeface="HY목판L" pitchFamily="18" charset="-127"/>
              <a:ea typeface="HY목판L" pitchFamily="18" charset="-127"/>
            </a:endParaRPr>
          </a:p>
        </p:txBody>
      </p:sp>
      <p:pic>
        <p:nvPicPr>
          <p:cNvPr id="4" name="내용 개체 틀 3" descr="2b19fd9b448535ddcefff51481c544e3.jpg"/>
          <p:cNvPicPr>
            <a:picLocks noGrp="1" noChangeAspect="1"/>
          </p:cNvPicPr>
          <p:nvPr>
            <p:ph idx="1"/>
          </p:nvPr>
        </p:nvPicPr>
        <p:blipFill>
          <a:blip r:embed="rId2" cstate="print"/>
          <a:stretch>
            <a:fillRect/>
          </a:stretch>
        </p:blipFill>
        <p:spPr>
          <a:xfrm>
            <a:off x="571472" y="1142984"/>
            <a:ext cx="3397085" cy="2571768"/>
          </a:xfrm>
        </p:spPr>
      </p:pic>
      <p:sp>
        <p:nvSpPr>
          <p:cNvPr id="5" name="TextBox 4"/>
          <p:cNvSpPr txBox="1"/>
          <p:nvPr/>
        </p:nvSpPr>
        <p:spPr>
          <a:xfrm>
            <a:off x="4643438" y="1214422"/>
            <a:ext cx="4143404" cy="7540526"/>
          </a:xfrm>
          <a:prstGeom prst="rect">
            <a:avLst/>
          </a:prstGeom>
          <a:noFill/>
        </p:spPr>
        <p:txBody>
          <a:bodyPr wrap="square" rtlCol="0">
            <a:spAutoFit/>
          </a:bodyPr>
          <a:lstStyle/>
          <a:p>
            <a:r>
              <a:rPr lang="ko-KR" altLang="en-US" sz="2000" dirty="0" smtClean="0">
                <a:latin typeface="HY나무M" pitchFamily="18" charset="-127"/>
                <a:ea typeface="HY나무M" pitchFamily="18" charset="-127"/>
              </a:rPr>
              <a:t>→옥상정원 초기 사진</a:t>
            </a:r>
            <a:r>
              <a:rPr lang="en-US" altLang="ko-KR" sz="2000" dirty="0" smtClean="0">
                <a:latin typeface="HY나무M" pitchFamily="18" charset="-127"/>
                <a:ea typeface="HY나무M" pitchFamily="18" charset="-127"/>
              </a:rPr>
              <a:t>.</a:t>
            </a:r>
          </a:p>
          <a:p>
            <a:endParaRPr lang="en-US" altLang="ko-KR" sz="2000" dirty="0" smtClean="0">
              <a:latin typeface="HY나무M" pitchFamily="18" charset="-127"/>
              <a:ea typeface="HY나무M" pitchFamily="18" charset="-127"/>
            </a:endParaRPr>
          </a:p>
          <a:p>
            <a:r>
              <a:rPr lang="ko-KR" altLang="en-US" sz="2000" dirty="0" smtClean="0">
                <a:latin typeface="HY나무M" pitchFamily="18" charset="-127"/>
                <a:ea typeface="HY나무M" pitchFamily="18" charset="-127"/>
              </a:rPr>
              <a:t>현재 학교에서 운영하고 있고 그 크기를 점점 확대시키고 있다</a:t>
            </a:r>
            <a:r>
              <a:rPr lang="en-US" altLang="ko-KR" sz="2000" dirty="0" smtClean="0">
                <a:latin typeface="HY나무M" pitchFamily="18" charset="-127"/>
                <a:ea typeface="HY나무M" pitchFamily="18" charset="-127"/>
              </a:rPr>
              <a:t>.</a:t>
            </a:r>
          </a:p>
          <a:p>
            <a:endParaRPr lang="en-US" altLang="ko-KR" sz="2000" dirty="0" smtClean="0">
              <a:latin typeface="HY나무M" pitchFamily="18" charset="-127"/>
              <a:ea typeface="HY나무M" pitchFamily="18" charset="-127"/>
            </a:endParaRPr>
          </a:p>
          <a:p>
            <a:endParaRPr lang="en-US" altLang="ko-KR" sz="2000" dirty="0" smtClean="0">
              <a:latin typeface="HY나무M" pitchFamily="18" charset="-127"/>
              <a:ea typeface="HY나무M" pitchFamily="18" charset="-127"/>
            </a:endParaRPr>
          </a:p>
          <a:p>
            <a:endParaRPr lang="en-US" altLang="ko-KR" sz="2000" dirty="0" smtClean="0">
              <a:latin typeface="HY나무M" pitchFamily="18" charset="-127"/>
              <a:ea typeface="HY나무M" pitchFamily="18" charset="-127"/>
            </a:endParaRPr>
          </a:p>
          <a:p>
            <a:endParaRPr lang="en-US" altLang="ko-KR" sz="2000" dirty="0" smtClean="0">
              <a:latin typeface="HY나무M" pitchFamily="18" charset="-127"/>
              <a:ea typeface="HY나무M" pitchFamily="18" charset="-127"/>
            </a:endParaRPr>
          </a:p>
          <a:p>
            <a:r>
              <a:rPr lang="ko-KR" altLang="en-US" sz="2000" dirty="0" smtClean="0">
                <a:latin typeface="HY나무M" pitchFamily="18" charset="-127"/>
                <a:ea typeface="HY나무M" pitchFamily="18" charset="-127"/>
              </a:rPr>
              <a:t>안양외고 </a:t>
            </a:r>
            <a:r>
              <a:rPr lang="en-US" altLang="ko-KR" sz="2000" dirty="0" smtClean="0">
                <a:latin typeface="HY나무M" pitchFamily="18" charset="-127"/>
                <a:ea typeface="HY나무M" pitchFamily="18" charset="-127"/>
              </a:rPr>
              <a:t>1-8</a:t>
            </a:r>
            <a:r>
              <a:rPr lang="ko-KR" altLang="en-US" sz="2000" dirty="0" smtClean="0">
                <a:latin typeface="HY나무M" pitchFamily="18" charset="-127"/>
                <a:ea typeface="HY나무M" pitchFamily="18" charset="-127"/>
              </a:rPr>
              <a:t>반 학생들이 식물 재배와 판매를 시범적으로 하고 있다</a:t>
            </a:r>
            <a:r>
              <a:rPr lang="en-US" altLang="ko-KR" sz="2000" dirty="0" smtClean="0">
                <a:latin typeface="HY나무M" pitchFamily="18" charset="-127"/>
                <a:ea typeface="HY나무M" pitchFamily="18" charset="-127"/>
              </a:rPr>
              <a:t>.</a:t>
            </a:r>
          </a:p>
          <a:p>
            <a:endParaRPr lang="en-US" altLang="ko-KR" sz="2000" dirty="0" smtClean="0">
              <a:latin typeface="HY나무M" pitchFamily="18" charset="-127"/>
              <a:ea typeface="HY나무M" pitchFamily="18" charset="-127"/>
            </a:endParaRPr>
          </a:p>
          <a:p>
            <a:r>
              <a:rPr lang="ko-KR" altLang="en-US" sz="2000" dirty="0" smtClean="0">
                <a:latin typeface="HY나무M" pitchFamily="18" charset="-127"/>
                <a:ea typeface="HY나무M" pitchFamily="18" charset="-127"/>
              </a:rPr>
              <a:t>옥상정원을 운영했던 학생의 생각</a:t>
            </a:r>
            <a:r>
              <a:rPr lang="en-US" altLang="ko-KR" sz="2000" dirty="0" smtClean="0">
                <a:latin typeface="HY나무M" pitchFamily="18" charset="-127"/>
                <a:ea typeface="HY나무M" pitchFamily="18" charset="-127"/>
              </a:rPr>
              <a:t>.</a:t>
            </a:r>
          </a:p>
          <a:p>
            <a:r>
              <a:rPr lang="en-US" altLang="ko-KR" sz="2000" dirty="0" smtClean="0">
                <a:latin typeface="HY나무M" pitchFamily="18" charset="-127"/>
                <a:ea typeface="HY나무M" pitchFamily="18" charset="-127"/>
              </a:rPr>
              <a:t>‘</a:t>
            </a:r>
            <a:r>
              <a:rPr lang="ko-KR" altLang="en-US" sz="2000" dirty="0" err="1" smtClean="0">
                <a:latin typeface="HY나무M" pitchFamily="18" charset="-127"/>
                <a:ea typeface="HY나무M" pitchFamily="18" charset="-127"/>
              </a:rPr>
              <a:t>유기농으로</a:t>
            </a:r>
            <a:r>
              <a:rPr lang="ko-KR" altLang="en-US" sz="2000" dirty="0" smtClean="0">
                <a:latin typeface="HY나무M" pitchFamily="18" charset="-127"/>
                <a:ea typeface="HY나무M" pitchFamily="18" charset="-127"/>
              </a:rPr>
              <a:t> 키우느라 힘든 점도 많았지만 채소들을 어떻게 관리해야 하는지에 대해 고민하면서 많이 배우게 되었고 다른 사람들에게 판매했을 때 뿌듯함을 느꼈다</a:t>
            </a:r>
            <a:r>
              <a:rPr lang="en-US" altLang="ko-KR" sz="2000" dirty="0" smtClean="0">
                <a:latin typeface="HY나무M" pitchFamily="18" charset="-127"/>
                <a:ea typeface="HY나무M" pitchFamily="18" charset="-127"/>
              </a:rPr>
              <a:t>.’</a:t>
            </a:r>
          </a:p>
          <a:p>
            <a:endParaRPr lang="en-US" altLang="ko-KR" dirty="0" smtClean="0"/>
          </a:p>
          <a:p>
            <a:endParaRPr lang="en-US" altLang="ko-KR" dirty="0" smtClean="0"/>
          </a:p>
          <a:p>
            <a:endParaRPr lang="en-US" altLang="ko-KR" dirty="0" smtClean="0"/>
          </a:p>
          <a:p>
            <a:endParaRPr lang="en-US" altLang="ko-KR" dirty="0" smtClean="0"/>
          </a:p>
          <a:p>
            <a:endParaRPr lang="en-US" altLang="ko-KR" dirty="0" smtClean="0"/>
          </a:p>
          <a:p>
            <a:endParaRPr lang="en-US" altLang="ko-KR" dirty="0" smtClean="0"/>
          </a:p>
          <a:p>
            <a:endParaRPr lang="en-US" altLang="ko-KR" dirty="0" smtClean="0"/>
          </a:p>
          <a:p>
            <a:endParaRPr lang="ko-KR" altLang="en-US" dirty="0"/>
          </a:p>
        </p:txBody>
      </p:sp>
      <p:pic>
        <p:nvPicPr>
          <p:cNvPr id="6" name="그림 5" descr="캡처1.PNG"/>
          <p:cNvPicPr>
            <a:picLocks noChangeAspect="1"/>
          </p:cNvPicPr>
          <p:nvPr/>
        </p:nvPicPr>
        <p:blipFill>
          <a:blip r:embed="rId3" cstate="print"/>
          <a:stretch>
            <a:fillRect/>
          </a:stretch>
        </p:blipFill>
        <p:spPr>
          <a:xfrm>
            <a:off x="142844" y="3500438"/>
            <a:ext cx="4267748" cy="31199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tv01.search.naver.net/ugc?t=470x180&amp;q=http://blogfiles.naver.net/20120604_272/soulclara_1338791152505IorRF_JPEG/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제목 1"/>
          <p:cNvSpPr>
            <a:spLocks noGrp="1"/>
          </p:cNvSpPr>
          <p:nvPr>
            <p:ph type="title"/>
          </p:nvPr>
        </p:nvSpPr>
        <p:spPr>
          <a:xfrm>
            <a:off x="500034" y="0"/>
            <a:ext cx="8229600" cy="1143000"/>
          </a:xfrm>
        </p:spPr>
        <p:txBody>
          <a:bodyPr>
            <a:normAutofit fontScale="90000"/>
          </a:bodyPr>
          <a:lstStyle/>
          <a:p>
            <a:r>
              <a:rPr lang="ko-KR" altLang="en-US" sz="4000" dirty="0" smtClean="0">
                <a:latin typeface="HY목판L" pitchFamily="18" charset="-127"/>
                <a:ea typeface="HY목판L" pitchFamily="18" charset="-127"/>
              </a:rPr>
              <a:t>다르게 쓰기</a:t>
            </a:r>
            <a:r>
              <a:rPr lang="en-US" altLang="ko-KR" sz="4000" dirty="0" smtClean="0">
                <a:latin typeface="HY목판L" pitchFamily="18" charset="-127"/>
                <a:ea typeface="HY목판L" pitchFamily="18" charset="-127"/>
              </a:rPr>
              <a:t>- </a:t>
            </a:r>
            <a:r>
              <a:rPr lang="ko-KR" altLang="en-US" sz="4000" dirty="0" smtClean="0">
                <a:latin typeface="HY목판L" pitchFamily="18" charset="-127"/>
                <a:ea typeface="HY목판L" pitchFamily="18" charset="-127"/>
              </a:rPr>
              <a:t>음식물 쓰레기 </a:t>
            </a:r>
            <a:r>
              <a:rPr lang="ko-KR" altLang="en-US" sz="4000" dirty="0" err="1" smtClean="0">
                <a:latin typeface="HY목판L" pitchFamily="18" charset="-127"/>
                <a:ea typeface="HY목판L" pitchFamily="18" charset="-127"/>
              </a:rPr>
              <a:t>측량제</a:t>
            </a:r>
            <a:endParaRPr lang="ko-KR" altLang="en-US" sz="4000" dirty="0">
              <a:latin typeface="HY목판L" pitchFamily="18" charset="-127"/>
              <a:ea typeface="HY목판L" pitchFamily="18" charset="-127"/>
            </a:endParaRPr>
          </a:p>
        </p:txBody>
      </p:sp>
      <p:sp>
        <p:nvSpPr>
          <p:cNvPr id="3" name="내용 개체 틀 2"/>
          <p:cNvSpPr>
            <a:spLocks noGrp="1"/>
          </p:cNvSpPr>
          <p:nvPr>
            <p:ph idx="1"/>
          </p:nvPr>
        </p:nvSpPr>
        <p:spPr>
          <a:xfrm>
            <a:off x="214282" y="1357298"/>
            <a:ext cx="8786874" cy="5072098"/>
          </a:xfrm>
        </p:spPr>
        <p:txBody>
          <a:bodyPr/>
          <a:lstStyle/>
          <a:p>
            <a:pPr>
              <a:buNone/>
            </a:pPr>
            <a:endParaRPr lang="en-US" altLang="ko-KR" dirty="0"/>
          </a:p>
          <a:p>
            <a:pPr>
              <a:buNone/>
            </a:pPr>
            <a:endParaRPr lang="en-US" altLang="ko-KR" dirty="0" smtClean="0"/>
          </a:p>
          <a:p>
            <a:pPr>
              <a:buNone/>
            </a:pPr>
            <a:endParaRPr lang="en-US" altLang="ko-KR" dirty="0" smtClean="0"/>
          </a:p>
        </p:txBody>
      </p:sp>
      <p:sp>
        <p:nvSpPr>
          <p:cNvPr id="5" name="TextBox 4"/>
          <p:cNvSpPr txBox="1"/>
          <p:nvPr/>
        </p:nvSpPr>
        <p:spPr>
          <a:xfrm>
            <a:off x="571472" y="1071546"/>
            <a:ext cx="7848872" cy="646331"/>
          </a:xfrm>
          <a:prstGeom prst="rect">
            <a:avLst/>
          </a:prstGeom>
          <a:noFill/>
        </p:spPr>
        <p:txBody>
          <a:bodyPr wrap="square" rtlCol="0">
            <a:spAutoFit/>
          </a:bodyPr>
          <a:lstStyle/>
          <a:p>
            <a:r>
              <a:rPr lang="ko-KR" altLang="en-US" dirty="0" smtClean="0">
                <a:latin typeface="HY나무M" pitchFamily="18" charset="-127"/>
                <a:ea typeface="HY나무M" pitchFamily="18" charset="-127"/>
              </a:rPr>
              <a:t>음식물쓰레기 배출관련 인식조사</a:t>
            </a:r>
            <a:endParaRPr lang="en-US" altLang="ko-KR" dirty="0" smtClean="0">
              <a:latin typeface="HY나무M" pitchFamily="18" charset="-127"/>
              <a:ea typeface="HY나무M" pitchFamily="18" charset="-127"/>
            </a:endParaRPr>
          </a:p>
          <a:p>
            <a:r>
              <a:rPr lang="ko-KR" altLang="en-US" dirty="0" smtClean="0">
                <a:latin typeface="HY나무M" pitchFamily="18" charset="-127"/>
                <a:ea typeface="HY나무M" pitchFamily="18" charset="-127"/>
              </a:rPr>
              <a:t>안양외국어고등학교학생들을 대상으로 설문조사를 실시함</a:t>
            </a:r>
            <a:endParaRPr lang="en-US" altLang="ko-KR" dirty="0" smtClean="0">
              <a:latin typeface="HY나무M" pitchFamily="18" charset="-127"/>
              <a:ea typeface="HY나무M" pitchFamily="18" charset="-127"/>
            </a:endParaRPr>
          </a:p>
        </p:txBody>
      </p:sp>
      <p:graphicFrame>
        <p:nvGraphicFramePr>
          <p:cNvPr id="6" name="차트 5"/>
          <p:cNvGraphicFramePr/>
          <p:nvPr/>
        </p:nvGraphicFramePr>
        <p:xfrm>
          <a:off x="4535488" y="2071678"/>
          <a:ext cx="4608512" cy="370396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42844" y="1841243"/>
            <a:ext cx="4786345" cy="4770537"/>
          </a:xfrm>
          <a:prstGeom prst="rect">
            <a:avLst/>
          </a:prstGeom>
          <a:noFill/>
        </p:spPr>
        <p:txBody>
          <a:bodyPr wrap="square" rtlCol="0">
            <a:spAutoFit/>
          </a:bodyPr>
          <a:lstStyle/>
          <a:p>
            <a:r>
              <a:rPr lang="ko-KR" altLang="en-US" sz="1600" dirty="0" smtClean="0">
                <a:latin typeface="HY나무M" pitchFamily="18" charset="-127"/>
                <a:ea typeface="HY나무M" pitchFamily="18" charset="-127"/>
              </a:rPr>
              <a:t>평소에 남기는 급식의 양</a:t>
            </a:r>
            <a:endParaRPr lang="en-US" altLang="ko-KR" sz="1600" dirty="0" smtClean="0">
              <a:latin typeface="HY나무M" pitchFamily="18" charset="-127"/>
              <a:ea typeface="HY나무M" pitchFamily="18" charset="-127"/>
            </a:endParaRPr>
          </a:p>
          <a:p>
            <a:r>
              <a:rPr lang="ko-KR" altLang="en-US" sz="1600" dirty="0" smtClean="0">
                <a:latin typeface="HY나무M" pitchFamily="18" charset="-127"/>
                <a:ea typeface="HY나무M" pitchFamily="18" charset="-127"/>
              </a:rPr>
              <a:t>항상 조금씩 남는다</a:t>
            </a:r>
            <a:r>
              <a:rPr lang="en-US" altLang="ko-KR" sz="1600" dirty="0" smtClean="0">
                <a:latin typeface="HY나무M" pitchFamily="18" charset="-127"/>
                <a:ea typeface="HY나무M" pitchFamily="18" charset="-127"/>
              </a:rPr>
              <a:t>(72.5%),  </a:t>
            </a:r>
            <a:r>
              <a:rPr lang="ko-KR" altLang="en-US" sz="1600" dirty="0" smtClean="0">
                <a:latin typeface="HY나무M" pitchFamily="18" charset="-127"/>
                <a:ea typeface="HY나무M" pitchFamily="18" charset="-127"/>
              </a:rPr>
              <a:t>반 이상 남긴다</a:t>
            </a:r>
            <a:r>
              <a:rPr lang="en-US" altLang="ko-KR" sz="1600" dirty="0" smtClean="0">
                <a:latin typeface="HY나무M" pitchFamily="18" charset="-127"/>
                <a:ea typeface="HY나무M" pitchFamily="18" charset="-127"/>
              </a:rPr>
              <a:t>(25%) </a:t>
            </a:r>
          </a:p>
          <a:p>
            <a:r>
              <a:rPr lang="ko-KR" altLang="en-US" sz="1600" dirty="0" smtClean="0">
                <a:latin typeface="HY나무M" pitchFamily="18" charset="-127"/>
                <a:ea typeface="HY나무M" pitchFamily="18" charset="-127"/>
              </a:rPr>
              <a:t>아예 남기지 않는다 </a:t>
            </a:r>
            <a:r>
              <a:rPr lang="en-US" altLang="ko-KR" sz="1600" dirty="0" smtClean="0">
                <a:latin typeface="HY나무M" pitchFamily="18" charset="-127"/>
                <a:ea typeface="HY나무M" pitchFamily="18" charset="-127"/>
              </a:rPr>
              <a:t>(2.5%)</a:t>
            </a:r>
          </a:p>
          <a:p>
            <a:r>
              <a:rPr lang="en-US" altLang="ko-KR" sz="1600" dirty="0" smtClean="0">
                <a:latin typeface="HY나무M" pitchFamily="18" charset="-127"/>
                <a:ea typeface="HY나무M" pitchFamily="18" charset="-127"/>
              </a:rPr>
              <a:t>-</a:t>
            </a:r>
            <a:r>
              <a:rPr lang="ko-KR" altLang="en-US" sz="1600" dirty="0" smtClean="0">
                <a:latin typeface="HY나무M" pitchFamily="18" charset="-127"/>
                <a:ea typeface="HY나무M" pitchFamily="18" charset="-127"/>
              </a:rPr>
              <a:t>우리학교 </a:t>
            </a:r>
            <a:r>
              <a:rPr lang="ko-KR" altLang="en-US" sz="1600" dirty="0" err="1" smtClean="0">
                <a:latin typeface="HY나무M" pitchFamily="18" charset="-127"/>
                <a:ea typeface="HY나무M" pitchFamily="18" charset="-127"/>
              </a:rPr>
              <a:t>잔반의</a:t>
            </a:r>
            <a:r>
              <a:rPr lang="ko-KR" altLang="en-US" sz="1600" dirty="0" smtClean="0">
                <a:latin typeface="HY나무M" pitchFamily="18" charset="-127"/>
                <a:ea typeface="HY나무M" pitchFamily="18" charset="-127"/>
              </a:rPr>
              <a:t> 양이 심각한 수준임</a:t>
            </a:r>
            <a:r>
              <a:rPr lang="en-US" altLang="ko-KR" sz="1600" dirty="0" smtClean="0">
                <a:latin typeface="HY나무M" pitchFamily="18" charset="-127"/>
                <a:ea typeface="HY나무M" pitchFamily="18" charset="-127"/>
              </a:rPr>
              <a:t>-</a:t>
            </a:r>
          </a:p>
          <a:p>
            <a:endParaRPr lang="en-US" altLang="ko-KR" sz="1600" dirty="0" smtClean="0">
              <a:latin typeface="HY나무M" pitchFamily="18" charset="-127"/>
              <a:ea typeface="HY나무M" pitchFamily="18" charset="-127"/>
            </a:endParaRPr>
          </a:p>
          <a:p>
            <a:r>
              <a:rPr lang="ko-KR" altLang="en-US" sz="1600" dirty="0" smtClean="0">
                <a:latin typeface="HY나무M" pitchFamily="18" charset="-127"/>
                <a:ea typeface="HY나무M" pitchFamily="18" charset="-127"/>
              </a:rPr>
              <a:t>음식물쓰레기가 얼마나 발생되는지</a:t>
            </a:r>
            <a:r>
              <a:rPr lang="en-US" altLang="ko-KR" sz="1600" dirty="0" smtClean="0">
                <a:latin typeface="HY나무M" pitchFamily="18" charset="-127"/>
                <a:ea typeface="HY나무M" pitchFamily="18" charset="-127"/>
              </a:rPr>
              <a:t>, </a:t>
            </a:r>
            <a:r>
              <a:rPr lang="ko-KR" altLang="en-US" sz="1600" dirty="0" smtClean="0">
                <a:latin typeface="HY나무M" pitchFamily="18" charset="-127"/>
                <a:ea typeface="HY나무M" pitchFamily="18" charset="-127"/>
              </a:rPr>
              <a:t>어떻게 처리되는지에 대한 인식</a:t>
            </a:r>
            <a:endParaRPr lang="en-US" altLang="ko-KR" sz="1600" dirty="0" smtClean="0">
              <a:latin typeface="HY나무M" pitchFamily="18" charset="-127"/>
              <a:ea typeface="HY나무M" pitchFamily="18" charset="-127"/>
            </a:endParaRPr>
          </a:p>
          <a:p>
            <a:r>
              <a:rPr lang="ko-KR" altLang="en-US" sz="1600" dirty="0" smtClean="0">
                <a:latin typeface="HY나무M" pitchFamily="18" charset="-127"/>
                <a:ea typeface="HY나무M" pitchFamily="18" charset="-127"/>
              </a:rPr>
              <a:t>안다</a:t>
            </a:r>
            <a:r>
              <a:rPr lang="en-US" altLang="ko-KR" sz="1600" dirty="0" smtClean="0">
                <a:latin typeface="HY나무M" pitchFamily="18" charset="-127"/>
                <a:ea typeface="HY나무M" pitchFamily="18" charset="-127"/>
              </a:rPr>
              <a:t>(10%) , </a:t>
            </a:r>
            <a:r>
              <a:rPr lang="ko-KR" altLang="en-US" sz="1600" dirty="0" smtClean="0">
                <a:latin typeface="HY나무M" pitchFamily="18" charset="-127"/>
                <a:ea typeface="HY나무M" pitchFamily="18" charset="-127"/>
              </a:rPr>
              <a:t>모른다</a:t>
            </a:r>
            <a:r>
              <a:rPr lang="en-US" altLang="ko-KR" sz="1600" dirty="0" smtClean="0">
                <a:latin typeface="HY나무M" pitchFamily="18" charset="-127"/>
                <a:ea typeface="HY나무M" pitchFamily="18" charset="-127"/>
              </a:rPr>
              <a:t>(90%)</a:t>
            </a:r>
          </a:p>
          <a:p>
            <a:r>
              <a:rPr lang="en-US" altLang="ko-KR" sz="1600" dirty="0" smtClean="0">
                <a:latin typeface="HY나무M" pitchFamily="18" charset="-127"/>
                <a:ea typeface="HY나무M" pitchFamily="18" charset="-127"/>
              </a:rPr>
              <a:t>-</a:t>
            </a:r>
            <a:r>
              <a:rPr lang="ko-KR" altLang="en-US" sz="1600" dirty="0" smtClean="0">
                <a:latin typeface="HY나무M" pitchFamily="18" charset="-127"/>
                <a:ea typeface="HY나무M" pitchFamily="18" charset="-127"/>
              </a:rPr>
              <a:t>인식이 제대로 잡혀있지 않아 문제가 심각함</a:t>
            </a:r>
            <a:r>
              <a:rPr lang="en-US" altLang="ko-KR" sz="1600" dirty="0" smtClean="0">
                <a:latin typeface="HY나무M" pitchFamily="18" charset="-127"/>
                <a:ea typeface="HY나무M" pitchFamily="18" charset="-127"/>
              </a:rPr>
              <a:t>-</a:t>
            </a:r>
          </a:p>
          <a:p>
            <a:endParaRPr lang="en-US" altLang="ko-KR" sz="1600" dirty="0" smtClean="0">
              <a:latin typeface="HY나무M" pitchFamily="18" charset="-127"/>
              <a:ea typeface="HY나무M" pitchFamily="18" charset="-127"/>
            </a:endParaRPr>
          </a:p>
          <a:p>
            <a:r>
              <a:rPr lang="ko-KR" altLang="en-US" sz="1600" dirty="0" err="1" smtClean="0">
                <a:latin typeface="HY나무M" pitchFamily="18" charset="-127"/>
                <a:ea typeface="HY나무M" pitchFamily="18" charset="-127"/>
              </a:rPr>
              <a:t>잔반이</a:t>
            </a:r>
            <a:r>
              <a:rPr lang="ko-KR" altLang="en-US" sz="1600" dirty="0" smtClean="0">
                <a:latin typeface="HY나무M" pitchFamily="18" charset="-127"/>
                <a:ea typeface="HY나무M" pitchFamily="18" charset="-127"/>
              </a:rPr>
              <a:t> 많이 발생되는 이유</a:t>
            </a:r>
            <a:endParaRPr lang="en-US" altLang="ko-KR" sz="1600" dirty="0" smtClean="0">
              <a:latin typeface="HY나무M" pitchFamily="18" charset="-127"/>
              <a:ea typeface="HY나무M" pitchFamily="18" charset="-127"/>
            </a:endParaRPr>
          </a:p>
          <a:p>
            <a:r>
              <a:rPr lang="ko-KR" altLang="en-US" sz="1600" dirty="0" smtClean="0">
                <a:latin typeface="HY나무M" pitchFamily="18" charset="-127"/>
                <a:ea typeface="HY나무M" pitchFamily="18" charset="-127"/>
              </a:rPr>
              <a:t>필요이상의 양을 배식 받아서</a:t>
            </a:r>
            <a:r>
              <a:rPr lang="en-US" altLang="ko-KR" sz="1600" dirty="0" smtClean="0">
                <a:latin typeface="HY나무M" pitchFamily="18" charset="-127"/>
                <a:ea typeface="HY나무M" pitchFamily="18" charset="-127"/>
              </a:rPr>
              <a:t>(50%), </a:t>
            </a:r>
            <a:r>
              <a:rPr lang="ko-KR" altLang="en-US" sz="1600" dirty="0" smtClean="0">
                <a:latin typeface="HY나무M" pitchFamily="18" charset="-127"/>
                <a:ea typeface="HY나무M" pitchFamily="18" charset="-127"/>
              </a:rPr>
              <a:t>기타</a:t>
            </a:r>
            <a:r>
              <a:rPr lang="en-US" altLang="ko-KR" sz="1600" dirty="0" smtClean="0">
                <a:latin typeface="HY나무M" pitchFamily="18" charset="-127"/>
                <a:ea typeface="HY나무M" pitchFamily="18" charset="-127"/>
              </a:rPr>
              <a:t>(5%)</a:t>
            </a:r>
          </a:p>
          <a:p>
            <a:r>
              <a:rPr lang="ko-KR" altLang="en-US" sz="1600" dirty="0" smtClean="0">
                <a:latin typeface="HY나무M" pitchFamily="18" charset="-127"/>
                <a:ea typeface="HY나무M" pitchFamily="18" charset="-127"/>
              </a:rPr>
              <a:t>입맛에 맞지 않아서</a:t>
            </a:r>
            <a:r>
              <a:rPr lang="en-US" altLang="ko-KR" sz="1600" dirty="0" smtClean="0">
                <a:latin typeface="HY나무M" pitchFamily="18" charset="-127"/>
                <a:ea typeface="HY나무M" pitchFamily="18" charset="-127"/>
              </a:rPr>
              <a:t>(30%), </a:t>
            </a:r>
            <a:r>
              <a:rPr lang="ko-KR" altLang="en-US" sz="1600" dirty="0" smtClean="0">
                <a:latin typeface="HY나무M" pitchFamily="18" charset="-127"/>
                <a:ea typeface="HY나무M" pitchFamily="18" charset="-127"/>
              </a:rPr>
              <a:t>쓰레기에 대한 심각성이</a:t>
            </a:r>
            <a:endParaRPr lang="en-US" altLang="ko-KR" sz="1600" dirty="0" smtClean="0">
              <a:latin typeface="HY나무M" pitchFamily="18" charset="-127"/>
              <a:ea typeface="HY나무M" pitchFamily="18" charset="-127"/>
            </a:endParaRPr>
          </a:p>
          <a:p>
            <a:r>
              <a:rPr lang="ko-KR" altLang="en-US" sz="1600" dirty="0" smtClean="0">
                <a:latin typeface="HY나무M" pitchFamily="18" charset="-127"/>
                <a:ea typeface="HY나무M" pitchFamily="18" charset="-127"/>
              </a:rPr>
              <a:t>인식 되어있지 않아서</a:t>
            </a:r>
            <a:r>
              <a:rPr lang="en-US" altLang="ko-KR" sz="1600" dirty="0" smtClean="0">
                <a:latin typeface="HY나무M" pitchFamily="18" charset="-127"/>
                <a:ea typeface="HY나무M" pitchFamily="18" charset="-127"/>
              </a:rPr>
              <a:t>(15%)</a:t>
            </a:r>
          </a:p>
          <a:p>
            <a:r>
              <a:rPr lang="en-US" altLang="ko-KR" sz="1600" dirty="0" smtClean="0">
                <a:latin typeface="HY나무M" pitchFamily="18" charset="-127"/>
                <a:ea typeface="HY나무M" pitchFamily="18" charset="-127"/>
              </a:rPr>
              <a:t>-</a:t>
            </a:r>
            <a:r>
              <a:rPr lang="ko-KR" altLang="en-US" sz="1600" dirty="0" smtClean="0">
                <a:latin typeface="HY나무M" pitchFamily="18" charset="-127"/>
                <a:ea typeface="HY나무M" pitchFamily="18" charset="-127"/>
              </a:rPr>
              <a:t>필요이상으로 배식 받는 문제점이 있고 심각성 또한 자각하지 못하고 있음을 알 수 있음</a:t>
            </a:r>
            <a:r>
              <a:rPr lang="en-US" altLang="ko-KR" sz="1600" dirty="0" smtClean="0">
                <a:latin typeface="HY나무M" pitchFamily="18" charset="-127"/>
                <a:ea typeface="HY나무M" pitchFamily="18" charset="-127"/>
              </a:rPr>
              <a:t>-</a:t>
            </a:r>
          </a:p>
          <a:p>
            <a:endParaRPr lang="en-US" altLang="ko-KR" sz="1600" dirty="0" smtClean="0">
              <a:latin typeface="HY나무M" pitchFamily="18" charset="-127"/>
              <a:ea typeface="HY나무M" pitchFamily="18" charset="-127"/>
            </a:endParaRPr>
          </a:p>
          <a:p>
            <a:endParaRPr lang="en-US" altLang="ko-KR" sz="1600" dirty="0" smtClean="0">
              <a:latin typeface="HY나무M" pitchFamily="18" charset="-127"/>
              <a:ea typeface="HY나무M" pitchFamily="18" charset="-127"/>
            </a:endParaRPr>
          </a:p>
          <a:p>
            <a:endParaRPr lang="ko-KR" altLang="en-US" sz="1600" dirty="0">
              <a:latin typeface="HY나무M" pitchFamily="18" charset="-127"/>
              <a:ea typeface="HY나무M" pitchFamily="18"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0" presetClass="entr" presetSubtype="0" decel="10000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strVal val="#ppt_w+.3"/>
                                          </p:val>
                                        </p:tav>
                                        <p:tav tm="100000">
                                          <p:val>
                                            <p:strVal val="#ppt_w"/>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animEffect transition="in" filter="fade">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979</TotalTime>
  <Words>806</Words>
  <Application>Microsoft Office PowerPoint</Application>
  <PresentationFormat>화면 슬라이드 쇼(4:3)</PresentationFormat>
  <Paragraphs>121</Paragraphs>
  <Slides>14</Slides>
  <Notes>0</Notes>
  <HiddenSlides>0</HiddenSlides>
  <MMClips>0</MMClips>
  <ScaleCrop>false</ScaleCrop>
  <HeadingPairs>
    <vt:vector size="4" baseType="variant">
      <vt:variant>
        <vt:lpstr>테마</vt:lpstr>
      </vt:variant>
      <vt:variant>
        <vt:i4>1</vt:i4>
      </vt:variant>
      <vt:variant>
        <vt:lpstr>슬라이드 제목</vt:lpstr>
      </vt:variant>
      <vt:variant>
        <vt:i4>14</vt:i4>
      </vt:variant>
    </vt:vector>
  </HeadingPairs>
  <TitlesOfParts>
    <vt:vector size="15" baseType="lpstr">
      <vt:lpstr>Office 테마</vt:lpstr>
      <vt:lpstr>꿈에 그린 </vt:lpstr>
      <vt:lpstr>목차</vt:lpstr>
      <vt:lpstr>학교환경실태 설문조사</vt:lpstr>
      <vt:lpstr>신 아나바다 정책</vt:lpstr>
      <vt:lpstr>아껴쓰기- 휴지절약</vt:lpstr>
      <vt:lpstr>나서기-그린리더</vt:lpstr>
      <vt:lpstr>바꾸기-옥상정원 조성</vt:lpstr>
      <vt:lpstr>옥상정원 모습</vt:lpstr>
      <vt:lpstr>다르게 쓰기- 음식물 쓰레기 측량제</vt:lpstr>
      <vt:lpstr>슬라이드 10</vt:lpstr>
      <vt:lpstr>슬라이드 11</vt:lpstr>
      <vt:lpstr>실시계획 및 내용</vt:lpstr>
      <vt:lpstr>신 아나바다 정책의 기대효과</vt:lpstr>
      <vt:lpstr>감사합니다~♡</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Windows 사용자</dc:creator>
  <cp:lastModifiedBy>차정현</cp:lastModifiedBy>
  <cp:revision>67</cp:revision>
  <dcterms:created xsi:type="dcterms:W3CDTF">2014-09-03T10:32:26Z</dcterms:created>
  <dcterms:modified xsi:type="dcterms:W3CDTF">2014-09-16T08:24:37Z</dcterms:modified>
</cp:coreProperties>
</file>