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69" r:id="rId4"/>
    <p:sldId id="259" r:id="rId5"/>
    <p:sldId id="260" r:id="rId6"/>
    <p:sldId id="261" r:id="rId7"/>
    <p:sldId id="262" r:id="rId8"/>
    <p:sldId id="263" r:id="rId9"/>
    <p:sldId id="270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CEC9A-4B1A-40B1-93BE-5D2902A3444F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3821-2970-4154-ABED-3C2706FC779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9436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93821-2970-4154-ABED-3C2706FC779A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63779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178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6783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4038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8634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4442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3662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9603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907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797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128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655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4207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309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761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0142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9375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912D3-1832-4454-ACEF-E80F596B14B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F3AC0BD-86C9-4613-9A99-88A537197EC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755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kr/url?sa=i&amp;rct=j&amp;q=&amp;esrc=s&amp;frm=1&amp;source=images&amp;cd=&amp;cad=rja&amp;uact=8&amp;docid=-adKC6ipmDKCNM&amp;tbnid=ut9gVqZw4y6e1M:&amp;ved=0CAcQjRw&amp;url=http://1999blackhole.tistory.com/93&amp;ei=j68XVJG4HM728QXIzYCYBQ&amp;bvm=bv.75097201,d.dGc&amp;psig=AFQjCNFGk_-qjzYV8Vrp0N0YbQIJm5AAPQ&amp;ust=1410924792534277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772400" cy="1470025"/>
          </a:xfrm>
        </p:spPr>
        <p:txBody>
          <a:bodyPr>
            <a:normAutofit/>
          </a:bodyPr>
          <a:lstStyle/>
          <a:p>
            <a:r>
              <a:rPr lang="ko-KR" altLang="en-US" sz="5400" dirty="0" smtClean="0">
                <a:latin typeface="HY엽서M" panose="02030600000101010101" pitchFamily="18" charset="-127"/>
                <a:ea typeface="HY엽서M" panose="02030600000101010101" pitchFamily="18" charset="-127"/>
              </a:rPr>
              <a:t>친환경 카페마켓</a:t>
            </a:r>
            <a:endParaRPr lang="ko-KR" altLang="en-US" sz="54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41376" y="3068960"/>
            <a:ext cx="6400800" cy="1752600"/>
          </a:xfrm>
        </p:spPr>
        <p:txBody>
          <a:bodyPr>
            <a:normAutofit/>
          </a:bodyPr>
          <a:lstStyle/>
          <a:p>
            <a:r>
              <a:rPr lang="ko-KR" altLang="en-US" sz="2400" b="1" dirty="0" smtClean="0">
                <a:solidFill>
                  <a:schemeClr val="tx1"/>
                </a:solidFill>
                <a:latin typeface="HY엽서L" panose="02030600000101010101" pitchFamily="18" charset="-127"/>
                <a:ea typeface="HY엽서L" panose="02030600000101010101" pitchFamily="18" charset="-127"/>
              </a:rPr>
              <a:t>소비자들의 친환경 소비 문화 확산</a:t>
            </a:r>
            <a:endParaRPr lang="ko-KR" altLang="en-US" sz="2400" b="1" dirty="0">
              <a:solidFill>
                <a:schemeClr val="tx1"/>
              </a:solidFill>
              <a:latin typeface="HY엽서L" panose="02030600000101010101" pitchFamily="18" charset="-127"/>
              <a:ea typeface="HY엽서L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143000"/>
          </a:xfrm>
        </p:spPr>
        <p:txBody>
          <a:bodyPr/>
          <a:lstStyle/>
          <a:p>
            <a:r>
              <a:rPr lang="ko-KR" altLang="en-US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목 차</a:t>
            </a:r>
            <a:endParaRPr lang="ko-KR" altLang="en-US" dirty="0">
              <a:latin typeface="HY엽서L" panose="02030600000101010101" pitchFamily="18" charset="-127"/>
              <a:ea typeface="HY엽서L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1988840"/>
            <a:ext cx="6347714" cy="388077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ko-KR" altLang="en-US" sz="28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친환경 카페 마켓이란</a:t>
            </a:r>
            <a:r>
              <a:rPr lang="en-US" altLang="ko-KR" sz="28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ko-KR" altLang="en-US" sz="28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부정적인 친환경 마켓의 사례</a:t>
            </a:r>
            <a:endParaRPr lang="en-US" altLang="ko-KR" sz="2800" dirty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 marL="514350" indent="-514350">
              <a:buFont typeface="+mj-lt"/>
              <a:buAutoNum type="arabicPeriod"/>
            </a:pPr>
            <a:r>
              <a:rPr lang="ko-KR" altLang="en-US" sz="28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부정적 친환경 카페의 사례</a:t>
            </a:r>
            <a:endParaRPr lang="en-US" altLang="ko-KR" sz="2800" dirty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 marL="514350" indent="-514350">
              <a:buFont typeface="+mj-lt"/>
              <a:buAutoNum type="arabicPeriod"/>
            </a:pPr>
            <a:r>
              <a:rPr lang="ko-KR" altLang="en-US" sz="28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친환경 카페마켓의 </a:t>
            </a:r>
            <a:r>
              <a:rPr lang="ko-KR" altLang="en-US" sz="28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특징</a:t>
            </a:r>
            <a:endParaRPr lang="en-US" altLang="ko-KR" sz="2800" dirty="0" smtClean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 marL="514350" indent="-514350">
              <a:buFont typeface="+mj-lt"/>
              <a:buAutoNum type="arabicPeriod"/>
            </a:pPr>
            <a:r>
              <a:rPr lang="ko-KR" altLang="en-US" sz="28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친환경 카페마켓의 장점 및 </a:t>
            </a:r>
            <a:r>
              <a:rPr lang="ko-KR" altLang="en-US" sz="28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효</a:t>
            </a:r>
            <a:r>
              <a:rPr lang="ko-KR" altLang="en-US" sz="2800" dirty="0">
                <a:latin typeface="HY엽서L" panose="02030600000101010101" pitchFamily="18" charset="-127"/>
                <a:ea typeface="HY엽서L" panose="02030600000101010101" pitchFamily="18" charset="-127"/>
              </a:rPr>
              <a:t>과</a:t>
            </a:r>
            <a:endParaRPr lang="en-US" altLang="ko-KR" sz="2800" dirty="0" smtClean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endParaRPr lang="ko-KR" alt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친환경 카페마켓</a:t>
            </a:r>
            <a:endParaRPr lang="ko-KR" altLang="en-US" dirty="0">
              <a:latin typeface="HY엽서L" panose="02030600000101010101" pitchFamily="18" charset="-127"/>
              <a:ea typeface="HY엽서L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0" y="1957390"/>
            <a:ext cx="3088109" cy="3880772"/>
          </a:xfrm>
        </p:spPr>
        <p:txBody>
          <a:bodyPr>
            <a:noAutofit/>
          </a:bodyPr>
          <a:lstStyle/>
          <a:p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친환경 마켓과 카페를 결합한 형태로 카페마켓만이 가진 장점을 통해 소비자들의 친환경 카페 마켓에서의 소비를 유도하여 자연스럽게 소비문화의 확산까지도 이룩할 수 있게 하는 형태의 시설</a:t>
            </a:r>
            <a:endParaRPr lang="ko-KR" altLang="en-US" sz="2400" dirty="0">
              <a:latin typeface="HY엽서L" panose="02030600000101010101" pitchFamily="18" charset="-127"/>
              <a:ea typeface="HY엽서L" panose="02030600000101010101" pitchFamily="18" charset="-127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pic>
        <p:nvPicPr>
          <p:cNvPr id="3073" name="_x132621400" descr="EMB000023d01a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15" t="34079" r="27397" b="14609"/>
          <a:stretch>
            <a:fillRect/>
          </a:stretch>
        </p:blipFill>
        <p:spPr bwMode="auto">
          <a:xfrm>
            <a:off x="3923928" y="4221088"/>
            <a:ext cx="2927559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pic>
        <p:nvPicPr>
          <p:cNvPr id="1025" name="_x102655712" descr="EMB000009b0421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4" t="18462" r="27209" b="25650"/>
          <a:stretch>
            <a:fillRect/>
          </a:stretch>
        </p:blipFill>
        <p:spPr bwMode="auto">
          <a:xfrm>
            <a:off x="3923930" y="1988840"/>
            <a:ext cx="2927557" cy="184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" descr="data:image/jpeg;base64,/9j/4AAQSkZJRgABAQAAAQABAAD/2wCEAAkGBxAPDw0NDQ8OEA0PEA0PDQwPDRAPDQ4OFBEWFhQRFBQYKCggGBolGxQUIjEtJSkrOi4uFx8zOTMsNygtLisBCgoKDg0OGBAQGiwcHBwrLC0sLCwsLC0sLCwsKywsLDQsLCwsLCwsLCwsLCwsLCwsLCwsLCwsLCwsNywsLCwrLP/AABEIANEA0QMBEQACEQEDEQH/xAAcAAEAAgMBAQEAAAAAAAAAAAAAAQIFBgcEAwj/xABVEAABAwIBBAcQDwYFBQEAAAABAAIDBBEFBgchURIxYXGBktETFRcyNDVBUlORk6GxsrPBFCIjJEJicnN0dYKUo7TSM1RVY5WiFqTT4/BEZIPC4SX/xAAaAQEAAgMBAAAAAAAAAAAAAAAAAQIDBAYF/8QAMhEBAAECAwUGBgICAwAAAAAAAAECAwQRMQUSExRRITIzQXGBFSJhkbHwUqFCYiPR8f/aAAwDAQACEQMRAD8A7igICAgICAgICCk8zY2ukkc1jGglz3uDWNA7JJ0AINKxLOxg8DjGKkzvHwaeJ8oJ1bIaPGkzkMac89B2KXEiNYpRbyqm/T1hGcLtzzYb2Ya9u4aU+oqd+nqZw+cmeihHSUeJyfIpW+twUcSnrBnCnRqpP4di33aL9acSjrH3M4e/D872EyuayWSale7aFTA5gG+4XA76tExOiW80lVHMxssL2SRPF2SMcHMcNwjbUj7ICAgICAgICAgICAgICAgICAgEoOBZTYvNlBXOgjc7nbDKYqana4hlQ9h9tPIRtt1by08ViOHGUKV1ZNpw3ImlhYGuBcezsfc2cAHrXi3MTVPbMsEy9ZyXo+5nwjlg5yI/ygzU/wAK0faP8K9Rz0fygzR/hWj7R/hXpzsfyhGcn+FaTtH+FerRipnSYM5eLEcjIJGkRlzT2GvtJGd++lZaMTVE9pvNVydxSbAK5tiRh8szI66lJ9pGXWDZ2are1O6NGq3tYXEcSMpZ6Ks36Da4EAjSCAQdYW6yJQEBAQEBAQEBAQEBAQEBAQEGFy1rDT4ZiU7DsXx0lU6N2qTmTtie/ZByvNJQhsPNLaWRRtHyn3c4+JeDjas6pa9erfWt2V1z9u3F+apme1VPMd3xK/I/7f0HMt1RyU/yEczTkp/l/SEbBOS/2/oQQpqszbomYqkc+zqUrTE6S3TQSA7pZ7ZpXp7IuzOUT5SvRq61kXUulwzDJnm75KOke463GJpK6hsM0gICAgICAgICAgICAgICAgINVzpdZcVt+7v8oQadmwHvSQ7sfowucxms+7Wq1bXT7fAvFwM/PMfRD72XpiCEFSFCFSFUUetfE+HP75jR86XUn2KjzFm2NPzz6wvTq6Vm/wCtGE/QaL0LV17YZ9AQEBAQEBAQEBAQEBAQEBAQa5nHj2WD4sP+zqXcVhd6kGh5qn3opN6E9+M8i5zHdm96S16tW303TcBXiYLxfZV6rL1hUhQKkKBUhVQ+b9pa2K8Of3zGjZ0upPsVHmLLsbxJ9l6dXSs3/WjCfoNF6Fq7BsM+gICAgICAgICAgICAgICAgIMFl31pxf6vr/y70HNc0Tvekg/kwH+1y57aGlfu16tZbxS9NwFeFgfF9lXrIXrpVIUIVIUChVR85Npa2K8Kfb8oaLnS6k+xUeYsuxu/PrC9OrpWb/rRhP0Gi9C1de2GfQEBAQEBAQEBAQEBAQEBAQEGDy7604v9X1/5d6DmeaDqWT5iHyFc/tDSv3YKtZb3RD2x3l4ez4/5J9FIesheulUqooVVChUD5ybRWtifCq/fNDRM6XUn2KjzFl2N3p9YWp1dKzf9aMJ+g0XoWrrmyz6AgICAgICAgICAgICAgICAgweXfWnF/q+v/LvQczzPdTP+Yh8hXg47/P3YKtZb7QjS7eC8TZ0fNVKkPUV6iVCqyKFQhQqo+cm0VrYrwqv3zGi50upPsVHmLPsePymnV0nN/wBaMJ+g0XoWrrGyz6AgICAgICAgICAgpJM1ulzmtA2y5wFu+g83Pam/eafw8fKgnnnT93g8MzlQOedP3eDwzOVA550/d4PDM5UDnnT93g8MzlQYXLjEIHYVizWzQlxoK8BolYSSad+gC6DnuZ3qd3zMHkK8LGdtVUerBVrLfaLadvheNs6PlqlSHoJXopVJVRQqqFCoHzk2isF+M7dUIaLnU6k/8dR5i2tl07u7Hp+VqdXQMgsQgbhOFNdNCHChowQZWAg8xbcEXXTtlneedP3eDwzOVA550/d4PDM5UDnnT93g8MzlQOedP3eDwzOVA550/d4PDM5UF4a6F+iOWJ51Nka7yIPQgICCk0rWNdI9waxjXOe9xs1rQLkk9gAIOI45l9iGKyuiwtz6Wg2RZHKxl6yq1v09I3V4z2BrX8TTbUqryeFmbd81n1cj5JO3qKiSWThtoXm1bSq8mKbkvQM1sOuLiv5VT4hWcSUHNXF2OY96RT8QrN+ToVR/yPxFPP1dTflPQpj/AJH4ic9X1TvynoTx/wAj8RTz1fU35T0Jo9cH4inna+pvy2/I/J00DZGFzC1wjawNB9q1t9GnfWvcub85qs/A2wtukrTw1vh0ZT1kXJWcVJUIVJUChVRQqqGDynwT2YxjA5rdjsrhzbtcCLEFZLV3hzmROTTHZsWdrBxnhbnxCrrK/ElXoYs7WHjPVZ2nMef4OJKwzYx6ofxFT4r9fwcSU9DCH+X3pFHxb6/hHElPQyg1M4r+VR8Wnr+DiSq7NpDqj4r+VPi1X7kcWXlnzcsGljWXGkObI9jgdY3Vkp2rPnMnFl7cCytr8EmZHWSTVOG3DZmTe6VFM07UjH/CA1L1MNi6bzLRXm7tTztkYyWNwfHI1r43tN2uY4Xa4HsgghbjI+iDRc9Nc+HBqlsZs+d0NPf4sjwHDvXUTOQ1zIXD2RQbNo0k7Bp1MZosOG65bGXZznPy7WpVOctoXlRxbkZxIlUm1e+v3CxVeFd6SJ2JU8G70kSGH/hVow97p/aUiN3/AAq8Ya91y9xcRu7ZZacNd/mPqxpG24lbdu3VTrVMi91mEXQQSoFSVAqSqoUKgUJVUKladyxVVOe8nNW6xcrV1M0bNV5aozQZAnL1IzQZhuqOXqN5BqBqKcCepvKOqB2t1PBmPNG8wGW2HMkpy4tGgEO3WHQ4eO/At3Zt+abmWa0dks7mSxJ02FCne676KaalOsMabsHACu0pnOIltw39SOcZ9j/+bTjtq6lHnFVr7sonR5skepY/lSecVx+PnvNWdWaK1cL3Z9USsFtiwKsLgqUrAqwsCpE3UpTdAugi6CLqBBKhCpKgUJUIVJVZFCoQqVUUKqKFQhUqooVWUKt2xvhUq0FcoG3p5B8V/kVMJOV2F58mPzFyWdjUXYFTDJwvj0+Rd3YnO3Dap0dXWVZzPPy61Dh7e2xKlb/ZIfUqXO5PoidHzyQ6lj+VJ5xXH7Q1n2as6s05auF0lEgK20LAqyVgVIsCpSsCpE3UiboF0C6CLoKkqBUlQhUlVFSVAqSqoUJUCpVUKFQKFVQqVUI+mbvhUr0kjVGPG0Eh+K7zSqYXxYXnyYvMY33XGndgzUzb7ojPKu7seHDap0dZWZZzHP31Hhn1pTejlVLncq9JROimSHUsfypPOK47aGs+zVnVmnrWwukolAK2kLAqyVgVIsCpE3Ui10SXU5hdMwuoEEoIJUIVJUCpKgVJUIVJVRUlQhQlQKkqooSqoUKgIz7Zu+FSrSSNXzymdaml+S4eJRgozvUsk6w8+YcXixd/ZNe9nA1jeVd3Zj5KfRtU6Q6ksiXMs/Q954adWJ019wczlCpc7lXpKJ0fHJI+9o/lSecVx+OjOampOrNSHSFqYbuySgFbSFgVIsCpEgqUrXU5hdTmJugXQLpmIuozEXUCCUFSVCFSVAqSqipKhCpKqKEqEKkqooVEiAbEHdCrOiHwytd71fweUKcBH/NDL5wtmHb7zxA9l1fUE94Lurfcj0bUaOmq6XPc+cV8IMtv2FTSymwuQNnYn+5RVGcTBLEZJTA04AOlj3X4TceVcji6fn7fOGnVqzFXWRsdZztNhoAJPiWhZndp7Vaqoh5+ekWt3FWbfhXfhPPaL4/FU8SDfhIxeL43FU8SDfhYYvFrdxSnEhO/Cee8Wt3FKni0m/CzMVhPwiN9pU8Sk34exrri42jtFXXTdAugi6jNCLpmIuoEEqB8J6ljOncBqGknvBVmqIRMxGrzuxOLWeKVXfhXfhQ4nH8biqN6DfhBxKPW7iqN6Eb8K88I9Z4pUZm9CDXx6zxVGZvQqa5ms95Qb0I9ls7bxFQb0PhlZUt9iMNx7ctAO8QT5pWbZ9E8f0ZY7cmVzGQEYW+Ygj2RVVUjdG23ZWBHeXbUxlTENuHRFZLw45hcdbTVFHOCYp43RvtoIuNDhug2PAg4HIazApvY9c0tYDsIawMLqWpiHS3I6V2/tLzcVgoudsMVdvNsEOU1JOA6QEG3TxuDwe8vFrwFcT2f9Neq2+4rKI7U7huGN/IsM4S50/CnCDV0Q26r8J/InJ3On4OEo7EKEf8AUOO9G4eUKYwVzocJ8zjFCPhzO3gweVXjA1p4KvP+jG1HI7flaPIrRgJTwofWDKimafa0/Ds2uPjV4wUwtFuIZ/DMYjqGvczZAs6drhpGjb3dpYblubepPYYNOXtfsjc7MngI2lgtznDHRObIXV1y6CLqBW6gfKpk2LHu7IBI31Ez2ImcoYmsxOFsUb6hpcXFzfajSCNvVbsK1q1N3TyRTG9DGOxei7HNxwN5Vl5Gs4Shxak7abis5VHI3Dgo57UnbTcRnKnI3PocE57UnbTcVnKnI3PocJPPek1zd5vKo5G79DhLDGKPVJw//Co5G79DhIkx6kaLhpO/YDvkqYwF2ZTwmAfPU43O2hw8bLsSTgH2PSRHpnl20Xby9vA4CLXbP/rYt28ne8BwqOipaejhvzKnjZG0nbdYaXHdJuTvr1mZ70BB8aqljmY6OaNkkbtDo5Gh7CN0FBp9dmowWVxf7D5k87boJ5ohwMadiO8mQ8XQbwrXW/fHciru09EZLszO4QNtlU75VZL6rKd2Oicn1bmhwTs0j3fKrKr1OU5C3QiwL9w/zlZ+tA6EWBfuH+crP1oMTlbmuwinw/EKmmpnwzQUlVNE9lXUm0kcTnNuHOIIuAomIkavm8kJo5XEkk08dyTcklp0rm9pdlU+7Uu+baMCOiQbrfWvMtsNtlLq+bIXRCLqBF0HlxE+5Sbw8oVatFatGkZYvIo32JBa2cgjQQeZ7fiW/szv/Zaw2vJHNdhVTh+H1M0Mzpp6WmllcKudodI+NrnGwNhpJXUZQ3mW6EGDdwm++VH6kygOhBg3cJvvlR+pMoDoQYN3Cb75UfqTKA6EGDdwm++VH6kygOg/g3cJvvlR+pMoFos0OCNILqV8ltIElXUEX3g4XU5DcMMwuCljENLDFBENqOJjWNvr0bZQetAQEBAQEBAQEBBg8u+tOL/V9f8Al3oOQZvj7yf8xCuZ2n3p9Zal7zbTgh/afZXl0MFDKXV82Qugi6CLqB5cSPuT/s+cFWrRWrRpGWPUkvyJvRlejsvxPstY1dizf9aMJ+g0XoWrqW8z6AgICAgICAgICAgICAgICAgweXfWnF/q+v8Ay70HHsgOonfMwLmdqd73lp3vNtODbb94LyqWGhk7q7IXQRdQhF0HmxA+5P8As+cFWVatGlZYj3pL8ib0ZXo7L8T7L2NXYs3/AFown6DRehauqbzPoCAgICAgICAgICAgICAgICDB5d9acX+r6/8ALvQcdyB6id8zAuY2p3/eWne8204R8PgXlww0MjdTmuXQRdQIug89cfc38HlChWrRp+WDb0Uu9KPwyvR2Z4v2/K9jV13N66+D4Tb9xpB3omhdW3mwoCAgICAgICAgICAgICAgICDB5d9acX+r6/8ALvQcdyA6jPzEPkXMbU7/ALy07zaMK+HwLymGh77pmuXTNBdQIug89afc3cHlCIq0axlMy9I4ay8f2Fb+zpyurWdXS81M2zwTC3aoNhxHub/6rrm+2xAQEBAQEBAQEBAQEBAQEBAQYPLvrTi/1fX/AJd6Djub8e8z8xF5pXL7V7/vLTvNnwzafvj1rymCl7rqF0XQLoIuoHwrD7R3B5QkK1aNfyg6lG693mL0MB4k+i9lveZS/ODDb6qvvey5beJde327oCAgICAgICAgICAgICAgICDx4zSc3pqqnO1NBPEftsLfWg4Vm0felcx2hzRsHNO2C0uaQQuY2xGVyGpejtbVh+07f9S8iWvS9V1VYugXQRdB8qnpHbyRqidGsZXT8zpAdQmf3hoXqbMpzuz7MlmHUs2NHzDBsLjIsfYzJCNogy3kIPHXWN5tCAgICAgICAgICAgICAgICAgIOE5R0jsExaZzmnnfXyOmgkHSCV37SInsOuLjcsvN2jhOPRnGsMV2jehm6OshcLskbpN7EgEX3CuWuWblM9sNTdmHo5uztm8YLHu1dJQkStO05vGCjdnoLXVRBdbbIG+mo8dViELAdk8HR0rTsnFZreHu1z2QmKZlqVRE/GK2nwuAHYucw1BG1BStIc8uI2ibeQLpdm4ThRvS2bVGT9DwxBjWsaLNY1rWjUALBeuzroCAgICAgICAgICAgICAgICAg8WMYTT1kL6ariZNC/po3i4v2CDtgjWEHN67M2A6+H4lPTx3/YzRNqmNGppJBCxVWaKtYRNMS+IzR1n8Wi/p3+4qcrbV3IT0JKz+LRf07/cUcrbNyE9Cat/i8f8ATz/qJylrobkHQnrP4tEd/Dz/AKicpbOHCgzPVDnAS4ueZfDbBRCKQjceXGytTh7ceSdyG/5J5JUeFxGOjjs59jNO87KeY/Gdq07SzrM6gICAgICAgICAgICAgICAgICAgICAgICAgICAgICAgICAgICAg//Z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8" name="AutoShape 6" descr="data:image/jpeg;base64,/9j/4AAQSkZJRgABAQAAAQABAAD/2wCEAAkGBxAPDw0NDQ8OEA0PEA0PDQwPDRAPDQ4OFBEWFhQRFBQYKCggGBolGxQUIjEtJSkrOi4uFx8zOTMsNygtLisBCgoKDg0OGBAQGiwcHBwrLC0sLCwsLC0sLCwsKywsLDQsLCwsLCwsLCwsLCwsLCwsLCwsLCwsLCwsNywsLCwrLP/AABEIANEA0QMBEQACEQEDEQH/xAAcAAEAAgMBAQEAAAAAAAAAAAAAAQIFBgcEAwj/xABVEAABAwIBBAcQDwYFBQEAAAABAAIDBBEFBgchURIxYXGBktETFRcyNDVBUlORk6GxsrPBFCIjJEJicnN0dYKUo7TSM1RVY5WiFqTT4/BEZIPC4SX/xAAaAQEAAgMBAAAAAAAAAAAAAAAAAQIDBAYF/8QAMhEBAAECAwUGBgICAwAAAAAAAAECAwQRMQUSExRRITIzQXGBFSJhkbHwUqFCYiPR8f/aAAwDAQACEQMRAD8A7igICAgICAgICCk8zY2ukkc1jGglz3uDWNA7JJ0AINKxLOxg8DjGKkzvHwaeJ8oJ1bIaPGkzkMac89B2KXEiNYpRbyqm/T1hGcLtzzYb2Ya9u4aU+oqd+nqZw+cmeihHSUeJyfIpW+twUcSnrBnCnRqpP4di33aL9acSjrH3M4e/D872EyuayWSale7aFTA5gG+4XA76tExOiW80lVHMxssL2SRPF2SMcHMcNwjbUj7ICAgICAgICAgICAgICAgICAgEoOBZTYvNlBXOgjc7nbDKYqana4hlQ9h9tPIRtt1by08ViOHGUKV1ZNpw3ImlhYGuBcezsfc2cAHrXi3MTVPbMsEy9ZyXo+5nwjlg5yI/ygzU/wAK0faP8K9Rz0fygzR/hWj7R/hXpzsfyhGcn+FaTtH+FerRipnSYM5eLEcjIJGkRlzT2GvtJGd++lZaMTVE9pvNVydxSbAK5tiRh8szI66lJ9pGXWDZ2are1O6NGq3tYXEcSMpZ6Ks36Da4EAjSCAQdYW6yJQEBAQEBAQEBAQEBAQEBAQEGFy1rDT4ZiU7DsXx0lU6N2qTmTtie/ZByvNJQhsPNLaWRRtHyn3c4+JeDjas6pa9erfWt2V1z9u3F+apme1VPMd3xK/I/7f0HMt1RyU/yEczTkp/l/SEbBOS/2/oQQpqszbomYqkc+zqUrTE6S3TQSA7pZ7ZpXp7IuzOUT5SvRq61kXUulwzDJnm75KOke463GJpK6hsM0gICAgICAgICAgICAgICAgINVzpdZcVt+7v8oQadmwHvSQ7sfowucxms+7Wq1bXT7fAvFwM/PMfRD72XpiCEFSFCFSFUUetfE+HP75jR86XUn2KjzFm2NPzz6wvTq6Vm/wCtGE/QaL0LV17YZ9AQEBAQEBAQEBAQEBAQEBAQa5nHj2WD4sP+zqXcVhd6kGh5qn3opN6E9+M8i5zHdm96S16tW303TcBXiYLxfZV6rL1hUhQKkKBUhVQ+b9pa2K8Of3zGjZ0upPsVHmLLsbxJ9l6dXSs3/WjCfoNF6Fq7BsM+gICAgICAgICAgICAgICAgIMFl31pxf6vr/y70HNc0Tvekg/kwH+1y57aGlfu16tZbxS9NwFeFgfF9lXrIXrpVIUIVIUChVR85Npa2K8Kfb8oaLnS6k+xUeYsuxu/PrC9OrpWb/rRhP0Gi9C1de2GfQEBAQEBAQEBAQEBAQEBAQEGDy7604v9X1/5d6DmeaDqWT5iHyFc/tDSv3YKtZb3RD2x3l4ez4/5J9FIesheulUqooVVChUD5ybRWtifCq/fNDRM6XUn2KjzFl2N3p9YWp1dKzf9aMJ+g0XoWrrmyz6AgICAgICAgICAgICAgICAgweXfWnF/q+v/LvQczzPdTP+Yh8hXg47/P3YKtZb7QjS7eC8TZ0fNVKkPUV6iVCqyKFQhQqo+cm0VrYrwqv3zGi50upPsVHmLPsePymnV0nN/wBaMJ+g0XoWrrGyz6AgICAgICAgICAgpJM1ulzmtA2y5wFu+g83Pam/eafw8fKgnnnT93g8MzlQOedP3eDwzOVA550/d4PDM5UDnnT93g8MzlQYXLjEIHYVizWzQlxoK8BolYSSad+gC6DnuZ3qd3zMHkK8LGdtVUerBVrLfaLadvheNs6PlqlSHoJXopVJVRQqqFCoHzk2isF+M7dUIaLnU6k/8dR5i2tl07u7Hp+VqdXQMgsQgbhOFNdNCHChowQZWAg8xbcEXXTtlneedP3eDwzOVA550/d4PDM5UDnnT93g8MzlQOedP3eDwzOVA550/d4PDM5UF4a6F+iOWJ51Nka7yIPQgICCk0rWNdI9waxjXOe9xs1rQLkk9gAIOI45l9iGKyuiwtz6Wg2RZHKxl6yq1v09I3V4z2BrX8TTbUqryeFmbd81n1cj5JO3qKiSWThtoXm1bSq8mKbkvQM1sOuLiv5VT4hWcSUHNXF2OY96RT8QrN+ToVR/yPxFPP1dTflPQpj/AJH4ic9X1TvynoTx/wAj8RTz1fU35T0Jo9cH4inna+pvy2/I/J00DZGFzC1wjawNB9q1t9GnfWvcub85qs/A2wtukrTw1vh0ZT1kXJWcVJUIVJUChVRQqqGDynwT2YxjA5rdjsrhzbtcCLEFZLV3hzmROTTHZsWdrBxnhbnxCrrK/ElXoYs7WHjPVZ2nMef4OJKwzYx6ofxFT4r9fwcSU9DCH+X3pFHxb6/hHElPQyg1M4r+VR8Wnr+DiSq7NpDqj4r+VPi1X7kcWXlnzcsGljWXGkObI9jgdY3Vkp2rPnMnFl7cCytr8EmZHWSTVOG3DZmTe6VFM07UjH/CA1L1MNi6bzLRXm7tTztkYyWNwfHI1r43tN2uY4Xa4HsgghbjI+iDRc9Nc+HBqlsZs+d0NPf4sjwHDvXUTOQ1zIXD2RQbNo0k7Bp1MZosOG65bGXZznPy7WpVOctoXlRxbkZxIlUm1e+v3CxVeFd6SJ2JU8G70kSGH/hVow97p/aUiN3/AAq8Ya91y9xcRu7ZZacNd/mPqxpG24lbdu3VTrVMi91mEXQQSoFSVAqSqoUKgUJVUKladyxVVOe8nNW6xcrV1M0bNV5aozQZAnL1IzQZhuqOXqN5BqBqKcCepvKOqB2t1PBmPNG8wGW2HMkpy4tGgEO3WHQ4eO/At3Zt+abmWa0dks7mSxJ02FCne676KaalOsMabsHACu0pnOIltw39SOcZ9j/+bTjtq6lHnFVr7sonR5skepY/lSecVx+PnvNWdWaK1cL3Z9USsFtiwKsLgqUrAqwsCpE3UpTdAugi6CLqBBKhCpKgUJUIVJVZFCoQqVUUKqKFQhUqooVWUKt2xvhUq0FcoG3p5B8V/kVMJOV2F58mPzFyWdjUXYFTDJwvj0+Rd3YnO3Dap0dXWVZzPPy61Dh7e2xKlb/ZIfUqXO5PoidHzyQ6lj+VJ5xXH7Q1n2as6s05auF0lEgK20LAqyVgVIsCpSsCpE3UiboF0C6CLoKkqBUlQhUlVFSVAqSqoUJUCpVUKFQKFVQqVUI+mbvhUr0kjVGPG0Eh+K7zSqYXxYXnyYvMY33XGndgzUzb7ojPKu7seHDap0dZWZZzHP31Hhn1pTejlVLncq9JROimSHUsfypPOK47aGs+zVnVmnrWwukolAK2kLAqyVgVIsCpE3Ui10SXU5hdMwuoEEoIJUIVJUCpKgVJUIVJVRUlQhQlQKkqooSqoUKgIz7Zu+FSrSSNXzymdaml+S4eJRgozvUsk6w8+YcXixd/ZNe9nA1jeVd3Zj5KfRtU6Q6ksiXMs/Q954adWJ019wczlCpc7lXpKJ0fHJI+9o/lSecVx+OjOampOrNSHSFqYbuySgFbSFgVIsCpEgqUrXU5hdTmJugXQLpmIuozEXUCCUFSVCFSVAqSqipKhCpKqKEqEKkqooVEiAbEHdCrOiHwytd71fweUKcBH/NDL5wtmHb7zxA9l1fUE94Lurfcj0bUaOmq6XPc+cV8IMtv2FTSymwuQNnYn+5RVGcTBLEZJTA04AOlj3X4TceVcji6fn7fOGnVqzFXWRsdZztNhoAJPiWhZndp7Vaqoh5+ekWt3FWbfhXfhPPaL4/FU8SDfhIxeL43FU8SDfhYYvFrdxSnEhO/Cee8Wt3FKni0m/CzMVhPwiN9pU8Sk34exrri42jtFXXTdAugi6jNCLpmIuoEEqB8J6ljOncBqGknvBVmqIRMxGrzuxOLWeKVXfhXfhQ4nH8biqN6DfhBxKPW7iqN6Eb8K88I9Z4pUZm9CDXx6zxVGZvQqa5ms95Qb0I9ls7bxFQb0PhlZUt9iMNx7ctAO8QT5pWbZ9E8f0ZY7cmVzGQEYW+Ygj2RVVUjdG23ZWBHeXbUxlTENuHRFZLw45hcdbTVFHOCYp43RvtoIuNDhug2PAg4HIazApvY9c0tYDsIawMLqWpiHS3I6V2/tLzcVgoudsMVdvNsEOU1JOA6QEG3TxuDwe8vFrwFcT2f9Neq2+4rKI7U7huGN/IsM4S50/CnCDV0Q26r8J/InJ3On4OEo7EKEf8AUOO9G4eUKYwVzocJ8zjFCPhzO3gweVXjA1p4KvP+jG1HI7flaPIrRgJTwofWDKimafa0/Ds2uPjV4wUwtFuIZ/DMYjqGvczZAs6drhpGjb3dpYblubepPYYNOXtfsjc7MngI2lgtznDHRObIXV1y6CLqBW6gfKpk2LHu7IBI31Ez2ImcoYmsxOFsUb6hpcXFzfajSCNvVbsK1q1N3TyRTG9DGOxei7HNxwN5Vl5Gs4Shxak7abis5VHI3Dgo57UnbTcRnKnI3PocE57UnbTcVnKnI3PocJPPek1zd5vKo5G79DhLDGKPVJw//Co5G79DhIkx6kaLhpO/YDvkqYwF2ZTwmAfPU43O2hw8bLsSTgH2PSRHpnl20Xby9vA4CLXbP/rYt28ne8BwqOipaejhvzKnjZG0nbdYaXHdJuTvr1mZ70BB8aqljmY6OaNkkbtDo5Gh7CN0FBp9dmowWVxf7D5k87boJ5ohwMadiO8mQ8XQbwrXW/fHciru09EZLszO4QNtlU75VZL6rKd2Oicn1bmhwTs0j3fKrKr1OU5C3QiwL9w/zlZ+tA6EWBfuH+crP1oMTlbmuwinw/EKmmpnwzQUlVNE9lXUm0kcTnNuHOIIuAomIkavm8kJo5XEkk08dyTcklp0rm9pdlU+7Uu+baMCOiQbrfWvMtsNtlLq+bIXRCLqBF0HlxE+5Sbw8oVatFatGkZYvIo32JBa2cgjQQeZ7fiW/szv/Zaw2vJHNdhVTh+H1M0Mzpp6WmllcKudodI+NrnGwNhpJXUZQ3mW6EGDdwm++VH6kygOhBg3cJvvlR+pMoDoQYN3Cb75UfqTKA6EGDdwm++VH6kygOg/g3cJvvlR+pMoFos0OCNILqV8ltIElXUEX3g4XU5DcMMwuCljENLDFBENqOJjWNvr0bZQetAQEBAQEBAQEBBg8u+tOL/V9f8Al3oOQZvj7yf8xCuZ2n3p9Zal7zbTgh/afZXl0MFDKXV82Qugi6CLqB5cSPuT/s+cFWrRWrRpGWPUkvyJvRlejsvxPstY1dizf9aMJ+g0XoWrqW8z6AgICAgICAgICAgICAgICAgweXfWnF/q+v8Ay70HHsgOonfMwLmdqd73lp3vNtODbb94LyqWGhk7q7IXQRdQhF0HmxA+5P8As+cFWVatGlZYj3pL8ib0ZXo7L8T7L2NXYs3/AFown6DRehauqbzPoCAgICAgICAgICAgICAgICDB5d9acX+r6/8ALvQcdyB6id8zAuY2p3/eWne8204R8PgXlww0MjdTmuXQRdQIug89cfc38HlChWrRp+WDb0Uu9KPwyvR2Z4v2/K9jV13N66+D4Tb9xpB3omhdW3mwoCAgICAgICAgICAgICAgICDB5d9acX+r6/8ALvQcdyA6jPzEPkXMbU7/ALy07zaMK+HwLymGh77pmuXTNBdQIug89afc3cHlCIq0axlMy9I4ay8f2Fb+zpyurWdXS81M2zwTC3aoNhxHub/6rrm+2xAQEBAQEBAQEBAQEBAQEBAQYPLvrTi/1fX/AJd6Djub8e8z8xF5pXL7V7/vLTvNnwzafvj1rymCl7rqF0XQLoIuoHwrD7R3B5QkK1aNfyg6lG693mL0MB4k+i9lveZS/ODDb6qvvey5beJde327oCAgICAgICAgICAgICAgICDx4zSc3pqqnO1NBPEftsLfWg4Vm0felcx2hzRsHNO2C0uaQQuY2xGVyGpejtbVh+07f9S8iWvS9V1VYugXQRdB8qnpHbyRqidGsZXT8zpAdQmf3hoXqbMpzuz7MlmHUs2NHzDBsLjIsfYzJCNogy3kIPHXWN5tCAgICAgICAgICAgICAgICAgIOE5R0jsExaZzmnnfXyOmgkHSCV37SInsOuLjcsvN2jhOPRnGsMV2jehm6OshcLskbpN7EgEX3CuWuWblM9sNTdmHo5uztm8YLHu1dJQkStO05vGCjdnoLXVRBdbbIG+mo8dViELAdk8HR0rTsnFZreHu1z2QmKZlqVRE/GK2nwuAHYucw1BG1BStIc8uI2ibeQLpdm4ThRvS2bVGT9DwxBjWsaLNY1rWjUALBeuzroCAgICAgICAgICAgICAgICAg8WMYTT1kL6ariZNC/po3i4v2CDtgjWEHN67M2A6+H4lPTx3/YzRNqmNGppJBCxVWaKtYRNMS+IzR1n8Wi/p3+4qcrbV3IT0JKz+LRf07/cUcrbNyE9Cat/i8f8ATz/qJylrobkHQnrP4tEd/Dz/AKicpbOHCgzPVDnAS4ueZfDbBRCKQjceXGytTh7ceSdyG/5J5JUeFxGOjjs59jNO87KeY/Gdq07SzrM6gICAgICAgICAgICAgICAgICAgICAgICAgICAgICAgICAgICAg//Z"/>
          <p:cNvSpPr>
            <a:spLocks noChangeAspect="1" noChangeArrowheads="1"/>
          </p:cNvSpPr>
          <p:nvPr/>
        </p:nvSpPr>
        <p:spPr bwMode="auto">
          <a:xfrm>
            <a:off x="2286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판매하는 물품은 친환경이지만 판매구조와 </a:t>
            </a: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유통구조는 전혀 친환경적이지 않은 경우</a:t>
            </a:r>
            <a:r>
              <a:rPr lang="en-US" altLang="ko-KR" sz="2400" dirty="0">
                <a:latin typeface="HY엽서L" panose="02030600000101010101" pitchFamily="18" charset="-127"/>
                <a:ea typeface="HY엽서L" panose="02030600000101010101" pitchFamily="18" charset="-127"/>
              </a:rPr>
              <a:t> </a:t>
            </a: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ex)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냉장실</a:t>
            </a:r>
            <a:endParaRPr lang="en-US" altLang="ko-KR" sz="2400" dirty="0" smtClean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프리미엄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부가가치를 너무 높게 잡는 곳</a:t>
            </a:r>
            <a:endParaRPr lang="en-US" altLang="ko-KR" sz="2400" dirty="0" smtClean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 marL="0" indent="0">
              <a:buNone/>
            </a:pPr>
            <a:endParaRPr lang="en-US" altLang="ko-KR" sz="2400" dirty="0" smtClean="0"/>
          </a:p>
        </p:txBody>
      </p:sp>
      <p:pic>
        <p:nvPicPr>
          <p:cNvPr id="2049" name="_x102656192" descr="EMB000009b04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1" b="8878"/>
          <a:stretch>
            <a:fillRect/>
          </a:stretch>
        </p:blipFill>
        <p:spPr bwMode="auto">
          <a:xfrm>
            <a:off x="827584" y="3392784"/>
            <a:ext cx="6192688" cy="307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부적절한 친환경 마켓의 사례</a:t>
            </a:r>
            <a:endParaRPr lang="ko-KR" altLang="en-US" dirty="0">
              <a:latin typeface="HY엽서L" panose="02030600000101010101" pitchFamily="18" charset="-127"/>
              <a:ea typeface="HY엽서L" panose="02030600000101010101" pitchFamily="18" charset="-127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부적절한 기존 카페의 사례</a:t>
            </a:r>
            <a:endParaRPr lang="ko-KR" altLang="en-US" dirty="0">
              <a:latin typeface="HY엽서L" panose="02030600000101010101" pitchFamily="18" charset="-127"/>
              <a:ea typeface="HY엽서L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ko-KR" altLang="en-US" dirty="0" smtClean="0"/>
              <a:t>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친환경 카페보다 더 높은 가격</a:t>
            </a:r>
            <a:endParaRPr lang="en-US" altLang="ko-KR" sz="2400" dirty="0" smtClean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2400" dirty="0">
                <a:latin typeface="HY엽서L" panose="02030600000101010101" pitchFamily="18" charset="-127"/>
                <a:ea typeface="HY엽서L" panose="02030600000101010101" pitchFamily="18" charset="-127"/>
              </a:rPr>
              <a:t> </a:t>
            </a: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 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</a:t>
            </a: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-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프랜차이즈 거품</a:t>
            </a:r>
            <a:endParaRPr lang="en-US" altLang="ko-KR" sz="2400" dirty="0" smtClean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ko-KR" sz="2400" dirty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건강하지 못한 재료 사용 </a:t>
            </a:r>
            <a:endParaRPr lang="en-US" altLang="ko-KR" sz="2400" dirty="0" smtClean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ko-KR" sz="2400" dirty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다수에게 초점이 맞춰진 서비스</a:t>
            </a:r>
            <a:endParaRPr lang="en-US" altLang="ko-KR" sz="2400" dirty="0" smtClean="0">
              <a:latin typeface="HY엽서L" panose="02030600000101010101" pitchFamily="18" charset="-127"/>
              <a:ea typeface="HY엽서L" panose="02030600000101010101" pitchFamily="18" charset="-127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_x43664656" descr="EMB000023d01a1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19" t="31989" r="27545" b="31360"/>
          <a:stretch>
            <a:fillRect/>
          </a:stretch>
        </p:blipFill>
        <p:spPr bwMode="auto">
          <a:xfrm>
            <a:off x="1043608" y="4221088"/>
            <a:ext cx="4392488" cy="2395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_x41927704" descr="EMB000023d01a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7" t="46384" r="26955" b="16701"/>
          <a:stretch>
            <a:fillRect/>
          </a:stretch>
        </p:blipFill>
        <p:spPr bwMode="auto">
          <a:xfrm>
            <a:off x="755576" y="3126712"/>
            <a:ext cx="5921998" cy="318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ko-KR" altLang="en-US" sz="2400" dirty="0" smtClean="0"/>
              <a:t>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냉장시스템 없이 그대로 전시</a:t>
            </a:r>
            <a:endParaRPr lang="en-US" altLang="ko-KR" sz="2400" dirty="0" smtClean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2400" dirty="0">
                <a:latin typeface="HY엽서L" panose="02030600000101010101" pitchFamily="18" charset="-127"/>
                <a:ea typeface="HY엽서L" panose="02030600000101010101" pitchFamily="18" charset="-127"/>
              </a:rPr>
              <a:t> </a:t>
            </a: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   -</a:t>
            </a:r>
            <a:r>
              <a:rPr lang="ko-KR" altLang="en-US" sz="2400" dirty="0">
                <a:latin typeface="HY엽서L" panose="02030600000101010101" pitchFamily="18" charset="-127"/>
                <a:ea typeface="HY엽서L" panose="02030600000101010101" pitchFamily="18" charset="-127"/>
              </a:rPr>
              <a:t>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육류는 예외적으로 직접 제공</a:t>
            </a:r>
            <a:endParaRPr lang="en-US" altLang="ko-KR" sz="2400" dirty="0" smtClean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친환경적인 인테리어</a:t>
            </a:r>
            <a:endParaRPr lang="en-US" altLang="ko-KR" sz="2400" dirty="0" smtClean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    ex)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나무창고</a:t>
            </a: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,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효율 높은 전등</a:t>
            </a: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,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나무 상자</a:t>
            </a:r>
            <a:endParaRPr lang="en-US" altLang="ko-KR" sz="2400" dirty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1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회용 사용 최대한 줄임</a:t>
            </a:r>
            <a:endParaRPr lang="en-US" altLang="ko-KR" sz="2400" dirty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    ex) </a:t>
            </a:r>
            <a:r>
              <a:rPr lang="ko-KR" altLang="en-US" sz="2400" dirty="0" err="1" smtClean="0">
                <a:latin typeface="HY엽서L" panose="02030600000101010101" pitchFamily="18" charset="-127"/>
                <a:ea typeface="HY엽서L" panose="02030600000101010101" pitchFamily="18" charset="-127"/>
              </a:rPr>
              <a:t>디스펜서</a:t>
            </a: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,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소비자 개인 용기</a:t>
            </a:r>
            <a:endParaRPr lang="en-US" altLang="ko-KR" sz="2400" dirty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로컬 </a:t>
            </a:r>
            <a:r>
              <a:rPr lang="ko-KR" altLang="en-US" sz="2400" dirty="0" err="1" smtClean="0">
                <a:latin typeface="HY엽서L" panose="02030600000101010101" pitchFamily="18" charset="-127"/>
                <a:ea typeface="HY엽서L" panose="02030600000101010101" pitchFamily="18" charset="-127"/>
              </a:rPr>
              <a:t>푸드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우선판매</a:t>
            </a:r>
            <a:endParaRPr lang="en-US" altLang="ko-KR" sz="2400" dirty="0" smtClean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>
              <a:buNone/>
            </a:pPr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1025" name="_x132414968" descr="EMB000023d01a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7" t="48215" r="26955" b="6490"/>
          <a:stretch>
            <a:fillRect/>
          </a:stretch>
        </p:blipFill>
        <p:spPr bwMode="auto">
          <a:xfrm>
            <a:off x="1475656" y="1772816"/>
            <a:ext cx="3960440" cy="244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친환경 카페마켓</a:t>
            </a:r>
            <a:r>
              <a:rPr lang="en-US" altLang="ko-KR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(</a:t>
            </a:r>
            <a:r>
              <a:rPr lang="ko-KR" altLang="en-US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마켓</a:t>
            </a:r>
            <a:r>
              <a:rPr lang="en-US" altLang="ko-KR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)</a:t>
            </a:r>
            <a:r>
              <a:rPr lang="ko-KR" altLang="en-US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의 특징</a:t>
            </a:r>
            <a:endParaRPr lang="ko-KR" altLang="en-US" dirty="0">
              <a:latin typeface="HY엽서L" panose="02030600000101010101" pitchFamily="18" charset="-127"/>
              <a:ea typeface="HY엽서L" panose="02030600000101010101" pitchFamily="18" charset="-127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2.gstatic.com/images?q=tbn:ANd9GcRNKWnEJeFbLUQw7QEtoLTU-yvyoOf9YMP5Ta03BsXiXDmT3eiV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9106"/>
            <a:ext cx="5112568" cy="3080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crypted-tbn0.gstatic.com/images?q=tbn:ANd9GcTQh_YhRI8pMHK5H3pVjwbPkby39Na0yo2iOWowO6ndSJxt45qX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73016"/>
            <a:ext cx="4248472" cy="2929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친환경 카페마켓</a:t>
            </a:r>
            <a:r>
              <a:rPr lang="en-US" altLang="ko-KR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(</a:t>
            </a:r>
            <a:r>
              <a:rPr lang="ko-KR" altLang="en-US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카페</a:t>
            </a:r>
            <a:r>
              <a:rPr lang="en-US" altLang="ko-KR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)</a:t>
            </a:r>
            <a:r>
              <a:rPr lang="ko-KR" altLang="en-US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의 특징</a:t>
            </a:r>
            <a:endParaRPr lang="ko-KR" altLang="en-US" dirty="0">
              <a:latin typeface="HY엽서L" panose="02030600000101010101" pitchFamily="18" charset="-127"/>
              <a:ea typeface="HY엽서L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ko-KR" altLang="en-US" dirty="0" smtClean="0"/>
              <a:t>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마켓에서 구매한 것을 바로 조리 </a:t>
            </a:r>
            <a:endParaRPr lang="en-US" altLang="ko-KR" sz="2400" dirty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기간 한정 메뉴 판매 </a:t>
            </a:r>
            <a:endParaRPr lang="en-US" altLang="ko-KR" sz="2400" dirty="0" smtClean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   -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제철 식품 이용 가능</a:t>
            </a:r>
            <a:endParaRPr lang="en-US" altLang="ko-KR" sz="2400" dirty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단순히 다수 판매 전략</a:t>
            </a: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x</a:t>
            </a:r>
          </a:p>
          <a:p>
            <a:pPr marL="0" indent="0">
              <a:buNone/>
            </a:pPr>
            <a:r>
              <a:rPr lang="en-US" altLang="ko-KR" sz="2400" dirty="0">
                <a:latin typeface="HY엽서L" panose="02030600000101010101" pitchFamily="18" charset="-127"/>
                <a:ea typeface="HY엽서L" panose="02030600000101010101" pitchFamily="18" charset="-127"/>
              </a:rPr>
              <a:t> </a:t>
            </a: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</a:t>
            </a: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 </a:t>
            </a: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-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좀더 적은 수라도 더 좋은 </a:t>
            </a:r>
            <a:endParaRPr lang="en-US" altLang="ko-KR" sz="2400" dirty="0" err="1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      맞춤서비스 제공</a:t>
            </a:r>
            <a:endParaRPr lang="en-US" altLang="ko-KR" sz="2400" dirty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지속적 이벤트</a:t>
            </a:r>
            <a:endParaRPr lang="en-US" altLang="ko-KR" sz="2400" dirty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    ex)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메뉴공모전</a:t>
            </a:r>
            <a:endParaRPr lang="en-US" altLang="ko-KR" sz="2400" dirty="0" smtClean="0">
              <a:latin typeface="HY엽서L" panose="02030600000101010101" pitchFamily="18" charset="-127"/>
              <a:ea typeface="HY엽서L" panose="02030600000101010101" pitchFamily="18" charset="-127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1560" y="691189"/>
            <a:ext cx="7056784" cy="1320800"/>
          </a:xfrm>
        </p:spPr>
        <p:txBody>
          <a:bodyPr/>
          <a:lstStyle/>
          <a:p>
            <a:r>
              <a:rPr lang="ko-KR" altLang="en-US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친환경 카페마켓의 </a:t>
            </a:r>
            <a:r>
              <a:rPr lang="ko-KR" altLang="en-US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장점 및 효과</a:t>
            </a:r>
            <a:endParaRPr lang="ko-KR" altLang="en-US" dirty="0">
              <a:latin typeface="HY엽서L" panose="02030600000101010101" pitchFamily="18" charset="-127"/>
              <a:ea typeface="HY엽서L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ko-KR" altLang="en-US" dirty="0" smtClean="0"/>
              <a:t>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불필요하게 사용되는 에너지</a:t>
            </a: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,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자원을 줄임</a:t>
            </a:r>
            <a:endParaRPr lang="en-US" altLang="ko-KR" sz="2400" dirty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기존의 다수를 겨냥한 서비스에서 벗어난 맞춤 서비스</a:t>
            </a:r>
            <a:r>
              <a:rPr lang="en-US" altLang="ko-KR" sz="2400" dirty="0">
                <a:latin typeface="HY엽서L" panose="02030600000101010101" pitchFamily="18" charset="-127"/>
                <a:ea typeface="HY엽서L" panose="02030600000101010101" pitchFamily="18" charset="-127"/>
              </a:rPr>
              <a:t> </a:t>
            </a: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☞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소비자들의 만족감 증대</a:t>
            </a:r>
            <a:endParaRPr lang="en-US" altLang="ko-KR" sz="2400" dirty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ko-KR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 </a:t>
            </a:r>
            <a:r>
              <a:rPr lang="ko-KR" altLang="en-US" sz="2400" dirty="0" smtClean="0">
                <a:latin typeface="HY엽서L" panose="02030600000101010101" pitchFamily="18" charset="-127"/>
                <a:ea typeface="HY엽서L" panose="02030600000101010101" pitchFamily="18" charset="-127"/>
              </a:rPr>
              <a:t>소비자의 건강한 생활에 기여</a:t>
            </a:r>
            <a:endParaRPr lang="en-US" altLang="ko-KR" sz="2400" dirty="0" smtClean="0">
              <a:latin typeface="HY엽서L" panose="02030600000101010101" pitchFamily="18" charset="-127"/>
              <a:ea typeface="HY엽서L" panose="02030600000101010101" pitchFamily="18" charset="-127"/>
            </a:endParaRPr>
          </a:p>
          <a:p>
            <a:pPr>
              <a:buNone/>
            </a:pPr>
            <a:endParaRPr lang="ko-KR" altLang="en-US" sz="2400" dirty="0"/>
          </a:p>
        </p:txBody>
      </p:sp>
      <p:sp>
        <p:nvSpPr>
          <p:cNvPr id="7" name="폭발 1 6"/>
          <p:cNvSpPr/>
          <p:nvPr/>
        </p:nvSpPr>
        <p:spPr>
          <a:xfrm rot="20863310">
            <a:off x="1259632" y="1283728"/>
            <a:ext cx="6048672" cy="4425356"/>
          </a:xfrm>
          <a:prstGeom prst="irregularSeal1">
            <a:avLst/>
          </a:prstGeom>
          <a:solidFill>
            <a:srgbClr val="FF0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 rot="21062971">
            <a:off x="2195736" y="2342244"/>
            <a:ext cx="41764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소비자들의 친환경 소비문화 확산</a:t>
            </a:r>
            <a:r>
              <a:rPr lang="en-US" altLang="ko-KR" sz="4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!!!</a:t>
            </a:r>
            <a:endParaRPr lang="ko-KR" altLang="en-US" sz="48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67744" y="2564904"/>
            <a:ext cx="4392488" cy="1296144"/>
          </a:xfrm>
        </p:spPr>
        <p:txBody>
          <a:bodyPr>
            <a:normAutofit fontScale="90000"/>
          </a:bodyPr>
          <a:lstStyle/>
          <a:p>
            <a:r>
              <a:rPr lang="ko-KR" altLang="en-US" sz="7200" dirty="0" smtClean="0"/>
              <a:t>감사합니다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4484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패싯">
  <a:themeElements>
    <a:clrScheme name="패싯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패싯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패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2010</TotalTime>
  <Words>234</Words>
  <Application>Microsoft Office PowerPoint</Application>
  <PresentationFormat>화면 슬라이드 쇼(4:3)</PresentationFormat>
  <Paragraphs>45</Paragraphs>
  <Slides>9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패싯</vt:lpstr>
      <vt:lpstr>친환경 카페마켓</vt:lpstr>
      <vt:lpstr>목 차</vt:lpstr>
      <vt:lpstr>친환경 카페마켓</vt:lpstr>
      <vt:lpstr>부적절한 친환경 마켓의 사례</vt:lpstr>
      <vt:lpstr>부적절한 기존 카페의 사례</vt:lpstr>
      <vt:lpstr>친환경 카페마켓(마켓)의 특징</vt:lpstr>
      <vt:lpstr>친환경 카페마켓(카페)의 특징</vt:lpstr>
      <vt:lpstr>친환경 카페마켓의 장점 및 효과</vt:lpstr>
      <vt:lpstr>감사합니다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친환경 카페마켓</dc:title>
  <dc:creator>Guest</dc:creator>
  <cp:lastModifiedBy>Registered User</cp:lastModifiedBy>
  <cp:revision>29</cp:revision>
  <dcterms:created xsi:type="dcterms:W3CDTF">2014-09-02T11:19:56Z</dcterms:created>
  <dcterms:modified xsi:type="dcterms:W3CDTF">2014-09-16T08:38:42Z</dcterms:modified>
</cp:coreProperties>
</file>