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6" r:id="rId2"/>
  </p:sldMasterIdLst>
  <p:notesMasterIdLst>
    <p:notesMasterId r:id="rId18"/>
  </p:notesMasterIdLst>
  <p:sldIdLst>
    <p:sldId id="256" r:id="rId3"/>
    <p:sldId id="257" r:id="rId4"/>
    <p:sldId id="258" r:id="rId5"/>
    <p:sldId id="260" r:id="rId6"/>
    <p:sldId id="261" r:id="rId7"/>
    <p:sldId id="264" r:id="rId8"/>
    <p:sldId id="272" r:id="rId9"/>
    <p:sldId id="262" r:id="rId10"/>
    <p:sldId id="265" r:id="rId11"/>
    <p:sldId id="273" r:id="rId12"/>
    <p:sldId id="263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5pPr>
    <a:lvl6pPr marL="22860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6pPr>
    <a:lvl7pPr marL="27432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7pPr>
    <a:lvl8pPr marL="32004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8pPr>
    <a:lvl9pPr marL="36576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3333CC"/>
    <a:srgbClr val="003300"/>
    <a:srgbClr val="FFFF66"/>
    <a:srgbClr val="B2B2B2"/>
    <a:srgbClr val="6600FF"/>
    <a:srgbClr val="660033"/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43761-D1B8-415F-8F45-7A0FFA198D6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9B78-CA72-4101-9689-21097CA2C2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9153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E9B78-CA72-4101-9689-21097CA2C25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2653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0" y="0"/>
            <a:chExt cx="5763" cy="4320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99" cy="1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1680" y="4223"/>
              <a:ext cx="4080" cy="97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0" y="3312"/>
              <a:ext cx="243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0" y="3417"/>
              <a:ext cx="243" cy="90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267" y="188"/>
              <a:ext cx="243" cy="47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0" y="664"/>
              <a:ext cx="243" cy="2637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white">
            <a:xfrm>
              <a:off x="4" y="188"/>
              <a:ext cx="243" cy="4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white">
            <a:xfrm>
              <a:off x="495" y="0"/>
              <a:ext cx="3105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gray">
            <a:xfrm flipV="1">
              <a:off x="254" y="192"/>
              <a:ext cx="0" cy="412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gray">
            <a:xfrm>
              <a:off x="254" y="4224"/>
              <a:ext cx="5509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gray">
            <a:xfrm flipV="1">
              <a:off x="5520" y="0"/>
              <a:ext cx="0" cy="42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gray">
            <a:xfrm>
              <a:off x="0" y="20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gray">
            <a:xfrm flipH="1">
              <a:off x="3601" y="279"/>
              <a:ext cx="21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gray">
            <a:xfrm flipV="1">
              <a:off x="3600" y="0"/>
              <a:ext cx="0" cy="28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gray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gray">
            <a:xfrm>
              <a:off x="507" y="0"/>
              <a:ext cx="0" cy="67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gray">
            <a:xfrm flipH="1" flipV="1">
              <a:off x="0" y="660"/>
              <a:ext cx="495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7" name="Line 23"/>
            <p:cNvSpPr>
              <a:spLocks noChangeShapeType="1"/>
            </p:cNvSpPr>
            <p:nvPr/>
          </p:nvSpPr>
          <p:spPr bwMode="gray">
            <a:xfrm flipV="1">
              <a:off x="1673" y="3929"/>
              <a:ext cx="0" cy="39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8" name="Line 24"/>
            <p:cNvSpPr>
              <a:spLocks noChangeShapeType="1"/>
            </p:cNvSpPr>
            <p:nvPr/>
          </p:nvSpPr>
          <p:spPr bwMode="gray">
            <a:xfrm>
              <a:off x="1664" y="3932"/>
              <a:ext cx="4096" cy="3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gray">
            <a:xfrm flipH="1">
              <a:off x="0" y="3312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gray">
            <a:xfrm flipH="1">
              <a:off x="0" y="3408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411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 noProof="0" smtClean="0"/>
              <a:t>마스터 제목 스타일 편집</a:t>
            </a:r>
          </a:p>
        </p:txBody>
      </p:sp>
      <p:sp>
        <p:nvSpPr>
          <p:cNvPr id="16412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</a:p>
        </p:txBody>
      </p:sp>
      <p:sp>
        <p:nvSpPr>
          <p:cNvPr id="16413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6414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6415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4D1E904-1D93-4CD4-9595-26544E7ED57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0FC3D-06EF-4962-AB64-C7D5F2AA24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2405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4A591-CBE6-4097-96FA-9B6E4558A5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08943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7D3D9B-08B1-4157-B8A5-0DA3E565B9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773256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E904-1D93-4CD4-9595-26544E7ED57F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6C1CA-879B-42FC-B2AF-8B92B0DFA077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A1FB-E4AE-4AAF-AAEA-1833C1C9921F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A765B-4C01-4474-AE4A-2E7E793520E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8F88-1750-45E0-85EC-83D134605281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28B7-5884-4CAD-A370-EF7C9AAA4CE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0568-F97E-4A74-B8A4-96F5BED595BD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6C1CA-879B-42FC-B2AF-8B92B0DFA0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556661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4A7C-ECFF-4384-974A-A6E70F60D0FE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05FE-0C0E-45D4-89BB-A79FFE68B7B5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FC3D-06EF-4962-AB64-C7D5F2AA247E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A591-CBE6-4097-96FA-9B6E4558A550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2A1FB-E4AE-4AAF-AAEA-1833C1C992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979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A765B-4C01-4474-AE4A-2E7E793520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54438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8F88-1750-45E0-85EC-83D1346052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5441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F28B7-5884-4CAD-A370-EF7C9AAA4C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78963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00568-F97E-4A74-B8A4-96F5BED595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09088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44A7C-ECFF-4384-974A-A6E70F60D0F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94966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705FE-0C0E-45D4-89BB-A79FFE68B7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64396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20392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0" y="0"/>
            <a:chExt cx="5763" cy="4320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99" cy="1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1680" y="4223"/>
              <a:ext cx="4080" cy="97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0" y="3312"/>
              <a:ext cx="243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0" y="3417"/>
              <a:ext cx="243" cy="90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267" y="188"/>
              <a:ext cx="243" cy="47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>
              <a:off x="0" y="664"/>
              <a:ext cx="243" cy="2637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2" name="Rectangle 12"/>
            <p:cNvSpPr>
              <a:spLocks noChangeArrowheads="1"/>
            </p:cNvSpPr>
            <p:nvPr/>
          </p:nvSpPr>
          <p:spPr bwMode="white">
            <a:xfrm>
              <a:off x="4" y="188"/>
              <a:ext cx="243" cy="4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3" name="Rectangle 13"/>
            <p:cNvSpPr>
              <a:spLocks noChangeArrowheads="1"/>
            </p:cNvSpPr>
            <p:nvPr/>
          </p:nvSpPr>
          <p:spPr bwMode="white">
            <a:xfrm>
              <a:off x="495" y="0"/>
              <a:ext cx="3105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gray">
            <a:xfrm flipV="1">
              <a:off x="254" y="192"/>
              <a:ext cx="0" cy="412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5" name="Line 15"/>
            <p:cNvSpPr>
              <a:spLocks noChangeShapeType="1"/>
            </p:cNvSpPr>
            <p:nvPr/>
          </p:nvSpPr>
          <p:spPr bwMode="gray">
            <a:xfrm>
              <a:off x="254" y="4224"/>
              <a:ext cx="5509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gray">
            <a:xfrm flipV="1">
              <a:off x="5520" y="0"/>
              <a:ext cx="0" cy="42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gray">
            <a:xfrm>
              <a:off x="0" y="20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8" name="Line 18"/>
            <p:cNvSpPr>
              <a:spLocks noChangeShapeType="1"/>
            </p:cNvSpPr>
            <p:nvPr/>
          </p:nvSpPr>
          <p:spPr bwMode="gray">
            <a:xfrm flipH="1">
              <a:off x="3601" y="279"/>
              <a:ext cx="21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gray">
            <a:xfrm flipV="1">
              <a:off x="3600" y="0"/>
              <a:ext cx="0" cy="28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gray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1" name="Line 21"/>
            <p:cNvSpPr>
              <a:spLocks noChangeShapeType="1"/>
            </p:cNvSpPr>
            <p:nvPr/>
          </p:nvSpPr>
          <p:spPr bwMode="gray">
            <a:xfrm>
              <a:off x="507" y="0"/>
              <a:ext cx="0" cy="67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2" name="Line 22"/>
            <p:cNvSpPr>
              <a:spLocks noChangeShapeType="1"/>
            </p:cNvSpPr>
            <p:nvPr/>
          </p:nvSpPr>
          <p:spPr bwMode="gray">
            <a:xfrm flipH="1" flipV="1">
              <a:off x="0" y="660"/>
              <a:ext cx="495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3" name="Line 23"/>
            <p:cNvSpPr>
              <a:spLocks noChangeShapeType="1"/>
            </p:cNvSpPr>
            <p:nvPr/>
          </p:nvSpPr>
          <p:spPr bwMode="gray">
            <a:xfrm flipV="1">
              <a:off x="1673" y="3929"/>
              <a:ext cx="0" cy="39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gray">
            <a:xfrm>
              <a:off x="1664" y="3932"/>
              <a:ext cx="4096" cy="3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5" name="Line 25"/>
            <p:cNvSpPr>
              <a:spLocks noChangeShapeType="1"/>
            </p:cNvSpPr>
            <p:nvPr/>
          </p:nvSpPr>
          <p:spPr bwMode="gray">
            <a:xfrm flipH="1">
              <a:off x="0" y="3312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6" name="Line 26"/>
            <p:cNvSpPr>
              <a:spLocks noChangeShapeType="1"/>
            </p:cNvSpPr>
            <p:nvPr/>
          </p:nvSpPr>
          <p:spPr bwMode="gray">
            <a:xfrm flipH="1">
              <a:off x="0" y="3408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38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538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5389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5390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5391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  <a:ea typeface="+mn-ea"/>
              </a:defRPr>
            </a:lvl1pPr>
          </a:lstStyle>
          <a:p>
            <a:fld id="{9BDD82F4-B16C-4B1C-9422-17E1647CF73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t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t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t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D82F4-B16C-4B1C-9422-17E1647CF73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://www.google.co.kr/url?sa=i&amp;rct=j&amp;q=&amp;esrc=s&amp;source=images&amp;cd=&amp;cad=rja&amp;uact=8&amp;docid=ibZtouGq3EDY_M&amp;tbnid=UBLW6LLsEAAlFM:&amp;ved=0CAUQjRw&amp;url=http://blog.iconosquare.com/&amp;ei=2IcIVK7oL5Pd8AWfkoHgDQ&amp;bvm=bv.74649129,d.dGc&amp;psig=AFQjCNEGg-DdWjV6U8zOK6lSovktK7lm9Q&amp;ust=1409931575079304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media" Target="../media/media1.wma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media1.wma"/><Relationship Id="rId6" Type="http://schemas.openxmlformats.org/officeDocument/2006/relationships/image" Target="../media/image6.png"/><Relationship Id="rId5" Type="http://schemas.openxmlformats.org/officeDocument/2006/relationships/audio" Target="../media/audio1.wav"/><Relationship Id="rId4" Type="http://schemas.openxmlformats.org/officeDocument/2006/relationships/audio" Target="../media/audio7.wav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audio" Target="../media/audio10.wav"/><Relationship Id="rId4" Type="http://schemas.openxmlformats.org/officeDocument/2006/relationships/audio" Target="../media/audio5.wav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1.wav"/><Relationship Id="rId7" Type="http://schemas.openxmlformats.org/officeDocument/2006/relationships/image" Target="../media/image15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audio" Target="../media/audio3.wav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wav"/><Relationship Id="rId6" Type="http://schemas.openxmlformats.org/officeDocument/2006/relationships/image" Target="../media/image8.png"/><Relationship Id="rId5" Type="http://schemas.microsoft.com/office/2007/relationships/media" Target="../media/media2.wav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6000" b="1" dirty="0">
                <a:solidFill>
                  <a:srgbClr val="003300"/>
                </a:solidFill>
              </a:rPr>
              <a:t>친환경 </a:t>
            </a:r>
            <a:r>
              <a:rPr lang="ko-KR" altLang="en-US" sz="6000" b="1" dirty="0" smtClean="0">
                <a:solidFill>
                  <a:srgbClr val="003300"/>
                </a:solidFill>
              </a:rPr>
              <a:t>문화 </a:t>
            </a:r>
            <a:r>
              <a:rPr lang="en-US" altLang="ko-KR" sz="6000" b="1" dirty="0" smtClean="0">
                <a:solidFill>
                  <a:srgbClr val="003300"/>
                </a:solidFill>
              </a:rPr>
              <a:t/>
            </a:r>
            <a:br>
              <a:rPr lang="en-US" altLang="ko-KR" sz="6000" b="1" dirty="0" smtClean="0">
                <a:solidFill>
                  <a:srgbClr val="003300"/>
                </a:solidFill>
              </a:rPr>
            </a:br>
            <a:r>
              <a:rPr lang="en-US" altLang="ko-KR" sz="6000" b="1" dirty="0" smtClean="0">
                <a:solidFill>
                  <a:srgbClr val="003300"/>
                </a:solidFill>
              </a:rPr>
              <a:t>-condom</a:t>
            </a:r>
            <a:endParaRPr lang="en-US" altLang="ko-KR" sz="6000" b="1" dirty="0">
              <a:solidFill>
                <a:srgbClr val="00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5084763"/>
            <a:ext cx="6400800" cy="987425"/>
          </a:xfrm>
        </p:spPr>
        <p:txBody>
          <a:bodyPr/>
          <a:lstStyle/>
          <a:p>
            <a:r>
              <a:rPr lang="ko-KR" altLang="en-US" dirty="0" smtClean="0"/>
              <a:t>주재현</a:t>
            </a:r>
            <a:r>
              <a:rPr lang="en-US" altLang="ko-KR" dirty="0" smtClean="0"/>
              <a:t> </a:t>
            </a:r>
            <a:r>
              <a:rPr lang="ko-KR" altLang="en-US" dirty="0" smtClean="0"/>
              <a:t>반영윤 김형우 조재호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139952" y="5373216"/>
            <a:ext cx="410445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3600" b="1" kern="0" dirty="0" smtClean="0">
                <a:solidFill>
                  <a:srgbClr val="003300"/>
                </a:solidFill>
              </a:rPr>
              <a:t>MEN 4</a:t>
            </a:r>
            <a:endParaRPr lang="en-US" altLang="ko-KR" sz="3600" b="1" kern="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콘돔 문화의 필요성과 사람들의 인식 조사를 위해 직접 성인 남녀 </a:t>
            </a:r>
            <a:r>
              <a:rPr lang="en-US" altLang="ko-KR" sz="2400" b="1" dirty="0" smtClean="0"/>
              <a:t>31</a:t>
            </a:r>
            <a:r>
              <a:rPr lang="ko-KR" altLang="en-US" sz="2400" b="1" dirty="0" smtClean="0"/>
              <a:t>명 을 상대로 설문조사 진행함</a:t>
            </a:r>
            <a:endParaRPr lang="ko-KR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1116632" y="4365104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23528" y="1412776"/>
          <a:ext cx="8496944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544894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Q.</a:t>
                      </a:r>
                      <a:r>
                        <a:rPr lang="ko-KR" altLang="en-US" dirty="0" smtClean="0"/>
                        <a:t>콘돔 홍보는 몇 번 접했나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rgbClr val="FFFF00"/>
                          </a:solidFill>
                        </a:rPr>
                        <a:t>31</a:t>
                      </a:r>
                      <a:r>
                        <a:rPr lang="ko-KR" altLang="en-US" sz="1800" b="1" dirty="0" smtClean="0">
                          <a:solidFill>
                            <a:srgbClr val="FFFF00"/>
                          </a:solidFill>
                        </a:rPr>
                        <a:t>명중 </a:t>
                      </a:r>
                      <a:r>
                        <a:rPr lang="en-US" altLang="ko-KR" sz="1800" b="1" dirty="0" smtClean="0">
                          <a:solidFill>
                            <a:srgbClr val="FFFF00"/>
                          </a:solidFill>
                        </a:rPr>
                        <a:t>18</a:t>
                      </a:r>
                      <a:r>
                        <a:rPr lang="ko-KR" altLang="en-US" sz="1800" b="1" dirty="0" smtClean="0">
                          <a:solidFill>
                            <a:srgbClr val="FFFF00"/>
                          </a:solidFill>
                        </a:rPr>
                        <a:t>명이 홍보를 받은 적이 없다 고 답했다</a:t>
                      </a:r>
                    </a:p>
                    <a:p>
                      <a:pPr latinLnBrk="1"/>
                      <a:endParaRPr lang="ko-KR" alt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 소비</a:t>
                      </a: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소지</a:t>
                      </a:r>
                      <a:r>
                        <a:rPr lang="en-US" altLang="ko-KR" sz="1800" dirty="0" smtClean="0"/>
                        <a:t>, </a:t>
                      </a:r>
                      <a:r>
                        <a:rPr lang="ko-KR" altLang="en-US" sz="1800" dirty="0" smtClean="0"/>
                        <a:t>구매</a:t>
                      </a:r>
                      <a:r>
                        <a:rPr lang="en-US" altLang="ko-KR" sz="1800" dirty="0" smtClean="0"/>
                        <a:t>)</a:t>
                      </a:r>
                      <a:r>
                        <a:rPr lang="ko-KR" altLang="en-US" sz="1800" dirty="0" smtClean="0"/>
                        <a:t>에 대한 의견은 어떠합니까</a:t>
                      </a:r>
                      <a:r>
                        <a:rPr lang="en-US" altLang="ko-KR" sz="1800" dirty="0" smtClean="0"/>
                        <a:t>? </a:t>
                      </a:r>
                      <a:endParaRPr lang="ko-KR" altLang="en-US" sz="1800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매우 부정적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약간 부정적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보통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조금 긍정적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매우 긍정적 중 </a:t>
                      </a:r>
                      <a:endParaRPr lang="en-US" altLang="ko-KR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조금 긍정적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13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매우 긍정적으로 답함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대한민국의 콘돔 사용문화 활성화가 필요하다고 생각합니까</a:t>
                      </a:r>
                      <a:r>
                        <a:rPr lang="en-US" altLang="ko-KR" sz="1800" dirty="0" smtClean="0"/>
                        <a:t>?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필요하다고 생각 한다고 답함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콘돔을 소비할 생각이 있는가</a:t>
                      </a:r>
                      <a:r>
                        <a:rPr lang="en-US" altLang="ko-KR" sz="1800" dirty="0" smtClean="0"/>
                        <a:t>?</a:t>
                      </a:r>
                      <a:endParaRPr lang="ko-KR" altLang="en-US" sz="1800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있다 고 답함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콘돔을 소비해야 하는 이유는</a:t>
                      </a:r>
                      <a:r>
                        <a:rPr lang="en-US" altLang="ko-KR" sz="1800" dirty="0" smtClean="0"/>
                        <a:t>?(</a:t>
                      </a:r>
                      <a:r>
                        <a:rPr lang="ko-KR" altLang="en-US" sz="1800" dirty="0" smtClean="0"/>
                        <a:t>중복 허용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성병의 전파를 막기 위해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” </a:t>
                      </a: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원하지 않는 임신을 막기 위해</a:t>
                      </a:r>
                      <a:endParaRPr lang="en-US" altLang="ko-KR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</a:t>
                      </a:r>
                      <a:r>
                        <a:rPr lang="ko-KR" altLang="en-US" sz="1800" b="1" dirty="0" err="1" smtClean="0">
                          <a:solidFill>
                            <a:schemeClr val="tx1"/>
                          </a:solidFill>
                        </a:rPr>
                        <a:t>친환경성을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 이유로 답했다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문화로써 활성화하기 위한 방안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844824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</a:t>
            </a:r>
            <a:r>
              <a:rPr lang="ko-KR" altLang="en-US" dirty="0" smtClean="0"/>
              <a:t>광고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564904"/>
            <a:ext cx="36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2) </a:t>
            </a:r>
            <a:r>
              <a:rPr lang="ko-KR" altLang="en-US" dirty="0" smtClean="0"/>
              <a:t>각종 캠페인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4005064"/>
            <a:ext cx="4248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4) </a:t>
            </a:r>
            <a:r>
              <a:rPr lang="ko-KR" altLang="en-US" dirty="0" smtClean="0"/>
              <a:t>더 나아간 교육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3284984"/>
            <a:ext cx="5328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3) SNS</a:t>
            </a:r>
            <a:r>
              <a:rPr lang="ko-KR" altLang="en-US" dirty="0" smtClean="0"/>
              <a:t>를 이용한 활성화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1)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광고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콘돔 광고를 한번이라도 본적 있는 사람은 극히 드물다</a:t>
            </a:r>
            <a:r>
              <a:rPr lang="en-US" altLang="ko-KR" sz="2000" dirty="0" smtClean="0"/>
              <a:t>, </a:t>
            </a:r>
          </a:p>
          <a:p>
            <a:r>
              <a:rPr lang="ko-KR" altLang="en-US" sz="2000" dirty="0" smtClean="0"/>
              <a:t>특히 텔레비전이나 공공장소에서는</a:t>
            </a:r>
            <a:endParaRPr lang="ko-KR" altLang="en-US" sz="2000" dirty="0"/>
          </a:p>
        </p:txBody>
      </p:sp>
      <p:pic>
        <p:nvPicPr>
          <p:cNvPr id="27650" name="Picture 2" descr="http://postfiles7.naver.net/20120619_22/dhghd13_1340115694018mhSAn_JPEG/17.jpg?type=w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48880"/>
            <a:ext cx="3672408" cy="24838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263691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smtClean="0"/>
              <a:t>특이하다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분명 여성 피임약 광고는 지나가다 한번씩 보지 않는가</a:t>
            </a:r>
            <a:r>
              <a:rPr lang="en-US" altLang="ko-KR" sz="1800" dirty="0" smtClean="0"/>
              <a:t>. </a:t>
            </a:r>
          </a:p>
          <a:p>
            <a:r>
              <a:rPr lang="ko-KR" altLang="en-US" sz="1800" dirty="0" smtClean="0"/>
              <a:t>매우 간접적 이지만</a:t>
            </a:r>
            <a:endParaRPr lang="ko-KR" alt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479715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이런 거</a:t>
            </a:r>
            <a:endParaRPr lang="ko-KR" altLang="en-US" sz="2000" dirty="0"/>
          </a:p>
        </p:txBody>
      </p:sp>
      <p:pic>
        <p:nvPicPr>
          <p:cNvPr id="27652" name="Picture 4" descr="http://postfiles4.naver.net/20120824_35/duda5_13457941713872x2DK_JPEG/%C0%CC%B9%CC%C1%F6_56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132" y="1556792"/>
            <a:ext cx="3457575" cy="45624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58471" y="537321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/>
              <a:t>이런 거나</a:t>
            </a:r>
            <a:endParaRPr lang="ko-KR" alt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645024"/>
            <a:ext cx="7200800" cy="1015663"/>
          </a:xfrm>
          <a:prstGeom prst="rect">
            <a:avLst/>
          </a:prstGeom>
          <a:solidFill>
            <a:srgbClr val="660033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사회가 부끄러워 하는 것에 어떻게 개인이 혼자 당당할 수 있을까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913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4931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2)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각종 캠페인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정부의 후원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정책 또는 사람들의 협력으로 이뤄지는 캠페인들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0384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299695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표어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포스터 등을 모집하고</a:t>
            </a:r>
            <a:endParaRPr lang="en-US" altLang="ko-KR" sz="2000" dirty="0" smtClean="0"/>
          </a:p>
          <a:p>
            <a:r>
              <a:rPr lang="ko-KR" altLang="en-US" sz="2000" dirty="0" smtClean="0"/>
              <a:t>공공서나 학교에 확산</a:t>
            </a:r>
            <a:endParaRPr lang="ko-KR" altLang="en-US" sz="2000" dirty="0"/>
          </a:p>
        </p:txBody>
      </p:sp>
      <p:pic>
        <p:nvPicPr>
          <p:cNvPr id="2050" name="Picture 2" descr="http://postfiles4.naver.net/data29/2007/11/20/19/dscf1154_woghk01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204864"/>
            <a:ext cx="2195736" cy="292764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645024"/>
            <a:ext cx="4104456" cy="26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221088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콘돔이 </a:t>
            </a:r>
            <a:r>
              <a:rPr lang="ko-KR" altLang="en-US" sz="2800" dirty="0" smtClean="0">
                <a:solidFill>
                  <a:srgbClr val="0070C0"/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우리 몸을 보호한단 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것</a:t>
            </a:r>
            <a:endParaRPr lang="en-US" altLang="ko-KR" sz="2800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콘돔의 </a:t>
            </a:r>
            <a:r>
              <a:rPr lang="ko-KR" altLang="en-US" sz="2800" dirty="0" smtClean="0">
                <a:solidFill>
                  <a:srgbClr val="FF0000"/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친환경적 면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 등</a:t>
            </a:r>
            <a:r>
              <a:rPr lang="en-US" altLang="ko-KR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,</a:t>
            </a:r>
          </a:p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그 정확한 </a:t>
            </a:r>
            <a:r>
              <a:rPr lang="ko-KR" altLang="en-US" sz="2800" dirty="0" smtClean="0">
                <a:solidFill>
                  <a:schemeClr val="accent1">
                    <a:lumMod val="50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순기능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을</a:t>
            </a:r>
            <a:endParaRPr lang="en-US" altLang="ko-KR" sz="2800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r>
              <a:rPr lang="ko-KR" altLang="en-US" sz="2800" b="1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인지할 수 있게 함</a:t>
            </a:r>
            <a:endParaRPr lang="en-US" altLang="ko-KR" sz="2800" b="1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96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305" y="332656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3) SNS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를 이용한 활성화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700808"/>
            <a:ext cx="331812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96136" y="2708920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Ice bucket challenge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1988840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SNS</a:t>
            </a:r>
            <a:r>
              <a:rPr lang="ko-KR" altLang="en-US" sz="2000" dirty="0" smtClean="0">
                <a:latin typeface="Adobe 고딕 Std B" pitchFamily="34" charset="-127"/>
                <a:ea typeface="Adobe 고딕 Std B" pitchFamily="34" charset="-127"/>
              </a:rPr>
              <a:t>를 통해 전파되는 퀴즈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000" dirty="0" smtClean="0">
                <a:latin typeface="Adobe 고딕 Std B" pitchFamily="34" charset="-127"/>
                <a:ea typeface="Adobe 고딕 Std B" pitchFamily="34" charset="-127"/>
              </a:rPr>
              <a:t>게임 등은 매우 빠르고 효과적으로 여론 형성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</p:txBody>
      </p:sp>
      <p:pic>
        <p:nvPicPr>
          <p:cNvPr id="1030" name="Picture 6" descr="https://encrypted-tbn0.gstatic.com/images?q=tbn:ANd9GcQXw8EJ5_wN0ZIYrubsQyjmlQyEUF6rRr1-TUkONEocXcvvdV3c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717032"/>
            <a:ext cx="3096344" cy="24770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3933056"/>
            <a:ext cx="5688632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latin typeface="Algerian" pitchFamily="82" charset="0"/>
              </a:rPr>
              <a:t>콘돔의 사용의 필요성을 인지할 수 있도록 하는 캠페인</a:t>
            </a:r>
            <a:r>
              <a:rPr lang="en-US" altLang="ko-KR" sz="2400" b="1" dirty="0" smtClean="0">
                <a:latin typeface="Algerian" pitchFamily="82" charset="0"/>
              </a:rPr>
              <a:t>, </a:t>
            </a:r>
            <a:r>
              <a:rPr lang="ko-KR" altLang="en-US" sz="2400" b="1" dirty="0" smtClean="0">
                <a:latin typeface="Algerian" pitchFamily="82" charset="0"/>
              </a:rPr>
              <a:t>퀴즈 등을 확산시킴</a:t>
            </a:r>
            <a:endParaRPr lang="ko-KR" altLang="en-US" sz="2400" b="1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853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778" y="329461"/>
            <a:ext cx="5777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4)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더 나아간 교육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2761731" cy="207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6796" y="1000450"/>
            <a:ext cx="3024336" cy="245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17032"/>
            <a:ext cx="42957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17032"/>
            <a:ext cx="3600400" cy="205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1988840"/>
            <a:ext cx="7056784" cy="392415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ko-KR" sz="1100" u="sng" dirty="0" smtClean="0"/>
              <a:t>http://blog.naver.com/organixkorea?Redirect=Log&amp;logNo=40161170550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오가닉스</a:t>
            </a:r>
            <a:r>
              <a:rPr lang="ko-KR" altLang="en-US" sz="1100" dirty="0" smtClean="0"/>
              <a:t> 사진 </a:t>
            </a:r>
            <a:r>
              <a:rPr lang="en-US" altLang="ko-KR" sz="1100" dirty="0" smtClean="0"/>
              <a:t>2</a:t>
            </a:r>
            <a:r>
              <a:rPr lang="ko-KR" altLang="en-US" sz="1100" dirty="0" smtClean="0"/>
              <a:t>장</a:t>
            </a:r>
          </a:p>
          <a:p>
            <a:r>
              <a:rPr lang="ko-KR" altLang="en-US" sz="1100" dirty="0" smtClean="0"/>
              <a:t>고무나무</a:t>
            </a:r>
            <a:r>
              <a:rPr lang="en-US" altLang="ko-KR" sz="1100" dirty="0" smtClean="0"/>
              <a:t>- </a:t>
            </a:r>
            <a:r>
              <a:rPr lang="ko-KR" altLang="en-US" sz="1100" dirty="0" err="1" smtClean="0"/>
              <a:t>걍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네이버</a:t>
            </a:r>
            <a:endParaRPr lang="ko-KR" altLang="en-US" sz="1100" dirty="0" smtClean="0"/>
          </a:p>
          <a:p>
            <a:r>
              <a:rPr lang="ko-KR" altLang="en-US" sz="1100" dirty="0" smtClean="0"/>
              <a:t>타이어</a:t>
            </a:r>
            <a:r>
              <a:rPr lang="en-US" altLang="ko-KR" sz="1100" dirty="0" smtClean="0"/>
              <a:t>-</a:t>
            </a:r>
          </a:p>
          <a:p>
            <a:r>
              <a:rPr lang="en-US" altLang="ko-KR" sz="1100" dirty="0" smtClean="0"/>
              <a:t>redzone.tistory.com- condom</a:t>
            </a:r>
          </a:p>
          <a:p>
            <a:r>
              <a:rPr lang="en-US" altLang="ko-KR" sz="1100" dirty="0" smtClean="0"/>
              <a:t>car.donga.com- </a:t>
            </a:r>
            <a:r>
              <a:rPr lang="ko-KR" altLang="en-US" sz="1100" dirty="0" smtClean="0"/>
              <a:t>타이어 금호타이어</a:t>
            </a:r>
          </a:p>
          <a:p>
            <a:r>
              <a:rPr lang="ko-KR" altLang="en-US" sz="1100" dirty="0" smtClean="0"/>
              <a:t>책</a:t>
            </a:r>
            <a:r>
              <a:rPr lang="en-US" altLang="ko-KR" sz="1100" dirty="0" smtClean="0"/>
              <a:t>- </a:t>
            </a:r>
            <a:r>
              <a:rPr lang="ko-KR" altLang="en-US" sz="1100" dirty="0" smtClean="0"/>
              <a:t>엄마가 일곱째를 낳았어요</a:t>
            </a:r>
            <a:r>
              <a:rPr lang="en-US" altLang="ko-KR" sz="1100" dirty="0" smtClean="0"/>
              <a:t>- </a:t>
            </a:r>
            <a:r>
              <a:rPr lang="ko-KR" altLang="en-US" sz="1100" dirty="0" err="1" smtClean="0"/>
              <a:t>김여운</a:t>
            </a:r>
            <a:endParaRPr lang="ko-KR" altLang="en-US" sz="1100" dirty="0" smtClean="0"/>
          </a:p>
          <a:p>
            <a:r>
              <a:rPr lang="ko-KR" altLang="en-US" sz="1100" dirty="0" smtClean="0"/>
              <a:t>환경 오염 그림</a:t>
            </a:r>
            <a:r>
              <a:rPr lang="en-US" altLang="ko-KR" sz="1100" dirty="0" smtClean="0"/>
              <a:t>=</a:t>
            </a:r>
            <a:r>
              <a:rPr lang="ko-KR" altLang="en-US" sz="1100" dirty="0" err="1" smtClean="0"/>
              <a:t>다니엘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두헤</a:t>
            </a:r>
            <a:endParaRPr lang="ko-KR" altLang="en-US" sz="1100" dirty="0" smtClean="0"/>
          </a:p>
          <a:p>
            <a:r>
              <a:rPr lang="en-US" altLang="ko-KR" sz="1100" dirty="0" smtClean="0"/>
              <a:t>http://www.xportsnews.com/?ac=article_view&amp;entry_id=480884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http://rkimjd.blog.me/220094647746</a:t>
            </a:r>
            <a:endParaRPr lang="ko-KR" altLang="en-US" sz="1100" dirty="0" smtClean="0"/>
          </a:p>
          <a:p>
            <a:r>
              <a:rPr lang="en-US" altLang="ko-KR" sz="1100" dirty="0" smtClean="0"/>
              <a:t>http://www.linkedin.com/channels/social_media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http://blog.naver.com/souldesign09?Redirect=Log&amp;logNo=130174717760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http://ddm4you.blog.me/220036001116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http://blog.naver.com/woghk01?Redirect=Log&amp;logNo=80045007571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http://goham20.com/1954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http://blog.naver.com/thddutk12?Redirect=Log&amp;logNo=40161482771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http://blog.naver.com/duda5?Redirect=Log&amp;logNo=40166406130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http://blog.naver.com/duda5?Redirect=Log&amp;logNo=40166406130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http://biz.chosun.com/site/data/html_dir/2014/06/05/2014060501226.html</a:t>
            </a:r>
            <a:endParaRPr lang="ko-KR" altLang="en-US" sz="1100" dirty="0" smtClean="0"/>
          </a:p>
          <a:p>
            <a:r>
              <a:rPr lang="en-US" altLang="ko-KR" sz="1100" u="sng" dirty="0" smtClean="0"/>
              <a:t>http://www.newsen.com/news_view.php?uid=201406011725214620</a:t>
            </a:r>
            <a:endParaRPr lang="ko-KR" altLang="en-US" sz="1100" dirty="0" smtClean="0"/>
          </a:p>
          <a:p>
            <a:endParaRPr lang="ko-KR" alt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708920"/>
            <a:ext cx="8424936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6000" dirty="0" smtClean="0">
                <a:solidFill>
                  <a:srgbClr val="FF0066"/>
                </a:solidFill>
                <a:latin typeface="휴먼매직체" pitchFamily="18" charset="-127"/>
                <a:ea typeface="휴먼매직체" pitchFamily="18" charset="-127"/>
              </a:rPr>
              <a:t>지구를 살리는 콘돔</a:t>
            </a:r>
            <a:endParaRPr lang="en-US" altLang="ko-KR" sz="6000" dirty="0" smtClean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  <a:p>
            <a:r>
              <a:rPr lang="ko-KR" altLang="en-US" sz="6000" dirty="0" smtClean="0">
                <a:solidFill>
                  <a:srgbClr val="FF0066"/>
                </a:solidFill>
                <a:latin typeface="휴먼매직체" pitchFamily="18" charset="-127"/>
                <a:ea typeface="휴먼매직체" pitchFamily="18" charset="-127"/>
              </a:rPr>
              <a:t>감사합니다</a:t>
            </a:r>
            <a:endParaRPr lang="en-US" altLang="ko-KR" sz="6000" dirty="0" smtClean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5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978" y="0"/>
            <a:ext cx="8229600" cy="1143000"/>
          </a:xfrm>
        </p:spPr>
        <p:txBody>
          <a:bodyPr/>
          <a:lstStyle/>
          <a:p>
            <a:r>
              <a:rPr lang="ko-KR" altLang="en-US" dirty="0">
                <a:solidFill>
                  <a:schemeClr val="bg1">
                    <a:lumMod val="90000"/>
                  </a:schemeClr>
                </a:solidFill>
              </a:rPr>
              <a:t>푸르른 지구</a:t>
            </a:r>
            <a:r>
              <a:rPr lang="en-US" altLang="ko-KR" dirty="0">
                <a:solidFill>
                  <a:schemeClr val="bg1">
                    <a:lumMod val="90000"/>
                  </a:schemeClr>
                </a:solidFill>
              </a:rPr>
              <a:t>!!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993" y="1052761"/>
            <a:ext cx="8229600" cy="1728539"/>
          </a:xfrm>
          <a:solidFill>
            <a:schemeClr val="accent2">
              <a:lumMod val="75000"/>
              <a:alpha val="82000"/>
            </a:schemeClr>
          </a:solidFill>
          <a:ln/>
        </p:spPr>
        <p:txBody>
          <a:bodyPr/>
          <a:lstStyle/>
          <a:p>
            <a:r>
              <a:rPr lang="ko-KR" altLang="en-US" sz="1900" dirty="0" err="1">
                <a:solidFill>
                  <a:schemeClr val="bg1"/>
                </a:solidFill>
              </a:rPr>
              <a:t>를</a:t>
            </a:r>
            <a:r>
              <a:rPr lang="en-US" altLang="ko-KR" sz="1900" dirty="0">
                <a:solidFill>
                  <a:schemeClr val="bg1"/>
                </a:solidFill>
              </a:rPr>
              <a:t>!!</a:t>
            </a:r>
          </a:p>
          <a:p>
            <a:r>
              <a:rPr lang="ko-KR" altLang="en-US" sz="1900" dirty="0">
                <a:solidFill>
                  <a:schemeClr val="bg1"/>
                </a:solidFill>
              </a:rPr>
              <a:t>만들기 위해서는</a:t>
            </a:r>
            <a:r>
              <a:rPr lang="en-US" altLang="ko-KR" sz="1900" dirty="0">
                <a:solidFill>
                  <a:schemeClr val="bg1"/>
                </a:solidFill>
              </a:rPr>
              <a:t>!!</a:t>
            </a:r>
          </a:p>
          <a:p>
            <a:r>
              <a:rPr lang="ko-KR" altLang="en-US" sz="1900" dirty="0">
                <a:solidFill>
                  <a:schemeClr val="bg1"/>
                </a:solidFill>
              </a:rPr>
              <a:t>누구나 가방에 </a:t>
            </a:r>
            <a:r>
              <a:rPr lang="ko-KR" altLang="en-US" sz="1900" dirty="0" smtClean="0">
                <a:solidFill>
                  <a:schemeClr val="bg1"/>
                </a:solidFill>
              </a:rPr>
              <a:t>콘</a:t>
            </a:r>
            <a:r>
              <a:rPr lang="ko-KR" altLang="en-US" sz="1900" dirty="0">
                <a:solidFill>
                  <a:schemeClr val="bg1"/>
                </a:solidFill>
              </a:rPr>
              <a:t>돔</a:t>
            </a:r>
            <a:r>
              <a:rPr lang="ko-KR" altLang="en-US" sz="1900" dirty="0" smtClean="0">
                <a:solidFill>
                  <a:schemeClr val="bg1"/>
                </a:solidFill>
              </a:rPr>
              <a:t>을 </a:t>
            </a:r>
            <a:r>
              <a:rPr lang="ko-KR" altLang="en-US" sz="1900" dirty="0">
                <a:solidFill>
                  <a:schemeClr val="bg1"/>
                </a:solidFill>
              </a:rPr>
              <a:t>들고 다녀야 한다는 것이 우리 </a:t>
            </a:r>
            <a:r>
              <a:rPr lang="ko-KR" altLang="en-US" sz="1900" dirty="0" smtClean="0">
                <a:solidFill>
                  <a:schemeClr val="bg1"/>
                </a:solidFill>
              </a:rPr>
              <a:t>조의 생각</a:t>
            </a:r>
            <a:endParaRPr lang="en-US" altLang="ko-KR" sz="1900" dirty="0">
              <a:solidFill>
                <a:schemeClr val="bg1"/>
              </a:solidFill>
            </a:endParaRPr>
          </a:p>
          <a:p>
            <a:r>
              <a:rPr lang="ko-KR" altLang="en-US" sz="1900" b="1" dirty="0">
                <a:solidFill>
                  <a:schemeClr val="bg1"/>
                </a:solidFill>
              </a:rPr>
              <a:t>즉</a:t>
            </a:r>
            <a:r>
              <a:rPr lang="en-US" altLang="ko-KR" sz="1900" b="1" dirty="0">
                <a:solidFill>
                  <a:schemeClr val="bg1"/>
                </a:solidFill>
              </a:rPr>
              <a:t>, </a:t>
            </a:r>
            <a:r>
              <a:rPr lang="ko-KR" altLang="en-US" sz="1900" b="1" dirty="0">
                <a:solidFill>
                  <a:schemeClr val="bg1"/>
                </a:solidFill>
              </a:rPr>
              <a:t>콘돔을 당연히 사용함이 사회의 암묵적 합의를 넘어 적극적으로 보호받는 당연함이 될 수 있도록 함을 요구한다</a:t>
            </a:r>
            <a:r>
              <a:rPr lang="en-US" altLang="ko-KR" sz="1900" b="1" dirty="0">
                <a:solidFill>
                  <a:schemeClr val="bg1"/>
                </a:solidFill>
              </a:rPr>
              <a:t>.</a:t>
            </a:r>
          </a:p>
          <a:p>
            <a:endParaRPr lang="en-US" altLang="ko-KR" sz="1900" dirty="0">
              <a:solidFill>
                <a:schemeClr val="bg1"/>
              </a:solidFill>
            </a:endParaRPr>
          </a:p>
          <a:p>
            <a:endParaRPr lang="en-US" altLang="ko-KR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91382" y="2941761"/>
            <a:ext cx="2232025" cy="6477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fontAlgn="t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defRPr kumimoji="1" sz="26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fontAlgn="t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kumimoji="1" sz="2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dirty="0">
                <a:solidFill>
                  <a:srgbClr val="3333CC"/>
                </a:solidFill>
              </a:rPr>
              <a:t>★</a:t>
            </a:r>
            <a:r>
              <a:rPr lang="ko-KR" altLang="en-US" dirty="0">
                <a:solidFill>
                  <a:srgbClr val="3333CC"/>
                </a:solidFill>
              </a:rPr>
              <a:t>목차★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1382" y="3789040"/>
            <a:ext cx="8064500" cy="2730639"/>
          </a:xfrm>
          <a:prstGeom prst="rect">
            <a:avLst/>
          </a:prstGeom>
          <a:solidFill>
            <a:srgbClr val="FFC000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>
            <a:lvl1pPr fontAlgn="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fontAlgn="t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defRPr kumimoji="1" sz="26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fontAlgn="t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kumimoji="1" sz="2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400" b="1" dirty="0" smtClean="0">
                <a:solidFill>
                  <a:srgbClr val="FF0000"/>
                </a:solidFill>
              </a:rPr>
              <a:t>1.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콘돔이 </a:t>
            </a:r>
            <a:r>
              <a:rPr lang="ko-KR" altLang="en-US" sz="2400" b="1" dirty="0">
                <a:solidFill>
                  <a:srgbClr val="FF0000"/>
                </a:solidFill>
              </a:rPr>
              <a:t>왜 친환경 제품일까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?</a:t>
            </a:r>
            <a:endParaRPr lang="en-US" altLang="ko-KR" sz="2400" b="1" dirty="0">
              <a:solidFill>
                <a:srgbClr val="FF0000"/>
              </a:solidFill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(1)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피임</a:t>
            </a:r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,  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콘돔은 가장 효과적인 환경 보호 방안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(2)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자원 투자대비 효율성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(3)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제조</a:t>
            </a:r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, 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처리 과정의  친 </a:t>
            </a:r>
            <a:r>
              <a:rPr lang="ko-KR" altLang="en-US" sz="2400" b="1" dirty="0" err="1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환경성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r>
              <a:rPr lang="en-US" altLang="ko-KR" sz="2400" b="1" dirty="0">
                <a:solidFill>
                  <a:srgbClr val="FF0000"/>
                </a:solidFill>
              </a:rPr>
              <a:t>2.</a:t>
            </a:r>
            <a:r>
              <a:rPr lang="ko-KR" altLang="en-US" sz="2400" b="1" dirty="0">
                <a:solidFill>
                  <a:srgbClr val="FF0000"/>
                </a:solidFill>
              </a:rPr>
              <a:t>실천방안</a:t>
            </a:r>
          </a:p>
          <a:p>
            <a:r>
              <a:rPr lang="ko-KR" altLang="en-US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인식 개선  </a:t>
            </a:r>
            <a:r>
              <a:rPr lang="en-US" altLang="ko-KR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&amp;  </a:t>
            </a:r>
            <a:r>
              <a:rPr lang="ko-KR" altLang="en-US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교육</a:t>
            </a:r>
          </a:p>
          <a:p>
            <a:pPr marL="342900" indent="-342900"/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8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8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F2F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8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1116632" y="260648"/>
            <a:ext cx="8229600" cy="1143000"/>
          </a:xfrm>
        </p:spPr>
        <p:txBody>
          <a:bodyPr/>
          <a:lstStyle/>
          <a:p>
            <a:r>
              <a:rPr lang="ko-KR" altLang="en-US" dirty="0"/>
              <a:t>그 전에</a:t>
            </a:r>
            <a:r>
              <a:rPr lang="en-US" altLang="ko-KR" dirty="0"/>
              <a:t>,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565176"/>
            <a:ext cx="4038600" cy="4525963"/>
          </a:xfrm>
        </p:spPr>
        <p:txBody>
          <a:bodyPr/>
          <a:lstStyle/>
          <a:p>
            <a:r>
              <a:rPr lang="en-US" altLang="ko-KR" sz="2600" dirty="0">
                <a:solidFill>
                  <a:srgbClr val="FF0000"/>
                </a:solidFill>
              </a:rPr>
              <a:t> </a:t>
            </a:r>
            <a:r>
              <a:rPr lang="ko-KR" altLang="en-US" sz="26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친환경</a:t>
            </a:r>
            <a:r>
              <a:rPr lang="en-US" altLang="ko-KR" sz="26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??</a:t>
            </a:r>
          </a:p>
          <a:p>
            <a:pPr>
              <a:buFont typeface="Wingdings" pitchFamily="2" charset="2"/>
              <a:buNone/>
            </a:pP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정확한 정의가 뭘까</a:t>
            </a: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??</a:t>
            </a:r>
          </a:p>
          <a:p>
            <a:r>
              <a:rPr lang="ko-KR" altLang="en-US" sz="2600" dirty="0" smtClean="0">
                <a:solidFill>
                  <a:srgbClr val="00B05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과 </a:t>
            </a:r>
            <a:r>
              <a:rPr lang="ko-KR" altLang="en-US" sz="2600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</a:t>
            </a:r>
            <a:r>
              <a:rPr lang="ko-KR" altLang="en-US" sz="26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를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이루며</a:t>
            </a:r>
          </a:p>
          <a:p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환경을 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      한다</a:t>
            </a: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!!</a:t>
            </a:r>
          </a:p>
        </p:txBody>
      </p:sp>
      <p:pic>
        <p:nvPicPr>
          <p:cNvPr id="8200" name="Picture 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085682">
            <a:off x="755650" y="3573463"/>
            <a:ext cx="4541838" cy="2946400"/>
          </a:xfrm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5070">
            <a:off x="6070600" y="2492375"/>
            <a:ext cx="30734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172179">
            <a:off x="4500563" y="908050"/>
            <a:ext cx="3968750" cy="2651125"/>
          </a:xfrm>
          <a:noFill/>
          <a:ln/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2367" y="2403440"/>
            <a:ext cx="1440160" cy="67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kern="0" dirty="0">
                <a:solidFill>
                  <a:srgbClr val="00B05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환경</a:t>
            </a:r>
            <a:endParaRPr lang="en-US" altLang="ko-KR" sz="1400" b="1" kern="0" dirty="0">
              <a:solidFill>
                <a:srgbClr val="0033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1710" y="2348231"/>
            <a:ext cx="1147395" cy="71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b="1" kern="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조화</a:t>
            </a:r>
            <a:endParaRPr lang="en-US" altLang="ko-KR" sz="1400" b="1" kern="0" dirty="0">
              <a:solidFill>
                <a:srgbClr val="0033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06768" y="2924944"/>
            <a:ext cx="121128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kern="0" dirty="0">
                <a:solidFill>
                  <a:srgbClr val="6600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배려</a:t>
            </a:r>
            <a:endParaRPr lang="en-US" altLang="ko-KR" sz="1400" b="1" kern="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844800" y="188913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54306" y="285484"/>
            <a:ext cx="410445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피임에 큰 도움</a:t>
            </a:r>
            <a:r>
              <a:rPr lang="en-US" altLang="ko-KR" sz="4000" b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!</a:t>
            </a:r>
            <a:endParaRPr lang="en-US" altLang="ko-KR" sz="4000" b="1" kern="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2708920"/>
            <a:ext cx="8075613" cy="4525963"/>
          </a:xfrm>
        </p:spPr>
        <p:txBody>
          <a:bodyPr/>
          <a:lstStyle/>
          <a:p>
            <a:r>
              <a:rPr lang="ko-KR" altLang="en-US" sz="3200" dirty="0">
                <a:latin typeface="궁서체" pitchFamily="17" charset="-127"/>
                <a:ea typeface="궁서체" pitchFamily="17" charset="-127"/>
              </a:rPr>
              <a:t>가장 효과적인 </a:t>
            </a:r>
            <a:r>
              <a:rPr lang="ko-KR" altLang="en-US" sz="3200" dirty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환경보호 방법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611560" y="32129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/>
            <a:r>
              <a:rPr lang="ko-KR" altLang="en-US" dirty="0" smtClean="0">
                <a:solidFill>
                  <a:srgbClr val="00B0F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지나친 인구는 환경에 부담을 준다</a:t>
            </a:r>
            <a:endParaRPr lang="en-US" altLang="ko-KR" dirty="0" smtClean="0">
              <a:solidFill>
                <a:srgbClr val="00B0F0"/>
              </a:solidFill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788024" y="37170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/>
            <a:r>
              <a:rPr lang="ko-KR" altLang="en-US" dirty="0" smtClean="0">
                <a:solidFill>
                  <a:srgbClr val="6600FF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피임</a:t>
            </a:r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을 통해</a:t>
            </a:r>
            <a:endParaRPr lang="en-US" altLang="ko-KR" dirty="0" smtClean="0">
              <a:latin typeface="+mn-lt"/>
              <a:ea typeface="문체부 훈민정음체" panose="02020603020101020101" pitchFamily="18" charset="-127"/>
            </a:endParaRPr>
          </a:p>
          <a:p>
            <a:pPr latinLnBrk="0"/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인구 증가를</a:t>
            </a:r>
            <a:endParaRPr lang="en-US" altLang="ko-KR" dirty="0" smtClean="0"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  <a:p>
            <a:pPr latinLnBrk="0"/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감소시켜</a:t>
            </a:r>
            <a:endParaRPr lang="ko-KR" altLang="en-US" dirty="0"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67544" y="5589240"/>
            <a:ext cx="49685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altLang="ko-KR" dirty="0" smtClean="0">
                <a:solidFill>
                  <a:srgbClr val="00B05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*</a:t>
            </a:r>
            <a:r>
              <a:rPr lang="ko-KR" altLang="en-US" dirty="0" smtClean="0">
                <a:solidFill>
                  <a:srgbClr val="00B05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총 환경 오염 량</a:t>
            </a:r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을 줄인다</a:t>
            </a:r>
            <a:endParaRPr lang="ko-KR" altLang="en-US" sz="4000" dirty="0">
              <a:solidFill>
                <a:srgbClr val="660033"/>
              </a:solidFill>
              <a:latin typeface="+mj-lt"/>
              <a:ea typeface="문체부 훈민정음체" panose="02020603020101020101" pitchFamily="18" charset="-127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 rot="657289">
            <a:off x="4175661" y="3985316"/>
            <a:ext cx="1356356" cy="50588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sp>
        <p:nvSpPr>
          <p:cNvPr id="23" name="오른쪽 화살표 22"/>
          <p:cNvSpPr/>
          <p:nvPr/>
        </p:nvSpPr>
        <p:spPr bwMode="auto">
          <a:xfrm rot="9186921">
            <a:off x="4415722" y="4876376"/>
            <a:ext cx="1451949" cy="61128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1700808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피임</a:t>
            </a:r>
            <a:r>
              <a:rPr lang="en-US" altLang="ko-KR" dirty="0" smtClean="0"/>
              <a:t>= </a:t>
            </a:r>
            <a:r>
              <a:rPr lang="ko-KR" altLang="en-US" dirty="0" smtClean="0">
                <a:solidFill>
                  <a:srgbClr val="C00000"/>
                </a:solidFill>
              </a:rPr>
              <a:t>절대적인 사회문제</a:t>
            </a:r>
            <a:endParaRPr lang="en-US" altLang="ko-KR" dirty="0" smtClean="0">
              <a:solidFill>
                <a:srgbClr val="C00000"/>
              </a:solidFill>
            </a:endParaRPr>
          </a:p>
          <a:p>
            <a:r>
              <a:rPr lang="en-US" altLang="ko-KR" dirty="0" smtClean="0"/>
              <a:t>and</a:t>
            </a:r>
          </a:p>
        </p:txBody>
      </p:sp>
      <p:pic>
        <p:nvPicPr>
          <p:cNvPr id="15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536" y="548680"/>
            <a:ext cx="7839791" cy="5688632"/>
          </a:xfrm>
          <a:noFill/>
          <a:ln/>
        </p:spPr>
      </p:pic>
      <p:sp>
        <p:nvSpPr>
          <p:cNvPr id="16" name="십자형 15"/>
          <p:cNvSpPr/>
          <p:nvPr/>
        </p:nvSpPr>
        <p:spPr bwMode="auto">
          <a:xfrm rot="18628751">
            <a:off x="3974045" y="2054969"/>
            <a:ext cx="2757988" cy="2729173"/>
          </a:xfrm>
          <a:prstGeom prst="plus">
            <a:avLst>
              <a:gd name="adj" fmla="val 45786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/>
      <p:bldP spid="21" grpId="0"/>
      <p:bldP spid="22" grpId="0" animBg="1"/>
      <p:bldP spid="2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528" y="188640"/>
            <a:ext cx="8229601" cy="1143000"/>
          </a:xfrm>
        </p:spPr>
        <p:txBody>
          <a:bodyPr/>
          <a:lstStyle/>
          <a:p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 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잠깐 그럼 </a:t>
            </a:r>
            <a:r>
              <a:rPr lang="ko-KR" altLang="en-US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피임약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은요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en-US" altLang="ko-K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229600" cy="4525962"/>
          </a:xfrm>
        </p:spPr>
        <p:txBody>
          <a:bodyPr/>
          <a:lstStyle/>
          <a:p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콘돔이 더 </a:t>
            </a:r>
            <a:r>
              <a:rPr lang="ko-KR" altLang="en-US" sz="2800" dirty="0" smtClean="0">
                <a:solidFill>
                  <a:srgbClr val="92D050"/>
                </a:solidFill>
                <a:latin typeface="궁서체" pitchFamily="17" charset="-127"/>
                <a:ea typeface="궁서체" pitchFamily="17" charset="-127"/>
              </a:rPr>
              <a:t>환경 친화적</a:t>
            </a:r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입니다</a:t>
            </a:r>
            <a:r>
              <a:rPr lang="en-US" altLang="ko-KR" dirty="0" smtClean="0">
                <a:latin typeface="궁서체" pitchFamily="17" charset="-127"/>
                <a:ea typeface="궁서체" pitchFamily="17" charset="-127"/>
              </a:rPr>
              <a:t>!!</a:t>
            </a:r>
          </a:p>
          <a:p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자원 </a:t>
            </a:r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투자대비 </a:t>
            </a:r>
            <a:r>
              <a:rPr lang="ko-KR" altLang="en-US" dirty="0" smtClean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효율성</a:t>
            </a:r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이 </a:t>
            </a:r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크다</a:t>
            </a:r>
            <a:r>
              <a:rPr lang="en-US" altLang="ko-KR" dirty="0">
                <a:latin typeface="궁서체" pitchFamily="17" charset="-127"/>
                <a:ea typeface="궁서체" pitchFamily="17" charset="-127"/>
              </a:rPr>
              <a:t>.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2204864"/>
            <a:ext cx="42987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ko-KR" altLang="en-US" b="1" dirty="0" smtClean="0">
                <a:solidFill>
                  <a:srgbClr val="C00000"/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몇 개일까요</a:t>
            </a:r>
            <a:r>
              <a:rPr lang="en-US" altLang="ko-KR" b="1" dirty="0" smtClean="0">
                <a:solidFill>
                  <a:srgbClr val="C00000"/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??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6" y="2667116"/>
            <a:ext cx="4392488" cy="2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39544" y="1556792"/>
            <a:ext cx="4104456" cy="3710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총 </a:t>
            </a:r>
            <a:r>
              <a:rPr lang="en-US" altLang="ko-KR" sz="3200" b="1" kern="0" dirty="0" smtClean="0">
                <a:solidFill>
                  <a:srgbClr val="003300"/>
                </a:solidFill>
              </a:rPr>
              <a:t>21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개입니다</a:t>
            </a:r>
            <a:r>
              <a:rPr lang="en-US" altLang="ko-KR" sz="3200" b="1" kern="0" dirty="0" smtClean="0">
                <a:solidFill>
                  <a:srgbClr val="003300"/>
                </a:solidFill>
              </a:rPr>
              <a:t>!!</a:t>
            </a:r>
          </a:p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한번 관계를 하려면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  <a:p>
            <a:r>
              <a:rPr lang="en-US" altLang="ko-KR" sz="3200" b="1" kern="0" dirty="0" smtClean="0">
                <a:solidFill>
                  <a:srgbClr val="003300"/>
                </a:solidFill>
              </a:rPr>
              <a:t>6000-10000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원에 해당하는 피임약을 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구매해야</a:t>
            </a:r>
            <a:r>
              <a:rPr lang="en-US" altLang="ko-KR" sz="3200" b="1" kern="0" dirty="0">
                <a:solidFill>
                  <a:srgbClr val="003300"/>
                </a:solidFill>
              </a:rPr>
              <a:t> 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함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1954393"/>
            <a:ext cx="3168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그렇다면</a:t>
            </a:r>
            <a:r>
              <a:rPr lang="en-US" altLang="ko-KR" dirty="0" smtClean="0"/>
              <a:t>…</a:t>
            </a:r>
          </a:p>
          <a:p>
            <a:r>
              <a:rPr lang="ko-KR" altLang="en-US" dirty="0" smtClean="0"/>
              <a:t>그만큼 많은</a:t>
            </a:r>
            <a:r>
              <a:rPr lang="en-US" altLang="ko-KR" dirty="0" smtClean="0"/>
              <a:t>,</a:t>
            </a:r>
          </a:p>
          <a:p>
            <a:r>
              <a:rPr lang="ko-KR" altLang="en-US" dirty="0"/>
              <a:t>또</a:t>
            </a:r>
            <a:endParaRPr lang="en-US" altLang="ko-KR" dirty="0" smtClean="0"/>
          </a:p>
          <a:p>
            <a:r>
              <a:rPr lang="ko-KR" altLang="en-US" dirty="0" smtClean="0"/>
              <a:t>자연에서 얻기 힘든 물질이</a:t>
            </a:r>
            <a:endParaRPr lang="en-US" altLang="ko-KR" dirty="0" smtClean="0"/>
          </a:p>
          <a:p>
            <a:r>
              <a:rPr lang="ko-KR" altLang="en-US" dirty="0" smtClean="0"/>
              <a:t>들어간다는 말</a:t>
            </a:r>
            <a:endParaRPr lang="ko-KR" alt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52508"/>
            <a:ext cx="1230479" cy="14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031" y="4799524"/>
            <a:ext cx="25376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However!!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50420" y="5074274"/>
            <a:ext cx="46258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콘돔은 한 곽에 </a:t>
            </a:r>
            <a:r>
              <a:rPr lang="en-US" altLang="ko-KR" dirty="0" smtClean="0"/>
              <a:t>4</a:t>
            </a:r>
            <a:r>
              <a:rPr lang="ko-KR" altLang="en-US" dirty="0" smtClean="0"/>
              <a:t>천원</a:t>
            </a:r>
            <a:r>
              <a:rPr lang="en-US" altLang="ko-KR" dirty="0" smtClean="0"/>
              <a:t>!!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573325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회 </a:t>
            </a:r>
            <a:r>
              <a:rPr lang="en-US" altLang="ko-KR" dirty="0" smtClean="0"/>
              <a:t>400</a:t>
            </a:r>
            <a:r>
              <a:rPr lang="ko-KR" altLang="en-US" dirty="0" smtClean="0"/>
              <a:t>원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37266" y="5714061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자원을 덜 씀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5724086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환경</a:t>
            </a:r>
            <a:r>
              <a:rPr lang="en-US" altLang="ko-KR" dirty="0" smtClean="0"/>
              <a:t>~</a:t>
            </a:r>
          </a:p>
          <a:p>
            <a:r>
              <a:rPr lang="ko-KR" altLang="en-US" dirty="0" smtClean="0"/>
              <a:t>친화</a:t>
            </a:r>
            <a:r>
              <a:rPr lang="ko-KR" altLang="en-US" dirty="0"/>
              <a:t>적</a:t>
            </a:r>
          </a:p>
        </p:txBody>
      </p:sp>
      <p:sp>
        <p:nvSpPr>
          <p:cNvPr id="12" name="오른쪽 화살표 11"/>
          <p:cNvSpPr/>
          <p:nvPr/>
        </p:nvSpPr>
        <p:spPr>
          <a:xfrm rot="19506901">
            <a:off x="3843258" y="2286458"/>
            <a:ext cx="1440160" cy="93012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화살표 12"/>
          <p:cNvSpPr/>
          <p:nvPr/>
        </p:nvSpPr>
        <p:spPr>
          <a:xfrm>
            <a:off x="3406516" y="5949774"/>
            <a:ext cx="877452" cy="54423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>
            <a:off x="5725114" y="5883588"/>
            <a:ext cx="864096" cy="676608"/>
          </a:xfrm>
          <a:prstGeom prst="rightArrow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제목 없음 (2).wm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6863462" y="507652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269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4">
                                          <p:stCondLst>
                                            <p:cond delay="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25" decel="50000">
                                          <p:stCondLst>
                                            <p:cond delay="1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4">
                                          <p:stCondLst>
                                            <p:cond delay="24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9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8">
                                          <p:stCondLst>
                                            <p:cond delay="3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50" decel="50000">
                                          <p:stCondLst>
                                            <p:cond delay="50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8">
                                          <p:stCondLst>
                                            <p:cond delay="54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65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33" tmFilter="0, 0; 0.125,0.2665; 0.25,0.4; 0.375,0.465; 0.5,0.5;  0.625,0.535; 0.75,0.6; 0.875,0.7335; 1,1">
                                          <p:stCondLst>
                                            <p:cond delay="52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5" tmFilter="0, 0; 0.125,0.2665; 0.25,0.4; 0.375,0.465; 0.5,0.5;  0.625,0.535; 0.75,0.6; 0.875,0.7335; 1,1">
                                          <p:stCondLst>
                                            <p:cond delay="66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11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67" decel="50000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1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67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1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67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1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67" decel="50000">
                                          <p:stCondLst>
                                            <p:cond delay="73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6" grpId="0"/>
      <p:bldP spid="6" grpId="1" build="allAtOnce"/>
      <p:bldP spid="3" grpId="0"/>
      <p:bldP spid="7" grpId="0"/>
      <p:bldP spid="8" grpId="0"/>
      <p:bldP spid="10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293110"/>
            <a:ext cx="7772400" cy="501621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콘돔의 제조 과정은 매우 </a:t>
            </a:r>
            <a:r>
              <a:rPr lang="ko-KR" altLang="en-US" dirty="0" smtClean="0">
                <a:solidFill>
                  <a:srgbClr val="C00000"/>
                </a:solidFill>
              </a:rPr>
              <a:t>간단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>
                <a:solidFill>
                  <a:srgbClr val="92D050"/>
                </a:solidFill>
              </a:rPr>
              <a:t>1.</a:t>
            </a:r>
            <a:r>
              <a:rPr lang="ko-KR" altLang="en-US" dirty="0" smtClean="0">
                <a:solidFill>
                  <a:srgbClr val="92D050"/>
                </a:solidFill>
              </a:rPr>
              <a:t>액체라텍스를 </a:t>
            </a:r>
            <a:r>
              <a:rPr lang="ko-KR" altLang="en-US" dirty="0" err="1" smtClean="0">
                <a:solidFill>
                  <a:srgbClr val="92D050"/>
                </a:solidFill>
              </a:rPr>
              <a:t>가황</a:t>
            </a:r>
            <a:r>
              <a:rPr lang="ko-KR" altLang="en-US" dirty="0" smtClean="0">
                <a:solidFill>
                  <a:srgbClr val="92D050"/>
                </a:solidFill>
              </a:rPr>
              <a:t> 처리</a:t>
            </a:r>
            <a:endParaRPr lang="en-US" altLang="ko-KR" dirty="0" smtClean="0">
              <a:solidFill>
                <a:srgbClr val="92D050"/>
              </a:solidFill>
            </a:endParaRPr>
          </a:p>
          <a:p>
            <a:r>
              <a:rPr lang="en-US" altLang="ko-KR" dirty="0" smtClean="0">
                <a:solidFill>
                  <a:srgbClr val="00B050"/>
                </a:solidFill>
              </a:rPr>
              <a:t>2.</a:t>
            </a:r>
            <a:r>
              <a:rPr lang="ko-KR" altLang="en-US" dirty="0" smtClean="0">
                <a:solidFill>
                  <a:srgbClr val="00B050"/>
                </a:solidFill>
              </a:rPr>
              <a:t>첨가제를 넣은 후 가열</a:t>
            </a:r>
            <a:r>
              <a:rPr lang="en-US" altLang="ko-KR" dirty="0" smtClean="0">
                <a:solidFill>
                  <a:srgbClr val="00B050"/>
                </a:solidFill>
              </a:rPr>
              <a:t>!</a:t>
            </a:r>
          </a:p>
          <a:p>
            <a:r>
              <a:rPr lang="en-US" altLang="ko-KR" dirty="0" smtClean="0">
                <a:solidFill>
                  <a:srgbClr val="003300"/>
                </a:solidFill>
              </a:rPr>
              <a:t>3.</a:t>
            </a:r>
            <a:r>
              <a:rPr lang="ko-KR" altLang="en-US" dirty="0" smtClean="0">
                <a:solidFill>
                  <a:srgbClr val="003300"/>
                </a:solidFill>
              </a:rPr>
              <a:t>유리 튜브에 </a:t>
            </a:r>
            <a:r>
              <a:rPr lang="en-US" altLang="ko-KR" dirty="0" smtClean="0">
                <a:solidFill>
                  <a:srgbClr val="003300"/>
                </a:solidFill>
              </a:rPr>
              <a:t>2</a:t>
            </a:r>
            <a:r>
              <a:rPr lang="ko-KR" altLang="en-US" dirty="0" smtClean="0">
                <a:solidFill>
                  <a:srgbClr val="003300"/>
                </a:solidFill>
              </a:rPr>
              <a:t>번 담근다</a:t>
            </a:r>
            <a:r>
              <a:rPr lang="en-US" altLang="ko-KR" dirty="0" smtClean="0">
                <a:solidFill>
                  <a:srgbClr val="003300"/>
                </a:solidFill>
              </a:rPr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>
                <a:solidFill>
                  <a:srgbClr val="0070C0"/>
                </a:solidFill>
              </a:rPr>
              <a:t>약을 만드는 것보다 </a:t>
            </a:r>
            <a:r>
              <a:rPr lang="ko-KR" altLang="en-US" dirty="0" smtClean="0"/>
              <a:t>훨씬 간단한 제조공정</a:t>
            </a:r>
            <a:endParaRPr lang="en-US" altLang="ko-KR" dirty="0" smtClean="0"/>
          </a:p>
          <a:p>
            <a:pPr algn="ctr"/>
            <a:endParaRPr lang="en-US" altLang="ko-KR" dirty="0" smtClean="0"/>
          </a:p>
          <a:p>
            <a:pPr marL="0" indent="0" algn="ctr">
              <a:buNone/>
            </a:pPr>
            <a:endParaRPr lang="en-US" altLang="ko-KR" dirty="0"/>
          </a:p>
          <a:p>
            <a:pPr marL="0" indent="0" algn="ctr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ko-KR" altLang="en-US" dirty="0" smtClean="0"/>
              <a:t>           </a:t>
            </a:r>
            <a:r>
              <a:rPr lang="ko-KR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환경을 덜 파괴한다</a:t>
            </a:r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</a:rPr>
              <a:t>!</a:t>
            </a:r>
          </a:p>
          <a:p>
            <a:pPr algn="ctr"/>
            <a:endParaRPr lang="ko-KR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399" y="0"/>
            <a:ext cx="8229601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 </a:t>
            </a:r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게다가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2" name="아래쪽 화살표 1"/>
          <p:cNvSpPr/>
          <p:nvPr/>
        </p:nvSpPr>
        <p:spPr>
          <a:xfrm>
            <a:off x="1988362" y="3502390"/>
            <a:ext cx="86409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3888432" cy="227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오른쪽 화살표 4"/>
          <p:cNvSpPr/>
          <p:nvPr/>
        </p:nvSpPr>
        <p:spPr>
          <a:xfrm rot="2132253">
            <a:off x="3203848" y="4653136"/>
            <a:ext cx="136815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022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2412776" y="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908720"/>
            <a:ext cx="778668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 </a:t>
            </a:r>
            <a:r>
              <a:rPr lang="ko-KR" altLang="en-US" sz="3200" dirty="0">
                <a:latin typeface="궁서체" pitchFamily="17" charset="-127"/>
                <a:ea typeface="궁서체" pitchFamily="17" charset="-127"/>
              </a:rPr>
              <a:t>가장 효과적인 </a:t>
            </a:r>
            <a:r>
              <a:rPr lang="ko-KR" altLang="en-US" sz="3200" dirty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환경보호 방법</a:t>
            </a:r>
          </a:p>
          <a:p>
            <a:pPr>
              <a:buFont typeface="Wingdings" pitchFamily="2" charset="2"/>
              <a:buNone/>
            </a:pPr>
            <a:r>
              <a:rPr lang="ko-KR" altLang="en-US" sz="2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궁서체" pitchFamily="17" charset="-127"/>
                <a:ea typeface="궁서체" pitchFamily="17" charset="-127"/>
              </a:rPr>
              <a:t> </a:t>
            </a:r>
            <a:endParaRPr lang="en-US" altLang="ko-KR" sz="26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>
              <a:buFont typeface="Wingdings" pitchFamily="2" charset="2"/>
              <a:buNone/>
            </a:pPr>
            <a:r>
              <a:rPr lang="ko-KR" alt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고무나무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         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Co2 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흡수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</a:t>
            </a:r>
          </a:p>
          <a:p>
            <a:pPr>
              <a:buFont typeface="Wingdings" pitchFamily="2" charset="2"/>
              <a:buNone/>
            </a:pP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작은 지구의 </a:t>
            </a:r>
            <a:r>
              <a:rPr lang="ko-KR" altLang="en-US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허파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쯤 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??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또한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                 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</a:t>
            </a:r>
            <a:r>
              <a:rPr lang="ko-KR" altLang="en-US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고무나무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는 </a:t>
            </a:r>
            <a:r>
              <a:rPr lang="ko-KR" altLang="en-US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를 뽑아도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                         </a:t>
            </a:r>
            <a:endParaRPr lang="en-US" altLang="ko-KR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ko-KR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드는 고무 량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    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</a:t>
            </a:r>
            <a:r>
              <a:rPr lang="en-US" altLang="ko-K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*</a:t>
            </a:r>
            <a:r>
              <a:rPr lang="en-US" altLang="ko-K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1100 =</a:t>
            </a:r>
          </a:p>
        </p:txBody>
      </p:sp>
      <p:pic>
        <p:nvPicPr>
          <p:cNvPr id="10248" name="Picture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4672012"/>
            <a:ext cx="2016125" cy="2185988"/>
          </a:xfrm>
        </p:spPr>
      </p:pic>
      <p:pic>
        <p:nvPicPr>
          <p:cNvPr id="10246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635896" y="1484784"/>
            <a:ext cx="2917825" cy="2187575"/>
          </a:xfrm>
          <a:noFill/>
          <a:ln/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0249" name="_x103131360" descr="DRW000014cc71e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40957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53136"/>
            <a:ext cx="2036763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372200" y="234888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  <a:cs typeface="+mn-cs"/>
              </a:rPr>
              <a:t>죽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7151069" y="2715856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않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649867" y="256930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아</a:t>
            </a:r>
            <a:endParaRPr lang="en-US" altLang="ko-KR" sz="3200" kern="0" dirty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8146403" y="234888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요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7020272" y="2708920"/>
            <a:ext cx="4987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지</a:t>
            </a:r>
            <a:endParaRPr lang="en-US" altLang="ko-KR" sz="3200" kern="0" dirty="0">
              <a:solidFill>
                <a:srgbClr val="92D050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956376" y="3645024"/>
            <a:ext cx="791599" cy="267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ko-KR" altLang="en-US" sz="44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지속가능</a:t>
            </a:r>
            <a:endParaRPr lang="en-US" altLang="ko-KR" sz="4400" b="1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사랑쾅" pitchFamily="18" charset="-127"/>
              <a:ea typeface="THE사랑쾅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44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!!</a:t>
            </a:r>
            <a:endParaRPr lang="en-US" altLang="ko-KR" sz="44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사랑쾅" pitchFamily="18" charset="-127"/>
              <a:ea typeface="THE사랑쾅" pitchFamily="18" charset="-127"/>
            </a:endParaRPr>
          </a:p>
        </p:txBody>
      </p:sp>
      <p:sp>
        <p:nvSpPr>
          <p:cNvPr id="2" name="직사각형 1"/>
          <p:cNvSpPr/>
          <p:nvPr/>
        </p:nvSpPr>
        <p:spPr bwMode="auto">
          <a:xfrm>
            <a:off x="6380266" y="2492896"/>
            <a:ext cx="276373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4" accel="50000">
                                          <p:stCondLst>
                                            <p:cond delay="5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47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3">
                                          <p:stCondLst>
                                            <p:cond delay="5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99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4" accel="50000">
                                          <p:stCondLst>
                                            <p:cond delay="5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8">
                                          <p:stCondLst>
                                            <p:cond delay="1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50" decel="50000">
                                          <p:stCondLst>
                                            <p:cond delay="19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"/>
                            </p:stCondLst>
                            <p:childTnLst>
                              <p:par>
                                <p:cTn id="4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7000"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7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7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7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2268760" y="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9073256" cy="4968875"/>
          </a:xfrm>
        </p:spPr>
        <p:txBody>
          <a:bodyPr/>
          <a:lstStyle/>
          <a:p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처리과정에서 </a:t>
            </a:r>
            <a:r>
              <a:rPr lang="ko-KR" altLang="en-US" dirty="0" smtClean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친환경적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(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또 한번 피임약과 대조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)</a:t>
            </a:r>
          </a:p>
          <a:p>
            <a:pPr marL="0" indent="0">
              <a:buNone/>
            </a:pPr>
            <a:r>
              <a:rPr lang="ko-KR" altLang="en-US" dirty="0" smtClean="0">
                <a:solidFill>
                  <a:srgbClr val="3333CC"/>
                </a:solidFill>
                <a:latin typeface="THE사랑쾅" panose="02020603020101020101" pitchFamily="18" charset="-127"/>
                <a:ea typeface="THE사랑쾅" panose="02020603020101020101" pitchFamily="18" charset="-127"/>
              </a:rPr>
              <a:t>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피임약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~   </a:t>
            </a:r>
            <a:r>
              <a:rPr lang="ko-KR" altLang="en-US" dirty="0" smtClean="0">
                <a:solidFill>
                  <a:srgbClr val="FF0000"/>
                </a:solidFill>
                <a:latin typeface="휴먼매직체" pitchFamily="18" charset="-127"/>
                <a:ea typeface="휴먼매직체" pitchFamily="18" charset="-127"/>
              </a:rPr>
              <a:t>수용성</a:t>
            </a:r>
            <a:r>
              <a:rPr lang="en-US" altLang="ko-KR" dirty="0" smtClean="0">
                <a:solidFill>
                  <a:srgbClr val="FF0000"/>
                </a:solidFill>
                <a:latin typeface="휴먼매직체" pitchFamily="18" charset="-127"/>
                <a:ea typeface="휴먼매직체" pitchFamily="18" charset="-127"/>
              </a:rPr>
              <a:t>~                          </a:t>
            </a:r>
            <a:r>
              <a:rPr lang="ko-KR" altLang="en-US" b="1" dirty="0" smtClean="0">
                <a:solidFill>
                  <a:srgbClr val="00B0F0"/>
                </a:solidFill>
                <a:latin typeface="휴먼매직체" pitchFamily="18" charset="-127"/>
                <a:ea typeface="휴먼매직체" pitchFamily="18" charset="-127"/>
              </a:rPr>
              <a:t>화학 약품</a:t>
            </a:r>
            <a:r>
              <a:rPr lang="ko-KR" altLang="en-US" b="1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이</a:t>
            </a:r>
            <a:endParaRPr lang="en-US" altLang="ko-KR" b="1" dirty="0" smtClean="0">
              <a:solidFill>
                <a:srgbClr val="FFC000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ko-KR" altLang="en-US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 물로 녹아</a:t>
            </a:r>
            <a:r>
              <a:rPr lang="en-US" altLang="ko-KR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ko-KR" altLang="en-US" dirty="0" err="1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들어갑니다아악</a:t>
            </a:r>
            <a:r>
              <a:rPr lang="en-US" altLang="ko-KR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!!</a:t>
            </a:r>
            <a:r>
              <a:rPr lang="ko-KR" alt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휴먼매직체" pitchFamily="18" charset="-127"/>
                <a:ea typeface="휴먼매직체" pitchFamily="18" charset="-127"/>
              </a:rPr>
              <a:t>                                     </a:t>
            </a:r>
            <a:endParaRPr lang="en-US" altLang="ko-KR" dirty="0" smtClean="0">
              <a:solidFill>
                <a:schemeClr val="accent2">
                  <a:lumMod val="40000"/>
                  <a:lumOff val="60000"/>
                </a:schemeClr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</a:t>
            </a:r>
          </a:p>
          <a:p>
            <a:pPr marL="0" indent="0">
              <a:buNone/>
            </a:pPr>
            <a:r>
              <a:rPr lang="ko-KR" altLang="en-US" sz="3200" b="1" i="1" dirty="0" smtClean="0">
                <a:solidFill>
                  <a:srgbClr val="C00000"/>
                </a:solidFill>
                <a:latin typeface="휴먼매직체" pitchFamily="18" charset="-127"/>
                <a:ea typeface="휴먼매직체" pitchFamily="18" charset="-127"/>
              </a:rPr>
              <a:t>허나 이 제품은</a:t>
            </a:r>
            <a:r>
              <a:rPr lang="en-US" altLang="ko-KR" sz="3200" b="1" i="1" dirty="0" smtClean="0">
                <a:solidFill>
                  <a:srgbClr val="C00000"/>
                </a:solidFill>
                <a:latin typeface="휴먼매직체" pitchFamily="18" charset="-127"/>
                <a:ea typeface="휴먼매직체" pitchFamily="18" charset="-127"/>
              </a:rPr>
              <a:t>!!</a:t>
            </a:r>
            <a:endParaRPr lang="en-US" altLang="ko-KR" dirty="0">
              <a:solidFill>
                <a:srgbClr val="3333CC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 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일반 쓰레기로 분류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~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이차 수질 오염 없음 </a:t>
            </a:r>
            <a:endParaRPr lang="en-US" altLang="ko-KR" dirty="0" smtClean="0">
              <a:solidFill>
                <a:srgbClr val="3333CC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           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448271" cy="25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19907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026" name="Picture 2" descr="C:\Users\신영희\Desktop\하하 해골!!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88840"/>
            <a:ext cx="1214607" cy="1286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오른쪽 화살표 7"/>
          <p:cNvSpPr/>
          <p:nvPr/>
        </p:nvSpPr>
        <p:spPr bwMode="auto">
          <a:xfrm>
            <a:off x="6588224" y="2204864"/>
            <a:ext cx="648072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2952328" cy="309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270655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등호 10"/>
          <p:cNvSpPr/>
          <p:nvPr/>
        </p:nvSpPr>
        <p:spPr bwMode="auto">
          <a:xfrm>
            <a:off x="3635896" y="3789040"/>
            <a:ext cx="1440160" cy="1728192"/>
          </a:xfrm>
          <a:prstGeom prst="mathEqua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6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SzG05BNk_Q0qfd20hPaDEDeRWK5HhpxcsC3OX7HlsonRDHLgTl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556792"/>
            <a:ext cx="2800350" cy="1638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321297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HY센스L" pitchFamily="18" charset="-127"/>
                <a:ea typeface="HY센스L" pitchFamily="18" charset="-127"/>
              </a:rPr>
              <a:t>콘돔은 우리나라 대중매체에서 암묵적으로 금지되어 있다</a:t>
            </a:r>
            <a:r>
              <a:rPr lang="en-US" altLang="ko-KR" sz="2400" dirty="0" smtClean="0">
                <a:solidFill>
                  <a:srgbClr val="FF0000"/>
                </a:solidFill>
                <a:latin typeface="HY센스L" pitchFamily="18" charset="-127"/>
                <a:ea typeface="HY센스L" pitchFamily="18" charset="-127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HY센스L" pitchFamily="18" charset="-127"/>
              <a:ea typeface="HY센스L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4204" y="1548147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0000"/>
                </a:solidFill>
              </a:rPr>
              <a:t>“</a:t>
            </a:r>
            <a:r>
              <a:rPr lang="ko-KR" altLang="en-US" sz="2000" dirty="0" smtClean="0">
                <a:solidFill>
                  <a:srgbClr val="000000"/>
                </a:solidFill>
              </a:rPr>
              <a:t>몇 년 전 한 업체가 지하철에 콘돔 광고를 하였다가</a:t>
            </a:r>
            <a:r>
              <a:rPr lang="en-US" altLang="ko-KR" sz="2000" dirty="0" smtClean="0">
                <a:solidFill>
                  <a:srgbClr val="000000"/>
                </a:solidFill>
              </a:rPr>
              <a:t>, </a:t>
            </a:r>
            <a:r>
              <a:rPr lang="ko-KR" altLang="en-US" sz="2000" dirty="0" smtClean="0">
                <a:solidFill>
                  <a:srgbClr val="000000"/>
                </a:solidFill>
              </a:rPr>
              <a:t>낮 뜨겁다는 민원에 </a:t>
            </a:r>
            <a:r>
              <a:rPr lang="en-US" altLang="ko-KR" sz="2000" dirty="0" smtClean="0">
                <a:solidFill>
                  <a:srgbClr val="000000"/>
                </a:solidFill>
              </a:rPr>
              <a:t>6</a:t>
            </a:r>
            <a:r>
              <a:rPr lang="ko-KR" altLang="en-US" sz="2000" dirty="0" smtClean="0">
                <a:solidFill>
                  <a:srgbClr val="000000"/>
                </a:solidFill>
              </a:rPr>
              <a:t>시간 만에 광고를 내렸다</a:t>
            </a:r>
            <a:r>
              <a:rPr lang="en-US" altLang="ko-KR" sz="2000" dirty="0" smtClean="0">
                <a:solidFill>
                  <a:srgbClr val="000000"/>
                </a:solidFill>
              </a:rPr>
              <a:t>.”</a:t>
            </a:r>
          </a:p>
          <a:p>
            <a:r>
              <a:rPr lang="en-US" altLang="ko-KR" sz="2000" dirty="0">
                <a:solidFill>
                  <a:srgbClr val="000000"/>
                </a:solidFill>
              </a:rPr>
              <a:t> </a:t>
            </a:r>
            <a:r>
              <a:rPr lang="en-US" altLang="ko-KR" sz="2000" dirty="0" smtClean="0">
                <a:solidFill>
                  <a:srgbClr val="000000"/>
                </a:solidFill>
              </a:rPr>
              <a:t>            </a:t>
            </a:r>
            <a:r>
              <a:rPr lang="en-US" altLang="ko-KR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~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박서원 </a:t>
            </a:r>
            <a:r>
              <a:rPr lang="ko-KR" altLang="en-US" sz="2000" dirty="0" err="1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빅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ko-KR" altLang="en-US" sz="2000" dirty="0" err="1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앤트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대표</a:t>
            </a:r>
            <a:endParaRPr lang="ko-KR" altLang="en-US" sz="2000" dirty="0">
              <a:solidFill>
                <a:srgbClr val="00000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86104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000000"/>
                </a:solidFill>
              </a:rPr>
              <a:t>콘돔은</a:t>
            </a:r>
            <a:r>
              <a:rPr lang="en-US" altLang="ko-KR" sz="2400" dirty="0" smtClean="0">
                <a:solidFill>
                  <a:srgbClr val="000000"/>
                </a:solidFill>
              </a:rPr>
              <a:t>, </a:t>
            </a:r>
            <a:r>
              <a:rPr lang="ko-KR" altLang="en-US" sz="2400" dirty="0" smtClean="0">
                <a:solidFill>
                  <a:srgbClr val="000000"/>
                </a:solidFill>
              </a:rPr>
              <a:t>쉬쉬하며 구매하는 창피하고 부끄러운 것</a:t>
            </a:r>
            <a:endParaRPr lang="ko-KR" altLang="en-US" sz="2400" dirty="0">
              <a:solidFill>
                <a:srgbClr val="000000"/>
              </a:solidFill>
            </a:endParaRPr>
          </a:p>
        </p:txBody>
      </p:sp>
      <p:sp>
        <p:nvSpPr>
          <p:cNvPr id="10" name="아래쪽 화살표 9"/>
          <p:cNvSpPr/>
          <p:nvPr/>
        </p:nvSpPr>
        <p:spPr bwMode="auto">
          <a:xfrm>
            <a:off x="2051720" y="4293096"/>
            <a:ext cx="648072" cy="7920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solidFill>
                <a:srgbClr val="000000"/>
              </a:solidFill>
              <a:cs typeface="굴림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106668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00"/>
                </a:solidFill>
              </a:rPr>
              <a:t>콘돔은 우선 나 자신을 지키는 도구이고</a:t>
            </a:r>
            <a:endParaRPr lang="en-US" altLang="ko-KR" dirty="0" smtClean="0">
              <a:solidFill>
                <a:srgbClr val="000000"/>
              </a:solidFill>
            </a:endParaRPr>
          </a:p>
          <a:p>
            <a:r>
              <a:rPr lang="ko-KR" altLang="en-US" dirty="0" smtClean="0">
                <a:solidFill>
                  <a:srgbClr val="000000"/>
                </a:solidFill>
              </a:rPr>
              <a:t>성병과 미혼모를 막는 수단이라는 것 </a:t>
            </a:r>
            <a:endParaRPr lang="ko-KR" alt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1580" y="4198345"/>
            <a:ext cx="7416824" cy="1384995"/>
          </a:xfrm>
          <a:prstGeom prst="rect">
            <a:avLst/>
          </a:prstGeom>
          <a:solidFill>
            <a:srgbClr val="C00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대중적이고 적극적인 변화의 필요성</a:t>
            </a:r>
            <a:r>
              <a:rPr lang="en-US" altLang="ko-KR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, </a:t>
            </a:r>
          </a:p>
          <a:p>
            <a:r>
              <a:rPr lang="ko-KR" altLang="en-US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사회적 편견을 깨기 위해 정부와 사기업의 적극적인 개입과 투자 필요</a:t>
            </a:r>
            <a:endParaRPr lang="ko-KR" altLang="en-US" sz="2800" dirty="0">
              <a:solidFill>
                <a:srgbClr val="FFFFBF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288540" y="548680"/>
            <a:ext cx="9577064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콘돔</a:t>
            </a: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문화로써 활성화</a:t>
            </a: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타도해야 할 관념</a:t>
            </a:r>
            <a:endParaRPr lang="en-US" altLang="ko-KR" sz="3200" kern="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녹음한 소리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109059" y="45860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014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9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  <p:bldP spid="9" grpId="0"/>
      <p:bldP spid="10" grpId="0" animBg="1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네모의 미">
  <a:themeElements>
    <a:clrScheme name="네모의 미 1">
      <a:dk1>
        <a:srgbClr val="000000"/>
      </a:dk1>
      <a:lt1>
        <a:srgbClr val="FFFFBF"/>
      </a:lt1>
      <a:dk2>
        <a:srgbClr val="666633"/>
      </a:dk2>
      <a:lt2>
        <a:srgbClr val="969696"/>
      </a:lt2>
      <a:accent1>
        <a:srgbClr val="99CC00"/>
      </a:accent1>
      <a:accent2>
        <a:srgbClr val="247C41"/>
      </a:accent2>
      <a:accent3>
        <a:srgbClr val="FFFFDC"/>
      </a:accent3>
      <a:accent4>
        <a:srgbClr val="000000"/>
      </a:accent4>
      <a:accent5>
        <a:srgbClr val="CAE2AA"/>
      </a:accent5>
      <a:accent6>
        <a:srgbClr val="20703A"/>
      </a:accent6>
      <a:hlink>
        <a:srgbClr val="EBA9D0"/>
      </a:hlink>
      <a:folHlink>
        <a:srgbClr val="CFBA7D"/>
      </a:folHlink>
    </a:clrScheme>
    <a:fontScheme name="네모의 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궁서체" pitchFamily="17" charset="-127"/>
            <a:ea typeface="궁서체" pitchFamily="17" charset="-127"/>
            <a:cs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궁서체" pitchFamily="17" charset="-127"/>
            <a:ea typeface="궁서체" pitchFamily="17" charset="-127"/>
            <a:cs typeface="굴림" pitchFamily="50" charset="-127"/>
          </a:defRPr>
        </a:defPPr>
      </a:lstStyle>
    </a:lnDef>
  </a:objectDefaults>
  <a:extraClrSchemeLst>
    <a:extraClrScheme>
      <a:clrScheme name="네모의 미 1">
        <a:dk1>
          <a:srgbClr val="000000"/>
        </a:dk1>
        <a:lt1>
          <a:srgbClr val="FFFFBF"/>
        </a:lt1>
        <a:dk2>
          <a:srgbClr val="666633"/>
        </a:dk2>
        <a:lt2>
          <a:srgbClr val="969696"/>
        </a:lt2>
        <a:accent1>
          <a:srgbClr val="99CC00"/>
        </a:accent1>
        <a:accent2>
          <a:srgbClr val="247C41"/>
        </a:accent2>
        <a:accent3>
          <a:srgbClr val="FFFFDC"/>
        </a:accent3>
        <a:accent4>
          <a:srgbClr val="000000"/>
        </a:accent4>
        <a:accent5>
          <a:srgbClr val="CAE2AA"/>
        </a:accent5>
        <a:accent6>
          <a:srgbClr val="20703A"/>
        </a:accent6>
        <a:hlink>
          <a:srgbClr val="EBA9D0"/>
        </a:hlink>
        <a:folHlink>
          <a:srgbClr val="CFBA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D26F5E"/>
        </a:accent1>
        <a:accent2>
          <a:srgbClr val="6164DF"/>
        </a:accent2>
        <a:accent3>
          <a:srgbClr val="FFFFFF"/>
        </a:accent3>
        <a:accent4>
          <a:srgbClr val="000000"/>
        </a:accent4>
        <a:accent5>
          <a:srgbClr val="E5BBB6"/>
        </a:accent5>
        <a:accent6>
          <a:srgbClr val="575ACA"/>
        </a:accent6>
        <a:hlink>
          <a:srgbClr val="FFCC66"/>
        </a:hlink>
        <a:folHlink>
          <a:srgbClr val="51AF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3">
        <a:dk1>
          <a:srgbClr val="000000"/>
        </a:dk1>
        <a:lt1>
          <a:srgbClr val="D8F1CD"/>
        </a:lt1>
        <a:dk2>
          <a:srgbClr val="003300"/>
        </a:dk2>
        <a:lt2>
          <a:srgbClr val="969696"/>
        </a:lt2>
        <a:accent1>
          <a:srgbClr val="FF9966"/>
        </a:accent1>
        <a:accent2>
          <a:srgbClr val="2F7171"/>
        </a:accent2>
        <a:accent3>
          <a:srgbClr val="E9F7E3"/>
        </a:accent3>
        <a:accent4>
          <a:srgbClr val="000000"/>
        </a:accent4>
        <a:accent5>
          <a:srgbClr val="FFCAB8"/>
        </a:accent5>
        <a:accent6>
          <a:srgbClr val="2A6666"/>
        </a:accent6>
        <a:hlink>
          <a:srgbClr val="32C69C"/>
        </a:hlink>
        <a:folHlink>
          <a:srgbClr val="B8AA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4">
        <a:dk1>
          <a:srgbClr val="000000"/>
        </a:dk1>
        <a:lt1>
          <a:srgbClr val="CFE1F9"/>
        </a:lt1>
        <a:dk2>
          <a:srgbClr val="000066"/>
        </a:dk2>
        <a:lt2>
          <a:srgbClr val="969696"/>
        </a:lt2>
        <a:accent1>
          <a:srgbClr val="9966FF"/>
        </a:accent1>
        <a:accent2>
          <a:srgbClr val="6164DF"/>
        </a:accent2>
        <a:accent3>
          <a:srgbClr val="E4EEFB"/>
        </a:accent3>
        <a:accent4>
          <a:srgbClr val="000000"/>
        </a:accent4>
        <a:accent5>
          <a:srgbClr val="CAB8FF"/>
        </a:accent5>
        <a:accent6>
          <a:srgbClr val="575ACA"/>
        </a:accent6>
        <a:hlink>
          <a:srgbClr val="EBA9A9"/>
        </a:hlink>
        <a:folHlink>
          <a:srgbClr val="42A8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5">
        <a:dk1>
          <a:srgbClr val="000000"/>
        </a:dk1>
        <a:lt1>
          <a:srgbClr val="F6DB90"/>
        </a:lt1>
        <a:dk2>
          <a:srgbClr val="663300"/>
        </a:dk2>
        <a:lt2>
          <a:srgbClr val="969696"/>
        </a:lt2>
        <a:accent1>
          <a:srgbClr val="99CC00"/>
        </a:accent1>
        <a:accent2>
          <a:srgbClr val="5F50BA"/>
        </a:accent2>
        <a:accent3>
          <a:srgbClr val="FAEAC6"/>
        </a:accent3>
        <a:accent4>
          <a:srgbClr val="000000"/>
        </a:accent4>
        <a:accent5>
          <a:srgbClr val="CAE2AA"/>
        </a:accent5>
        <a:accent6>
          <a:srgbClr val="5548A8"/>
        </a:accent6>
        <a:hlink>
          <a:srgbClr val="C57233"/>
        </a:hlink>
        <a:folHlink>
          <a:srgbClr val="BAAD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6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777777"/>
        </a:accent2>
        <a:accent3>
          <a:srgbClr val="F3F3F3"/>
        </a:accent3>
        <a:accent4>
          <a:srgbClr val="000000"/>
        </a:accent4>
        <a:accent5>
          <a:srgbClr val="D5D5D5"/>
        </a:accent5>
        <a:accent6>
          <a:srgbClr val="6B6B6B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</TotalTime>
  <Words>739</Words>
  <Application>Microsoft Office PowerPoint</Application>
  <PresentationFormat>화면 슬라이드 쇼(4:3)</PresentationFormat>
  <Paragraphs>162</Paragraphs>
  <Slides>15</Slides>
  <Notes>1</Notes>
  <HiddenSlides>0</HiddenSlides>
  <MMClips>2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네모의 미</vt:lpstr>
      <vt:lpstr>Office 테마</vt:lpstr>
      <vt:lpstr>친환경 문화  -condom</vt:lpstr>
      <vt:lpstr>푸르른 지구!!</vt:lpstr>
      <vt:lpstr>그 전에,</vt:lpstr>
      <vt:lpstr>이유 1</vt:lpstr>
      <vt:lpstr>Q  잠깐 그럼 피임약은요?</vt:lpstr>
      <vt:lpstr>슬라이드 6</vt:lpstr>
      <vt:lpstr>이유 2</vt:lpstr>
      <vt:lpstr>이유 3</vt:lpstr>
      <vt:lpstr>슬라이드 9</vt:lpstr>
      <vt:lpstr>슬라이드 10</vt:lpstr>
      <vt:lpstr>문화로써 활성화하기 위한 방안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친환경 대회 ppt</dc:title>
  <dc:creator>user</dc:creator>
  <cp:lastModifiedBy>김형우</cp:lastModifiedBy>
  <cp:revision>56</cp:revision>
  <dcterms:created xsi:type="dcterms:W3CDTF">2014-08-17T12:50:54Z</dcterms:created>
  <dcterms:modified xsi:type="dcterms:W3CDTF">2014-09-16T03:49:02Z</dcterms:modified>
</cp:coreProperties>
</file>