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  <p:sldMasterId id="2147483684" r:id="rId2"/>
    <p:sldMasterId id="2147483696" r:id="rId3"/>
    <p:sldMasterId id="2147483732" r:id="rId4"/>
  </p:sldMasterIdLst>
  <p:notesMasterIdLst>
    <p:notesMasterId r:id="rId20"/>
  </p:notesMasterIdLst>
  <p:sldIdLst>
    <p:sldId id="258" r:id="rId5"/>
    <p:sldId id="259" r:id="rId6"/>
    <p:sldId id="272" r:id="rId7"/>
    <p:sldId id="273" r:id="rId8"/>
    <p:sldId id="274" r:id="rId9"/>
    <p:sldId id="284" r:id="rId10"/>
    <p:sldId id="275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60" r:id="rId19"/>
  </p:sldIdLst>
  <p:sldSz cx="9144000" cy="6858000" type="screen4x3"/>
  <p:notesSz cx="6858000" cy="9144000"/>
  <p:embeddedFontLst>
    <p:embeddedFont>
      <p:font typeface="자연Block" pitchFamily="18" charset="-127"/>
      <p:regular r:id="rId21"/>
    </p:embeddedFont>
    <p:embeddedFont>
      <p:font typeface="헤움피노키오S" pitchFamily="18" charset="-127"/>
      <p:regular r:id="rId22"/>
    </p:embeddedFont>
    <p:embeddedFont>
      <p:font typeface="헤움숲142" pitchFamily="18" charset="-127"/>
      <p:regular r:id="rId23"/>
    </p:embeddedFont>
    <p:embeddedFont>
      <p:font typeface="맑은 고딕" pitchFamily="50" charset="-127"/>
      <p:regular r:id="rId24"/>
      <p:bold r:id="rId25"/>
    </p:embeddedFont>
    <p:embeddedFont>
      <p:font typeface="a옛날목욕탕L" pitchFamily="18" charset="-127"/>
      <p:regular r:id="rId2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8F2D"/>
    <a:srgbClr val="F5B84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7" autoAdjust="0"/>
    <p:restoredTop sz="94660"/>
  </p:normalViewPr>
  <p:slideViewPr>
    <p:cSldViewPr>
      <p:cViewPr>
        <p:scale>
          <a:sx n="70" d="100"/>
          <a:sy n="70" d="100"/>
        </p:scale>
        <p:origin x="-9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6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1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4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3231C1-86DB-41B8-9F23-70845752AAAE}" type="datetimeFigureOut">
              <a:rPr lang="ko-KR" altLang="en-US" smtClean="0"/>
              <a:pPr/>
              <a:t>2014-09-09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0E179-9A71-44E2-B533-D3FC7875133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446634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0E179-9A71-44E2-B533-D3FC7875133C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9651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475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708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96519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94344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43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8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11067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5550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2419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76081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08042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5781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94344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06075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47500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7083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96519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94344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11067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55501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24192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76081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080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45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70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11067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57819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06075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47500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7083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DEED0B-FF9A-4387-8929-E819C7952C95}" type="datetimeFigureOut">
              <a:rPr lang="ko-KR" altLang="en-US" smtClean="0">
                <a:solidFill>
                  <a:prstClr val="black"/>
                </a:solidFill>
              </a:rPr>
              <a:pPr/>
              <a:t>2014-09-09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EB559-9F37-4E89-BC6B-F910D0515BEC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DEED0B-FF9A-4387-8929-E819C7952C95}" type="datetimeFigureOut">
              <a:rPr lang="ko-KR" altLang="en-US" smtClean="0">
                <a:solidFill>
                  <a:prstClr val="black"/>
                </a:solidFill>
              </a:rPr>
              <a:pPr/>
              <a:t>2014-09-09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EB559-9F37-4E89-BC6B-F910D0515BEC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DEED0B-FF9A-4387-8929-E819C7952C95}" type="datetimeFigureOut">
              <a:rPr lang="ko-KR" altLang="en-US" smtClean="0">
                <a:solidFill>
                  <a:prstClr val="black"/>
                </a:solidFill>
              </a:rPr>
              <a:pPr/>
              <a:t>2014-09-09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EB559-9F37-4E89-BC6B-F910D0515BEC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DEED0B-FF9A-4387-8929-E819C7952C95}" type="datetimeFigureOut">
              <a:rPr lang="ko-KR" altLang="en-US" smtClean="0">
                <a:solidFill>
                  <a:prstClr val="black"/>
                </a:solidFill>
              </a:rPr>
              <a:pPr/>
              <a:t>2014-09-09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EB559-9F37-4E89-BC6B-F910D0515BEC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DEED0B-FF9A-4387-8929-E819C7952C95}" type="datetimeFigureOut">
              <a:rPr lang="ko-KR" altLang="en-US" smtClean="0">
                <a:solidFill>
                  <a:prstClr val="black"/>
                </a:solidFill>
              </a:rPr>
              <a:pPr/>
              <a:t>2014-09-09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EB559-9F37-4E89-BC6B-F910D0515BEC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DEED0B-FF9A-4387-8929-E819C7952C95}" type="datetimeFigureOut">
              <a:rPr lang="ko-KR" altLang="en-US" smtClean="0">
                <a:solidFill>
                  <a:prstClr val="black"/>
                </a:solidFill>
              </a:rPr>
              <a:pPr/>
              <a:t>2014-09-09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EB559-9F37-4E89-BC6B-F910D0515BEC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55501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DEED0B-FF9A-4387-8929-E819C7952C95}" type="datetimeFigureOut">
              <a:rPr lang="ko-KR" altLang="en-US" smtClean="0">
                <a:solidFill>
                  <a:prstClr val="black"/>
                </a:solidFill>
              </a:rPr>
              <a:pPr/>
              <a:t>2014-09-09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EB559-9F37-4E89-BC6B-F910D0515BEC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DEED0B-FF9A-4387-8929-E819C7952C95}" type="datetimeFigureOut">
              <a:rPr lang="ko-KR" altLang="en-US" smtClean="0">
                <a:solidFill>
                  <a:prstClr val="black"/>
                </a:solidFill>
              </a:rPr>
              <a:pPr/>
              <a:t>2014-09-09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EB559-9F37-4E89-BC6B-F910D0515BEC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DEED0B-FF9A-4387-8929-E819C7952C95}" type="datetimeFigureOut">
              <a:rPr lang="ko-KR" altLang="en-US" smtClean="0">
                <a:solidFill>
                  <a:prstClr val="black"/>
                </a:solidFill>
              </a:rPr>
              <a:pPr/>
              <a:t>2014-09-09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EB559-9F37-4E89-BC6B-F910D0515BEC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DEED0B-FF9A-4387-8929-E819C7952C95}" type="datetimeFigureOut">
              <a:rPr lang="ko-KR" altLang="en-US" smtClean="0">
                <a:solidFill>
                  <a:prstClr val="black"/>
                </a:solidFill>
              </a:rPr>
              <a:pPr/>
              <a:t>2014-09-09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EB559-9F37-4E89-BC6B-F910D0515BEC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DEED0B-FF9A-4387-8929-E819C7952C95}" type="datetimeFigureOut">
              <a:rPr lang="ko-KR" altLang="en-US" smtClean="0">
                <a:solidFill>
                  <a:prstClr val="black"/>
                </a:solidFill>
              </a:rPr>
              <a:pPr/>
              <a:t>2014-09-09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EB559-9F37-4E89-BC6B-F910D0515BEC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2419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7608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0804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391" y="987432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5781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391" y="987432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0607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2955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2955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43AE0-EA56-4B40-9FE9-B6D29ED8566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2014-09-09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AFF5D-44E6-4365-86A6-97A665F2584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2955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6216596" y="6596390"/>
            <a:ext cx="28841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1100" dirty="0" err="1" smtClean="0">
                <a:solidFill>
                  <a:prstClr val="black"/>
                </a:solidFill>
              </a:rPr>
              <a:t>CopyrightⓒSunRiver</a:t>
            </a:r>
            <a:r>
              <a:rPr kumimoji="1" lang="en-US" altLang="ko-KR" sz="1100" dirty="0" smtClean="0">
                <a:solidFill>
                  <a:prstClr val="black"/>
                </a:solidFill>
              </a:rPr>
              <a:t>  leehyekang.blog.me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1840" y="2204864"/>
            <a:ext cx="29754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5400" b="1" dirty="0">
                <a:solidFill>
                  <a:prstClr val="white"/>
                </a:solidFill>
                <a:latin typeface="자연Block" pitchFamily="18" charset="-127"/>
                <a:ea typeface="자연Block" pitchFamily="18" charset="-127"/>
              </a:rPr>
              <a:t>Eco House</a:t>
            </a:r>
            <a:endParaRPr lang="ko-KR" altLang="en-US" sz="5400" b="1" dirty="0">
              <a:solidFill>
                <a:prstClr val="white"/>
              </a:solidFill>
              <a:latin typeface="자연Block" pitchFamily="18" charset="-127"/>
              <a:ea typeface="자연Block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54952" y="1045444"/>
            <a:ext cx="725408" cy="6486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813343" flipH="1">
            <a:off x="6254890" y="4040754"/>
            <a:ext cx="813083" cy="10786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36675" y="6314910"/>
            <a:ext cx="20072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prstClr val="white"/>
                </a:solidFill>
                <a:latin typeface="J삿갓_TT" panose="02010606000101010101" pitchFamily="2" charset="-127"/>
                <a:ea typeface="J삿갓_TT" panose="02010606000101010101" pitchFamily="2" charset="-127"/>
              </a:rPr>
              <a:t>MY NAME IS N2P</a:t>
            </a:r>
            <a:endParaRPr lang="ko-KR" altLang="en-US" sz="2000" dirty="0">
              <a:solidFill>
                <a:prstClr val="white"/>
              </a:solidFill>
              <a:latin typeface="J삿갓_TT" panose="02010606000101010101" pitchFamily="2" charset="-127"/>
              <a:ea typeface="J삿갓_TT" panose="02010606000101010101" pitchFamily="2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 flipV="1">
            <a:off x="3732120" y="6669360"/>
            <a:ext cx="2136024" cy="17522"/>
          </a:xfrm>
          <a:prstGeom prst="line">
            <a:avLst/>
          </a:prstGeom>
          <a:ln w="1905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82842209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대각선 방향의 모서리가 둥근 사각형 20"/>
          <p:cNvSpPr/>
          <p:nvPr/>
        </p:nvSpPr>
        <p:spPr>
          <a:xfrm>
            <a:off x="4644008" y="1412776"/>
            <a:ext cx="4032448" cy="432048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0180" y="342083"/>
            <a:ext cx="1953668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널리 </a:t>
            </a:r>
            <a:r>
              <a:rPr lang="ko-KR" altLang="en-US" dirty="0" err="1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적용될수있는</a:t>
            </a:r>
            <a:endParaRPr lang="ko-KR" altLang="en-US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0180" y="736423"/>
            <a:ext cx="1953668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FF99"/>
                </a:solidFill>
                <a:latin typeface="a옛날목욕탕L" pitchFamily="18" charset="-127"/>
                <a:ea typeface="a옛날목욕탕L" pitchFamily="18" charset="-127"/>
              </a:rPr>
              <a:t>친환경 기술</a:t>
            </a:r>
            <a:endParaRPr lang="ko-KR" altLang="en-US" dirty="0">
              <a:solidFill>
                <a:srgbClr val="FFFF99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95536" y="332656"/>
            <a:ext cx="792088" cy="79208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rgbClr val="009900"/>
              </a:solidFill>
              <a:latin typeface="나눔손글씨 붓" pitchFamily="66" charset="-127"/>
              <a:ea typeface="나눔손글씨 붓" pitchFamily="66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3528" y="457508"/>
            <a:ext cx="9361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에코</a:t>
            </a:r>
            <a:endParaRPr lang="en-US" altLang="ko-KR" sz="1600" b="1" dirty="0" smtClean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하우스란</a:t>
            </a:r>
            <a:endParaRPr lang="ko-KR" altLang="en-US" sz="1600" b="1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 rot="5400000">
            <a:off x="-1309566" y="3830602"/>
            <a:ext cx="510145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292080" y="1412776"/>
            <a:ext cx="2528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Perpetual motion</a:t>
            </a:r>
            <a:endParaRPr lang="ko-KR" altLang="en-US" sz="2000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4932040" y="2033140"/>
            <a:ext cx="72008" cy="72008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932040" y="2780928"/>
            <a:ext cx="72008" cy="72008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>
              <a:solidFill>
                <a:prstClr val="white"/>
              </a:solidFill>
            </a:endParaRPr>
          </a:p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4932040" y="3983578"/>
            <a:ext cx="72008" cy="7200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Youn Jun Hee\AppData\Local\Temp\UNI000052ec000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12776"/>
            <a:ext cx="3096344" cy="4638675"/>
          </a:xfrm>
          <a:prstGeom prst="rect">
            <a:avLst/>
          </a:prstGeom>
          <a:noFill/>
        </p:spPr>
      </p:pic>
      <p:pic>
        <p:nvPicPr>
          <p:cNvPr id="2" name="Picture 2" descr="C:\Users\Youn Jun Hee\AppData\Local\Temp\UNI000052a8000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412776"/>
            <a:ext cx="3096343" cy="4680520"/>
          </a:xfrm>
          <a:prstGeom prst="rect">
            <a:avLst/>
          </a:prstGeom>
          <a:noFill/>
        </p:spPr>
      </p:pic>
      <p:pic>
        <p:nvPicPr>
          <p:cNvPr id="7172" name="Picture 4" descr="C:\Users\Youn Jun Hee\AppData\Local\Temp\UNI000052a8001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1" y="1412776"/>
            <a:ext cx="3096344" cy="468052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5004048" y="1844824"/>
            <a:ext cx="5405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의미</a:t>
            </a:r>
            <a:endParaRPr lang="en-US" altLang="ko-KR" sz="1600" dirty="0" smtClean="0">
              <a:solidFill>
                <a:srgbClr val="00990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67168" y="2132856"/>
            <a:ext cx="324800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영구기관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,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외부의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힘없이 스스로 등속운동을 </a:t>
            </a:r>
            <a:endParaRPr lang="en-US" altLang="ko-KR" sz="1400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함으로써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에너지를 창출해 낼 수 있는 기계 </a:t>
            </a:r>
          </a:p>
          <a:p>
            <a:r>
              <a:rPr lang="ko-KR" altLang="en-US" sz="1400" dirty="0" smtClean="0"/>
              <a:t/>
            </a:r>
            <a:br>
              <a:rPr lang="ko-KR" altLang="en-US" sz="1400" dirty="0" smtClean="0"/>
            </a:br>
            <a:endParaRPr lang="ko-KR" altLang="en-US" sz="1400" dirty="0" smtClean="0"/>
          </a:p>
          <a:p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32040" y="2636912"/>
            <a:ext cx="1143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구상 과정</a:t>
            </a:r>
            <a:endParaRPr lang="en-US" altLang="ko-KR" dirty="0" smtClean="0">
              <a:solidFill>
                <a:srgbClr val="00990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12997" y="2924944"/>
            <a:ext cx="445987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환경오염과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에너지 소비가 대폭 줄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것이라고 생각</a:t>
            </a:r>
            <a:endParaRPr lang="en-US" altLang="ko-KR" sz="1400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400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엔트로피에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따르면 에너지는 방향이 있고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,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방향을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바꾸기 </a:t>
            </a:r>
            <a:endParaRPr lang="en-US" altLang="ko-KR" sz="1400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위해서는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원래 사용한 에너지보다 더 큰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일 해 주어야 함</a:t>
            </a:r>
            <a:endParaRPr lang="en-US" altLang="ko-KR" sz="1400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400" dirty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04048" y="3861048"/>
            <a:ext cx="5693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한계</a:t>
            </a:r>
            <a:endParaRPr lang="en-US" altLang="ko-KR" sz="1600" dirty="0" smtClean="0">
              <a:solidFill>
                <a:srgbClr val="00990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32040" y="4149080"/>
            <a:ext cx="4261103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에너지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사용 효율 최대치는 물체의 운동으로 만든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에너지</a:t>
            </a:r>
            <a:endParaRPr lang="en-US" altLang="ko-KR" sz="1400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를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다시 그 물체가 운동하는 데 쓰는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것</a:t>
            </a:r>
            <a:endParaRPr lang="en-US" altLang="ko-KR" sz="1400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 :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영구 운동물체로부터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새로운 에너지를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창출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불가능</a:t>
            </a:r>
            <a:endParaRPr lang="en-US" altLang="ko-KR" sz="1400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400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갈릴레오와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뉴턴의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마찰무시와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관성의 법칙을 통해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영구</a:t>
            </a:r>
            <a:endParaRPr lang="en-US" altLang="ko-KR" sz="1400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운동 가능 </a:t>
            </a:r>
            <a:r>
              <a:rPr lang="en-US" altLang="ko-KR" sz="1400" b="1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but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영구기관 불가능 판명</a:t>
            </a:r>
            <a:endParaRPr lang="en-US" altLang="ko-KR" sz="1400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400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현재 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Eric Krieg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라는 발명가는 이런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기구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개발에 </a:t>
            </a:r>
            <a:endParaRPr lang="en-US" altLang="ko-KR" sz="1400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 상금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1000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만 달러의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상금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endParaRPr lang="en-US" altLang="ko-KR" sz="1400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400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b="1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1400" b="1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but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완벽한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기구를 만들어낸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사람은 존재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X.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    </a:t>
            </a:r>
            <a:endParaRPr lang="en-US" altLang="ko-KR" sz="1400" dirty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pic>
        <p:nvPicPr>
          <p:cNvPr id="7174" name="Picture 6" descr="갈릴레이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1412776"/>
            <a:ext cx="3096344" cy="4608512"/>
          </a:xfrm>
          <a:prstGeom prst="rect">
            <a:avLst/>
          </a:prstGeom>
          <a:noFill/>
        </p:spPr>
      </p:pic>
      <p:pic>
        <p:nvPicPr>
          <p:cNvPr id="7176" name="Picture 8" descr="아이작 뉴턴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1412776"/>
            <a:ext cx="3096344" cy="46085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3446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6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9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4" dur="500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3" grpId="0" animBg="1"/>
      <p:bldP spid="29" grpId="0" animBg="1"/>
      <p:bldP spid="32" grpId="0" animBg="1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대각선 방향의 모서리가 둥근 사각형 20"/>
          <p:cNvSpPr/>
          <p:nvPr/>
        </p:nvSpPr>
        <p:spPr>
          <a:xfrm>
            <a:off x="4572000" y="1700808"/>
            <a:ext cx="4032448" cy="432048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0180" y="342083"/>
            <a:ext cx="1953668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에코하우스의</a:t>
            </a:r>
            <a:endParaRPr lang="ko-KR" altLang="en-US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0180" y="736423"/>
            <a:ext cx="1953668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FF99"/>
                </a:solidFill>
                <a:latin typeface="a옛날목욕탕L" pitchFamily="18" charset="-127"/>
                <a:ea typeface="a옛날목욕탕L" pitchFamily="18" charset="-127"/>
              </a:rPr>
              <a:t>기대 효과</a:t>
            </a:r>
            <a:endParaRPr lang="ko-KR" altLang="en-US" dirty="0">
              <a:solidFill>
                <a:srgbClr val="FFFF99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95536" y="332656"/>
            <a:ext cx="792088" cy="79208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rgbClr val="009900"/>
              </a:solidFill>
              <a:latin typeface="나눔손글씨 붓" pitchFamily="66" charset="-127"/>
              <a:ea typeface="나눔손글씨 붓" pitchFamily="66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3528" y="457508"/>
            <a:ext cx="9361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에코</a:t>
            </a:r>
            <a:endParaRPr lang="en-US" altLang="ko-KR" sz="1600" b="1" dirty="0" smtClean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하우스란</a:t>
            </a:r>
            <a:endParaRPr lang="ko-KR" altLang="en-US" sz="1600" b="1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 rot="5400000">
            <a:off x="-1309566" y="3830602"/>
            <a:ext cx="510145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860032" y="1728516"/>
            <a:ext cx="11753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기대 효과</a:t>
            </a:r>
            <a:endParaRPr lang="ko-KR" altLang="en-US" sz="2000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16016" y="2780928"/>
            <a:ext cx="40324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Both"/>
            </a:pP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친환경 주택 문화의 </a:t>
            </a: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소비 </a:t>
            </a: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촉진</a:t>
            </a:r>
            <a:endParaRPr lang="en-US" altLang="ko-KR" b="1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marL="342900" indent="-342900">
              <a:buAutoNum type="arabicParenBoth"/>
            </a:pPr>
            <a:endParaRPr lang="en-US" altLang="ko-KR" b="1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marL="342900" indent="-342900">
              <a:buAutoNum type="arabicParenBoth"/>
            </a:pPr>
            <a:endParaRPr lang="en-US" altLang="ko-KR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marL="342900" indent="-342900">
              <a:buAutoNum type="arabicParenBoth"/>
            </a:pP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일반 가정집이나 아파트에</a:t>
            </a:r>
            <a:endParaRPr lang="en-US" altLang="ko-KR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marL="342900" indent="-342900"/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 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친환경 </a:t>
            </a: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기술들을 부분적으로 적용</a:t>
            </a:r>
            <a:r>
              <a:rPr lang="en-US" altLang="ko-KR" b="1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가능</a:t>
            </a:r>
            <a:endParaRPr lang="en-US" altLang="ko-KR" b="1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marL="342900" indent="-342900"/>
            <a:endParaRPr lang="en-US" altLang="ko-KR" b="1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marL="342900" indent="-342900"/>
            <a:endParaRPr lang="en-US" altLang="ko-KR" dirty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marL="342900" indent="-342900"/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(3)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국내 </a:t>
            </a: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에너지 소비를 줄여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환경 파괴 등을 막을 수 있을 것으로 예상</a:t>
            </a:r>
            <a:endParaRPr lang="en-US" altLang="ko-KR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pic>
        <p:nvPicPr>
          <p:cNvPr id="7170" name="Picture 2" descr="http://imgnews.naver.net/image/008/2009/12/17/2009121708442807570_1.jpg"/>
          <p:cNvPicPr>
            <a:picLocks noChangeAspect="1" noChangeArrowheads="1"/>
          </p:cNvPicPr>
          <p:nvPr/>
        </p:nvPicPr>
        <p:blipFill>
          <a:blip r:embed="rId2" cstate="print"/>
          <a:srcRect l="30800" t="14700" r="32801" b="68501"/>
          <a:stretch>
            <a:fillRect/>
          </a:stretch>
        </p:blipFill>
        <p:spPr bwMode="auto">
          <a:xfrm>
            <a:off x="1475656" y="1988840"/>
            <a:ext cx="2664296" cy="720080"/>
          </a:xfrm>
          <a:prstGeom prst="rect">
            <a:avLst/>
          </a:prstGeom>
          <a:noFill/>
        </p:spPr>
      </p:pic>
      <p:pic>
        <p:nvPicPr>
          <p:cNvPr id="7172" name="Picture 4" descr="아파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556792"/>
            <a:ext cx="2876550" cy="4533900"/>
          </a:xfrm>
          <a:prstGeom prst="rect">
            <a:avLst/>
          </a:prstGeom>
          <a:noFill/>
        </p:spPr>
      </p:pic>
      <p:pic>
        <p:nvPicPr>
          <p:cNvPr id="7174" name="Picture 6" descr="다세대 주택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484784"/>
            <a:ext cx="3096343" cy="468052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122" name="Picture 2" descr="http://cafeptthumb3.phinf.naver.net/20140729_134/parise7_1406615241199VYDJz_JPEG/%BE%C6%B8%A7%B4%D9%BF%EE_%C0%DA%BF%AC_%B1%F4%B1%F42.jpg?type=w74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1484784"/>
            <a:ext cx="3096344" cy="4688582"/>
          </a:xfrm>
          <a:prstGeom prst="rect">
            <a:avLst/>
          </a:prstGeom>
          <a:noFill/>
        </p:spPr>
      </p:pic>
      <p:pic>
        <p:nvPicPr>
          <p:cNvPr id="5124" name="Picture 4" descr="http://cfile4.uf.tistory.com/image/2107EA3A53C6325105813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1484784"/>
            <a:ext cx="3096344" cy="46546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3446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대각선 방향의 모서리가 둥근 사각형 20"/>
          <p:cNvSpPr/>
          <p:nvPr/>
        </p:nvSpPr>
        <p:spPr>
          <a:xfrm>
            <a:off x="4572000" y="1700808"/>
            <a:ext cx="4032448" cy="432048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0180" y="342083"/>
            <a:ext cx="2097684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중장년</a:t>
            </a:r>
            <a:r>
              <a:rPr lang="ko-KR" altLang="en-US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 층을 겨냥한</a:t>
            </a:r>
            <a:endParaRPr lang="ko-KR" altLang="en-US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0180" y="736423"/>
            <a:ext cx="2097684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FF99"/>
                </a:solidFill>
                <a:latin typeface="a옛날목욕탕L" pitchFamily="18" charset="-127"/>
                <a:ea typeface="a옛날목욕탕L" pitchFamily="18" charset="-127"/>
              </a:rPr>
              <a:t>에코 하우스 홍보 법</a:t>
            </a:r>
            <a:endParaRPr lang="ko-KR" altLang="en-US" dirty="0">
              <a:solidFill>
                <a:srgbClr val="FFFF99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95536" y="332656"/>
            <a:ext cx="792088" cy="79208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rgbClr val="009900"/>
              </a:solidFill>
              <a:latin typeface="나눔손글씨 붓" pitchFamily="66" charset="-127"/>
              <a:ea typeface="나눔손글씨 붓" pitchFamily="66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3528" y="457508"/>
            <a:ext cx="9361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에코</a:t>
            </a:r>
            <a:endParaRPr lang="en-US" altLang="ko-KR" sz="1600" b="1" dirty="0" smtClean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하우스란</a:t>
            </a:r>
            <a:endParaRPr lang="ko-KR" altLang="en-US" sz="1600" b="1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 rot="5400000">
            <a:off x="-1309566" y="3830602"/>
            <a:ext cx="510145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860032" y="1728516"/>
            <a:ext cx="2654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(1) ‘</a:t>
            </a:r>
            <a:r>
              <a:rPr lang="ko-KR" altLang="en-US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돈</a:t>
            </a:r>
            <a:r>
              <a:rPr lang="en-US" altLang="ko-KR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’</a:t>
            </a:r>
            <a:r>
              <a:rPr lang="ko-KR" altLang="en-US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에 관련한 문제</a:t>
            </a:r>
            <a:endParaRPr lang="ko-KR" altLang="en-US" sz="2000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4932040" y="2420888"/>
            <a:ext cx="72008" cy="72008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04048" y="2304580"/>
            <a:ext cx="2424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err="1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중장년층</a:t>
            </a:r>
            <a:r>
              <a:rPr lang="ko-KR" altLang="en-US" sz="1600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 문제 첫 번째 </a:t>
            </a:r>
            <a:r>
              <a:rPr lang="en-US" altLang="ko-KR" sz="1600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‘</a:t>
            </a:r>
            <a:r>
              <a:rPr lang="ko-KR" altLang="en-US" sz="1600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돈</a:t>
            </a:r>
            <a:r>
              <a:rPr lang="en-US" altLang="ko-KR" sz="1600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’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04048" y="2636912"/>
            <a:ext cx="292259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자녀 육아 비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자녀 교육비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식비를 포함한 각종 지출비가 많이 듦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부모님에게 챙겨드릴 돈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노후 준비 등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932040" y="3933056"/>
            <a:ext cx="72008" cy="72008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76056" y="3861048"/>
            <a:ext cx="36936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해결 방법</a:t>
            </a:r>
            <a:r>
              <a:rPr lang="ko-KR" altLang="en-US" sz="1600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1600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: </a:t>
            </a:r>
            <a:r>
              <a:rPr lang="ko-KR" altLang="en-US" sz="1600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오히려 효율적이라는 것 알리기</a:t>
            </a:r>
            <a:endParaRPr lang="en-US" altLang="ko-KR" sz="1600" dirty="0" smtClean="0">
              <a:solidFill>
                <a:srgbClr val="00990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76056" y="4221088"/>
            <a:ext cx="402546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예시</a:t>
            </a:r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)</a:t>
            </a:r>
          </a:p>
          <a:p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보통 친환경 하우스 한 집 건설비 </a:t>
            </a:r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: 1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억 </a:t>
            </a:r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5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천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일반인들이 집을 사는 데 드는 돈 </a:t>
            </a:r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: 2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억</a:t>
            </a:r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~3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억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(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일반 아파트와 가격이 비슷함</a:t>
            </a:r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)</a:t>
            </a:r>
          </a:p>
          <a:p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결론</a:t>
            </a:r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건설업체들 약 </a:t>
            </a:r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2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배의 이익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       </a:t>
            </a:r>
            <a:r>
              <a:rPr lang="ko-KR" altLang="en-US" sz="1400" dirty="0" err="1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중장년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층들은 일반 돈을 내고 더 친환경 적이고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       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에너지를 많이 아낄 수 있는 효율적인 환경에서 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       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생활 가능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pic>
        <p:nvPicPr>
          <p:cNvPr id="6146" name="Picture 2" descr="http://imgnews.naver.net/image/003/2014/07/30/NISI20140730_0009974080_web_99_201407301302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556792"/>
            <a:ext cx="3096344" cy="475252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8" name="Picture 4" descr="http://photo.hankooki.com/newsphoto/2014/09/03/sed0120140903180913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556792"/>
            <a:ext cx="3096344" cy="475252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8" name="Picture 2" descr="http://imgnews.naver.net/image/008/2013/08/24/2013082115364358045_1_59_201308240631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556792"/>
            <a:ext cx="3168352" cy="48245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3446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3" grpId="0" animBg="1"/>
      <p:bldP spid="27" grpId="0"/>
      <p:bldP spid="28" grpId="0"/>
      <p:bldP spid="29" grpId="0" animBg="1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preview.imagetoday.co.kr/2011/04/29/trd022tg292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56792"/>
            <a:ext cx="3281941" cy="4922912"/>
          </a:xfrm>
          <a:prstGeom prst="rect">
            <a:avLst/>
          </a:prstGeom>
          <a:noFill/>
        </p:spPr>
      </p:pic>
      <p:sp>
        <p:nvSpPr>
          <p:cNvPr id="21" name="대각선 방향의 모서리가 둥근 사각형 20"/>
          <p:cNvSpPr/>
          <p:nvPr/>
        </p:nvSpPr>
        <p:spPr>
          <a:xfrm>
            <a:off x="4572000" y="1700808"/>
            <a:ext cx="4032448" cy="432048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95536" y="332656"/>
            <a:ext cx="792088" cy="79208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rgbClr val="009900"/>
              </a:solidFill>
              <a:latin typeface="나눔손글씨 붓" pitchFamily="66" charset="-127"/>
              <a:ea typeface="나눔손글씨 붓" pitchFamily="66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3528" y="457508"/>
            <a:ext cx="9361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에코</a:t>
            </a:r>
            <a:endParaRPr lang="en-US" altLang="ko-KR" sz="1600" b="1" dirty="0" smtClean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하우스란</a:t>
            </a:r>
            <a:endParaRPr lang="ko-KR" altLang="en-US" sz="1600" b="1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 rot="5400000">
            <a:off x="-1309566" y="3830602"/>
            <a:ext cx="510145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860032" y="1728516"/>
            <a:ext cx="32736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(2) </a:t>
            </a:r>
            <a:r>
              <a:rPr lang="ko-KR" altLang="en-US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에코하우스에 대한 신뢰도</a:t>
            </a:r>
            <a:endParaRPr lang="ko-KR" altLang="en-US" sz="2000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4932040" y="2420888"/>
            <a:ext cx="72008" cy="72008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04048" y="2304580"/>
            <a:ext cx="26677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확신이 가지 않는 결정 및 의문</a:t>
            </a:r>
            <a:endParaRPr lang="en-US" altLang="ko-KR" sz="1600" dirty="0" smtClean="0">
              <a:solidFill>
                <a:srgbClr val="00990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04048" y="2636912"/>
            <a:ext cx="348204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에코하우스가 정말 에너지를 감소시켜줄까</a:t>
            </a:r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?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에코하우스가 일반 아파트보다 정말 좋을까</a:t>
            </a:r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?</a:t>
            </a: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 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등의 의문으로 인해 결정이 힘들어짐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932040" y="3573016"/>
            <a:ext cx="72008" cy="72008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76056" y="3429000"/>
            <a:ext cx="1138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도심에 위치</a:t>
            </a:r>
            <a:endParaRPr lang="en-US" altLang="ko-KR" sz="1600" dirty="0" smtClean="0">
              <a:solidFill>
                <a:srgbClr val="00990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12741" y="3789040"/>
            <a:ext cx="4131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자녀들의 교육에 맞추어 도심으로 필수적 이동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집값이 비싸더라도 도심으로 이동할 수 밖에 없는 현실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31640" y="332656"/>
            <a:ext cx="2097684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중장년</a:t>
            </a:r>
            <a:r>
              <a:rPr lang="ko-KR" altLang="en-US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 층을 겨냥한</a:t>
            </a:r>
            <a:endParaRPr lang="ko-KR" altLang="en-US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31640" y="764704"/>
            <a:ext cx="2097684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FF99"/>
                </a:solidFill>
                <a:latin typeface="a옛날목욕탕L" pitchFamily="18" charset="-127"/>
                <a:ea typeface="a옛날목욕탕L" pitchFamily="18" charset="-127"/>
              </a:rPr>
              <a:t>에코 하우스 홍보 법</a:t>
            </a:r>
            <a:endParaRPr lang="ko-KR" altLang="en-US" dirty="0">
              <a:solidFill>
                <a:srgbClr val="FFFF99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4940733" y="4581128"/>
            <a:ext cx="72008" cy="72008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12741" y="4464820"/>
            <a:ext cx="9909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해결 방법</a:t>
            </a:r>
            <a:endParaRPr lang="en-US" altLang="ko-KR" sz="1600" dirty="0" smtClean="0">
              <a:solidFill>
                <a:srgbClr val="FF000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12741" y="4797152"/>
            <a:ext cx="374974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결정  및 의문의 문제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 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시범 에코하우스를 통하여 약 </a:t>
            </a:r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1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주일에서 한달 간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 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직접 살아본 후 결정하게 하는 시스템 이용 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도심 문제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 2017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년 도심</a:t>
            </a:r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,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서울시 강서구 마곡지구에 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 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에코하우스 아파트 형 첫 건설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 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계속해서 이 같은 형태로 건설 및 발달 예정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pic>
        <p:nvPicPr>
          <p:cNvPr id="3076" name="Picture 4" descr="시애틀 야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556792"/>
            <a:ext cx="3168351" cy="4896544"/>
          </a:xfrm>
          <a:prstGeom prst="rect">
            <a:avLst/>
          </a:prstGeom>
          <a:noFill/>
        </p:spPr>
      </p:pic>
      <p:pic>
        <p:nvPicPr>
          <p:cNvPr id="4102" name="Picture 6" descr="http://postfiles10.naver.net/20120625_41/godbbosasi_13405930704904fWUK_JPEG/eco_light_bulb.jpg?type=w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484784"/>
            <a:ext cx="3312368" cy="5040560"/>
          </a:xfrm>
          <a:prstGeom prst="rect">
            <a:avLst/>
          </a:prstGeom>
          <a:noFill/>
        </p:spPr>
      </p:pic>
      <p:pic>
        <p:nvPicPr>
          <p:cNvPr id="3082" name="Picture 10" descr="http://news.hankyung.com/nas_photo/201408/AA.8995487.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1412776"/>
            <a:ext cx="3312368" cy="5194395"/>
          </a:xfrm>
          <a:prstGeom prst="rect">
            <a:avLst/>
          </a:prstGeom>
          <a:noFill/>
        </p:spPr>
      </p:pic>
      <p:pic>
        <p:nvPicPr>
          <p:cNvPr id="3084" name="Picture 12" descr="http://www.mediapen.com/news/photo/201408/44073_33943_23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1412776"/>
            <a:ext cx="3384376" cy="5184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3446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31" grpId="0"/>
      <p:bldP spid="25" grpId="0" animBg="1"/>
      <p:bldP spid="26" grpId="0" animBg="1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대각선 방향의 모서리가 둥근 사각형 20"/>
          <p:cNvSpPr/>
          <p:nvPr/>
        </p:nvSpPr>
        <p:spPr>
          <a:xfrm>
            <a:off x="4716016" y="548680"/>
            <a:ext cx="4032448" cy="432048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0180" y="342083"/>
            <a:ext cx="1953668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중장년</a:t>
            </a:r>
            <a:r>
              <a:rPr lang="ko-KR" altLang="en-US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 층을 겨냥한</a:t>
            </a:r>
            <a:endParaRPr lang="ko-KR" altLang="en-US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0180" y="736423"/>
            <a:ext cx="1953668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FF99"/>
                </a:solidFill>
                <a:latin typeface="a옛날목욕탕L" pitchFamily="18" charset="-127"/>
                <a:ea typeface="a옛날목욕탕L" pitchFamily="18" charset="-127"/>
              </a:rPr>
              <a:t>에코하우스 </a:t>
            </a:r>
            <a:r>
              <a:rPr lang="ko-KR" altLang="en-US" dirty="0" err="1" smtClean="0">
                <a:solidFill>
                  <a:srgbClr val="FFFF99"/>
                </a:solidFill>
                <a:latin typeface="a옛날목욕탕L" pitchFamily="18" charset="-127"/>
                <a:ea typeface="a옛날목욕탕L" pitchFamily="18" charset="-127"/>
              </a:rPr>
              <a:t>홍보법</a:t>
            </a:r>
            <a:endParaRPr lang="ko-KR" altLang="en-US" dirty="0">
              <a:solidFill>
                <a:srgbClr val="FFFF99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95536" y="332656"/>
            <a:ext cx="792088" cy="79208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rgbClr val="009900"/>
              </a:solidFill>
              <a:latin typeface="나눔손글씨 붓" pitchFamily="66" charset="-127"/>
              <a:ea typeface="나눔손글씨 붓" pitchFamily="66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3528" y="457508"/>
            <a:ext cx="9361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에코</a:t>
            </a:r>
            <a:endParaRPr lang="en-US" altLang="ko-KR" sz="1600" b="1" dirty="0" smtClean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하우스란</a:t>
            </a:r>
            <a:endParaRPr lang="ko-KR" altLang="en-US" sz="1600" b="1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 rot="5400000">
            <a:off x="-1309566" y="3830602"/>
            <a:ext cx="510145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220072" y="548680"/>
            <a:ext cx="25683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(3)</a:t>
            </a:r>
            <a:r>
              <a:rPr lang="ko-KR" altLang="en-US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생소함에 관한 문제</a:t>
            </a:r>
            <a:endParaRPr lang="ko-KR" altLang="en-US" sz="2000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331640" y="5517232"/>
            <a:ext cx="72008" cy="72008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03648" y="5373216"/>
            <a:ext cx="18069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생소함에 관한 문제</a:t>
            </a:r>
            <a:endParaRPr lang="en-US" altLang="ko-KR" sz="1600" dirty="0" smtClean="0">
              <a:solidFill>
                <a:srgbClr val="00990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31640" y="5805264"/>
            <a:ext cx="368081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편안하고 안정되게 사려는 </a:t>
            </a:r>
            <a:r>
              <a:rPr lang="ko-KR" altLang="en-US" sz="1400" dirty="0" err="1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중장년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층의 태도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새로운 집을 찾아 나서 보지 않아 에코하우스가 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 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생소함</a:t>
            </a:r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.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5004048" y="5373216"/>
            <a:ext cx="72008" cy="72008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76056" y="5229200"/>
            <a:ext cx="9220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해결방법</a:t>
            </a:r>
            <a:endParaRPr lang="en-US" altLang="ko-KR" sz="1600" dirty="0" smtClean="0">
              <a:solidFill>
                <a:srgbClr val="FF000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06329" y="5517232"/>
            <a:ext cx="413767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err="1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중장년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층 남성 </a:t>
            </a:r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– 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지하철이나 버스와 같은 대중교통 사용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                    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지하철이나 버스 광고 이용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400" dirty="0" err="1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중장년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층 여성</a:t>
            </a:r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 - 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잡지나 뉴스 보도를 많이 시청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                     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잡지나 </a:t>
            </a:r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TV 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프로그램으로 방영</a:t>
            </a:r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  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1979712" y="4581128"/>
            <a:ext cx="62824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ko-KR" altLang="en-US" sz="16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남성들 겨냥 문구 제작 </a:t>
            </a:r>
            <a:r>
              <a:rPr lang="en-US" altLang="ko-KR" sz="16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- </a:t>
            </a:r>
            <a:r>
              <a:rPr lang="ko-KR" altLang="en-US" sz="16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당신의 미래는 로딩 중 에코하우스는 현재 기대 중</a:t>
            </a:r>
            <a:endParaRPr lang="en-US" altLang="ko-KR" sz="16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6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                          -  </a:t>
            </a:r>
            <a:r>
              <a:rPr lang="ko-KR" altLang="en-US" sz="16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에코하우스가 당신의 노후를 </a:t>
            </a:r>
            <a:r>
              <a:rPr lang="ko-KR" altLang="en-US" sz="1600" dirty="0" err="1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데코</a:t>
            </a:r>
            <a:r>
              <a:rPr lang="ko-KR" altLang="en-US" sz="16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해드립니다</a:t>
            </a:r>
            <a:r>
              <a:rPr lang="en-US" altLang="ko-KR" sz="16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.</a:t>
            </a:r>
            <a:endParaRPr lang="en-US" altLang="ko-KR" sz="16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2050" name="Picture 2" descr="http://postfiles12.naver.net/20100929_267/greenfu_1285724199323lhWOD_JPEG/2010-09-29_10%3B33%3B43.jpg?type=w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268760"/>
            <a:ext cx="7884368" cy="3168352"/>
          </a:xfrm>
          <a:prstGeom prst="rect">
            <a:avLst/>
          </a:prstGeom>
          <a:noFill/>
        </p:spPr>
      </p:pic>
      <p:pic>
        <p:nvPicPr>
          <p:cNvPr id="2052" name="Picture 4" descr="http://postfiles13.naver.net/20100929_124/greenfu_1285724199614g3zxi_JPEG/2010-09-29_10%3B33%3B53.jpg?type=w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268760"/>
            <a:ext cx="7884368" cy="3168352"/>
          </a:xfrm>
          <a:prstGeom prst="rect">
            <a:avLst/>
          </a:prstGeom>
          <a:noFill/>
        </p:spPr>
      </p:pic>
      <p:pic>
        <p:nvPicPr>
          <p:cNvPr id="2054" name="Picture 6" descr="http://postfiles6.naver.net/20100929_149/greenfu_1285724199862COTms_JPEG/2010-09-29_10%3B34%3B11.jpg?type=w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1268760"/>
            <a:ext cx="7884368" cy="3168352"/>
          </a:xfrm>
          <a:prstGeom prst="rect">
            <a:avLst/>
          </a:prstGeom>
          <a:noFill/>
        </p:spPr>
      </p:pic>
      <p:pic>
        <p:nvPicPr>
          <p:cNvPr id="2056" name="Picture 8" descr="http://postfiles9.naver.net/20130619_88/paulnnina_1371629212470U7xDs_JPEG/img006.jpg?type=w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76672"/>
            <a:ext cx="4572000" cy="6143625"/>
          </a:xfrm>
          <a:prstGeom prst="rect">
            <a:avLst/>
          </a:prstGeom>
          <a:noFill/>
        </p:spPr>
      </p:pic>
      <p:sp>
        <p:nvSpPr>
          <p:cNvPr id="26" name="타원 25"/>
          <p:cNvSpPr/>
          <p:nvPr/>
        </p:nvSpPr>
        <p:spPr>
          <a:xfrm>
            <a:off x="179512" y="2132856"/>
            <a:ext cx="1296144" cy="504056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8" name="Picture 10" descr="http://postfiles4.naver.net/20130619_227/paulnnina_1371629213986yi7wQ_JPEG/img003.jpg?type=w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476672"/>
            <a:ext cx="4572000" cy="61436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3446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3" grpId="0" animBg="1"/>
      <p:bldP spid="27" grpId="0"/>
      <p:bldP spid="28" grpId="0"/>
      <p:bldP spid="29" grpId="0" animBg="1"/>
      <p:bldP spid="30" grpId="0"/>
      <p:bldP spid="25" grpId="0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60229" y="4889635"/>
            <a:ext cx="25555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5400" b="1" dirty="0">
                <a:solidFill>
                  <a:prstClr val="white"/>
                </a:solidFill>
                <a:latin typeface="J삿갓_TT" panose="02010606000101010101" pitchFamily="2" charset="-127"/>
                <a:ea typeface="J삿갓_TT" panose="02010606000101010101" pitchFamily="2" charset="-127"/>
              </a:rPr>
              <a:t>Thank </a:t>
            </a:r>
            <a:r>
              <a:rPr lang="en-US" altLang="ko-KR" sz="5400" b="1" dirty="0">
                <a:solidFill>
                  <a:srgbClr val="97BD0C"/>
                </a:solidFill>
                <a:latin typeface="J삿갓_TT" panose="02010606000101010101" pitchFamily="2" charset="-127"/>
                <a:ea typeface="J삿갓_TT" panose="02010606000101010101" pitchFamily="2" charset="-127"/>
              </a:rPr>
              <a:t>U</a:t>
            </a:r>
            <a:endParaRPr lang="ko-KR" altLang="en-US" sz="5400" b="1" dirty="0">
              <a:solidFill>
                <a:srgbClr val="97BD0C"/>
              </a:solidFill>
              <a:latin typeface="J삿갓_TT" panose="02010606000101010101" pitchFamily="2" charset="-127"/>
              <a:ea typeface="J삿갓_TT" panose="02010606000101010101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231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7751" y="5958038"/>
            <a:ext cx="180690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dirty="0">
                <a:solidFill>
                  <a:prstClr val="white"/>
                </a:solidFill>
                <a:latin typeface="J삿갓_TT" panose="02010606000101010101" pitchFamily="2" charset="-127"/>
                <a:ea typeface="J삿갓_TT" panose="02010606000101010101" pitchFamily="2" charset="-127"/>
              </a:rPr>
              <a:t>I</a:t>
            </a:r>
            <a:r>
              <a:rPr lang="en-US" altLang="ko-KR" sz="4400" dirty="0">
                <a:solidFill>
                  <a:prstClr val="white"/>
                </a:solidFill>
                <a:latin typeface="J삿갓_TT" panose="02010606000101010101" pitchFamily="2" charset="-127"/>
                <a:ea typeface="J삿갓_TT" panose="02010606000101010101" pitchFamily="2" charset="-127"/>
              </a:rPr>
              <a:t>NDEX</a:t>
            </a:r>
            <a:endParaRPr lang="ko-KR" altLang="en-US" sz="4400" dirty="0">
              <a:solidFill>
                <a:prstClr val="white"/>
              </a:solidFill>
              <a:latin typeface="J삿갓_TT" panose="02010606000101010101" pitchFamily="2" charset="-127"/>
              <a:ea typeface="J삿갓_TT" panose="02010606000101010101" pitchFamily="2" charset="-127"/>
            </a:endParaRPr>
          </a:p>
        </p:txBody>
      </p:sp>
      <p:pic>
        <p:nvPicPr>
          <p:cNvPr id="55" name="그림 5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9781" y="5515276"/>
            <a:ext cx="780231" cy="1294598"/>
          </a:xfrm>
          <a:prstGeom prst="rect">
            <a:avLst/>
          </a:prstGeom>
        </p:spPr>
      </p:pic>
      <p:grpSp>
        <p:nvGrpSpPr>
          <p:cNvPr id="3" name="그룹 60"/>
          <p:cNvGrpSpPr/>
          <p:nvPr/>
        </p:nvGrpSpPr>
        <p:grpSpPr>
          <a:xfrm>
            <a:off x="6156172" y="1844824"/>
            <a:ext cx="2679160" cy="1790972"/>
            <a:chOff x="8556373" y="1841912"/>
            <a:chExt cx="3572218" cy="1790972"/>
          </a:xfrm>
        </p:grpSpPr>
        <p:sp>
          <p:nvSpPr>
            <p:cNvPr id="56" name="TextBox 55"/>
            <p:cNvSpPr txBox="1"/>
            <p:nvPr/>
          </p:nvSpPr>
          <p:spPr>
            <a:xfrm>
              <a:off x="8556373" y="1841912"/>
              <a:ext cx="22467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b="1" dirty="0">
                  <a:solidFill>
                    <a:srgbClr val="486D38"/>
                  </a:solidFill>
                  <a:latin typeface="헤움피노키오S" pitchFamily="18" charset="-127"/>
                  <a:ea typeface="헤움피노키오S" pitchFamily="18" charset="-127"/>
                </a:rPr>
                <a:t>에코하우스란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8652389" y="2310969"/>
              <a:ext cx="232844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ko-KR" altLang="en-US" dirty="0">
                  <a:ln w="635">
                    <a:solidFill>
                      <a:prstClr val="white"/>
                    </a:solidFill>
                  </a:ln>
                  <a:solidFill>
                    <a:prstClr val="white"/>
                  </a:solidFill>
                  <a:latin typeface="헤움숲142" pitchFamily="18" charset="-127"/>
                  <a:ea typeface="헤움숲142" pitchFamily="18" charset="-127"/>
                </a:rPr>
                <a:t>에코하우스 정의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8652386" y="2635509"/>
              <a:ext cx="232845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ko-KR" altLang="en-US" dirty="0">
                  <a:ln w="635">
                    <a:solidFill>
                      <a:prstClr val="white"/>
                    </a:solidFill>
                  </a:ln>
                  <a:solidFill>
                    <a:prstClr val="white"/>
                  </a:solidFill>
                  <a:latin typeface="헤움숲142" pitchFamily="18" charset="-127"/>
                  <a:ea typeface="헤움숲142" pitchFamily="18" charset="-127"/>
                </a:rPr>
                <a:t>현재 에코하우스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8652388" y="2986553"/>
              <a:ext cx="3476203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ko-KR" altLang="en-US" dirty="0">
                  <a:ln w="635">
                    <a:solidFill>
                      <a:prstClr val="white"/>
                    </a:solidFill>
                  </a:ln>
                  <a:solidFill>
                    <a:prstClr val="white"/>
                  </a:solidFill>
                  <a:latin typeface="헤움숲142" pitchFamily="18" charset="-127"/>
                  <a:ea typeface="헤움숲142" pitchFamily="18" charset="-127"/>
                </a:rPr>
                <a:t>에코하우스의 </a:t>
              </a:r>
              <a:r>
                <a:rPr lang="ko-KR" altLang="en-US" dirty="0" smtClean="0">
                  <a:ln w="635">
                    <a:solidFill>
                      <a:prstClr val="white"/>
                    </a:solidFill>
                  </a:ln>
                  <a:solidFill>
                    <a:prstClr val="white"/>
                  </a:solidFill>
                  <a:latin typeface="헤움숲142" pitchFamily="18" charset="-127"/>
                  <a:ea typeface="헤움숲142" pitchFamily="18" charset="-127"/>
                </a:rPr>
                <a:t>이상적 모양</a:t>
              </a:r>
              <a:endParaRPr lang="en-US" altLang="ko-KR" dirty="0" smtClean="0">
                <a:ln w="635">
                  <a:solidFill>
                    <a:prstClr val="white"/>
                  </a:solidFill>
                </a:ln>
                <a:solidFill>
                  <a:prstClr val="white"/>
                </a:solidFill>
                <a:latin typeface="헤움숲142" pitchFamily="18" charset="-127"/>
                <a:ea typeface="헤움숲142" pitchFamily="18" charset="-127"/>
              </a:endParaRPr>
            </a:p>
            <a:p>
              <a:r>
                <a:rPr lang="en-US" altLang="ko-KR" dirty="0" smtClean="0">
                  <a:ln w="635">
                    <a:solidFill>
                      <a:prstClr val="white"/>
                    </a:solidFill>
                  </a:ln>
                  <a:solidFill>
                    <a:prstClr val="white"/>
                  </a:solidFill>
                  <a:latin typeface="헤움숲142" pitchFamily="18" charset="-127"/>
                  <a:ea typeface="헤움숲142" pitchFamily="18" charset="-127"/>
                </a:rPr>
                <a:t>        -</a:t>
              </a:r>
              <a:r>
                <a:rPr lang="ko-KR" altLang="en-US" dirty="0" smtClean="0">
                  <a:ln w="635">
                    <a:solidFill>
                      <a:prstClr val="white"/>
                    </a:solidFill>
                  </a:ln>
                  <a:solidFill>
                    <a:prstClr val="white"/>
                  </a:solidFill>
                  <a:latin typeface="헤움숲142" pitchFamily="18" charset="-127"/>
                  <a:ea typeface="헤움숲142" pitchFamily="18" charset="-127"/>
                </a:rPr>
                <a:t>직접 설계 및 제작</a:t>
              </a:r>
              <a:endParaRPr lang="ko-KR" altLang="en-US" dirty="0">
                <a:ln w="635">
                  <a:solidFill>
                    <a:prstClr val="white"/>
                  </a:solidFill>
                </a:ln>
                <a:solidFill>
                  <a:prstClr val="white"/>
                </a:solidFill>
                <a:latin typeface="헤움숲142" pitchFamily="18" charset="-127"/>
                <a:ea typeface="헤움숲142" pitchFamily="18" charset="-127"/>
              </a:endParaRPr>
            </a:p>
          </p:txBody>
        </p:sp>
      </p:grpSp>
      <p:grpSp>
        <p:nvGrpSpPr>
          <p:cNvPr id="4" name="그룹 64"/>
          <p:cNvGrpSpPr/>
          <p:nvPr/>
        </p:nvGrpSpPr>
        <p:grpSpPr>
          <a:xfrm>
            <a:off x="5940153" y="4653136"/>
            <a:ext cx="3249841" cy="1519440"/>
            <a:chOff x="8377659" y="1815408"/>
            <a:chExt cx="4333145" cy="1519440"/>
          </a:xfrm>
        </p:grpSpPr>
        <p:sp>
          <p:nvSpPr>
            <p:cNvPr id="66" name="TextBox 65"/>
            <p:cNvSpPr txBox="1"/>
            <p:nvPr/>
          </p:nvSpPr>
          <p:spPr>
            <a:xfrm>
              <a:off x="8377659" y="1815408"/>
              <a:ext cx="39951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b="1" dirty="0" smtClean="0">
                  <a:solidFill>
                    <a:srgbClr val="486D38"/>
                  </a:solidFill>
                  <a:latin typeface="헤움피노키오S" pitchFamily="18" charset="-127"/>
                  <a:ea typeface="헤움피노키오S" pitchFamily="18" charset="-127"/>
                </a:rPr>
                <a:t>에코하우스 알리기 </a:t>
              </a:r>
              <a:endParaRPr lang="en-US" altLang="ko-KR" sz="2400" b="1" dirty="0" smtClean="0">
                <a:solidFill>
                  <a:srgbClr val="486D38"/>
                </a:solidFill>
                <a:latin typeface="헤움피노키오S" pitchFamily="18" charset="-127"/>
                <a:ea typeface="헤움피노키오S" pitchFamily="18" charset="-127"/>
              </a:endParaRPr>
            </a:p>
            <a:p>
              <a:r>
                <a:rPr lang="en-US" altLang="ko-KR" sz="2400" b="1" dirty="0" smtClean="0">
                  <a:solidFill>
                    <a:srgbClr val="486D38"/>
                  </a:solidFill>
                  <a:latin typeface="헤움피노키오S" pitchFamily="18" charset="-127"/>
                  <a:ea typeface="헤움피노키오S" pitchFamily="18" charset="-127"/>
                </a:rPr>
                <a:t>              - </a:t>
              </a:r>
              <a:r>
                <a:rPr lang="ko-KR" altLang="en-US" sz="2400" b="1" dirty="0" err="1" smtClean="0">
                  <a:solidFill>
                    <a:srgbClr val="486D38"/>
                  </a:solidFill>
                  <a:latin typeface="헤움피노키오S" pitchFamily="18" charset="-127"/>
                  <a:ea typeface="헤움피노키오S" pitchFamily="18" charset="-127"/>
                </a:rPr>
                <a:t>중장년층</a:t>
              </a:r>
              <a:endParaRPr lang="ko-KR" altLang="en-US" sz="2400" b="1" dirty="0">
                <a:solidFill>
                  <a:srgbClr val="486D38"/>
                </a:solidFill>
                <a:latin typeface="헤움피노키오S" pitchFamily="18" charset="-127"/>
                <a:ea typeface="헤움피노키오S" pitchFamily="18" charset="-127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8758418" y="2688517"/>
              <a:ext cx="3952386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ko-KR" altLang="en-US" dirty="0" err="1" smtClean="0">
                  <a:ln w="635">
                    <a:solidFill>
                      <a:prstClr val="white"/>
                    </a:solidFill>
                  </a:ln>
                  <a:solidFill>
                    <a:prstClr val="white"/>
                  </a:solidFill>
                  <a:latin typeface="헤움숲142" pitchFamily="18" charset="-127"/>
                  <a:ea typeface="헤움숲142" pitchFamily="18" charset="-127"/>
                </a:rPr>
                <a:t>중장년</a:t>
              </a:r>
              <a:r>
                <a:rPr lang="ko-KR" altLang="en-US" dirty="0" smtClean="0">
                  <a:ln w="635">
                    <a:solidFill>
                      <a:prstClr val="white"/>
                    </a:solidFill>
                  </a:ln>
                  <a:solidFill>
                    <a:prstClr val="white"/>
                  </a:solidFill>
                  <a:latin typeface="헤움숲142" pitchFamily="18" charset="-127"/>
                  <a:ea typeface="헤움숲142" pitchFamily="18" charset="-127"/>
                </a:rPr>
                <a:t> 층을 겨냥한 에코하우스</a:t>
              </a:r>
              <a:endParaRPr lang="en-US" altLang="ko-KR" dirty="0" smtClean="0">
                <a:ln w="635">
                  <a:solidFill>
                    <a:prstClr val="white"/>
                  </a:solidFill>
                </a:ln>
                <a:solidFill>
                  <a:prstClr val="white"/>
                </a:solidFill>
                <a:latin typeface="헤움숲142" pitchFamily="18" charset="-127"/>
                <a:ea typeface="헤움숲142" pitchFamily="18" charset="-127"/>
              </a:endParaRPr>
            </a:p>
            <a:p>
              <a:r>
                <a:rPr lang="ko-KR" altLang="en-US" dirty="0" smtClean="0">
                  <a:ln w="635">
                    <a:solidFill>
                      <a:prstClr val="white"/>
                    </a:solidFill>
                  </a:ln>
                  <a:solidFill>
                    <a:prstClr val="white"/>
                  </a:solidFill>
                  <a:latin typeface="헤움숲142" pitchFamily="18" charset="-127"/>
                  <a:ea typeface="헤움숲142" pitchFamily="18" charset="-127"/>
                </a:rPr>
                <a:t>홍보 법 </a:t>
              </a:r>
              <a:r>
                <a:rPr lang="en-US" altLang="ko-KR" dirty="0" smtClean="0">
                  <a:ln w="635">
                    <a:solidFill>
                      <a:prstClr val="white"/>
                    </a:solidFill>
                  </a:ln>
                  <a:solidFill>
                    <a:prstClr val="white"/>
                  </a:solidFill>
                  <a:latin typeface="헤움숲142" pitchFamily="18" charset="-127"/>
                  <a:ea typeface="헤움숲142" pitchFamily="18" charset="-127"/>
                </a:rPr>
                <a:t>–</a:t>
              </a:r>
              <a:r>
                <a:rPr lang="ko-KR" altLang="en-US" dirty="0" smtClean="0">
                  <a:ln w="635">
                    <a:solidFill>
                      <a:prstClr val="white"/>
                    </a:solidFill>
                  </a:ln>
                  <a:solidFill>
                    <a:prstClr val="white"/>
                  </a:solidFill>
                  <a:latin typeface="헤움숲142" pitchFamily="18" charset="-127"/>
                  <a:ea typeface="헤움숲142" pitchFamily="18" charset="-127"/>
                </a:rPr>
                <a:t>문제점 및 해결책</a:t>
              </a:r>
              <a:endParaRPr lang="ko-KR" altLang="en-US" dirty="0">
                <a:ln w="635">
                  <a:solidFill>
                    <a:prstClr val="white"/>
                  </a:solidFill>
                </a:ln>
                <a:solidFill>
                  <a:prstClr val="white"/>
                </a:solidFill>
                <a:latin typeface="헤움숲142" pitchFamily="18" charset="-127"/>
                <a:ea typeface="헤움숲142" pitchFamily="18" charset="-127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300192" y="3933056"/>
            <a:ext cx="230050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n w="635">
                  <a:solidFill>
                    <a:prstClr val="white"/>
                  </a:solidFill>
                </a:ln>
                <a:solidFill>
                  <a:prstClr val="white"/>
                </a:solidFill>
                <a:latin typeface="헤움숲142" pitchFamily="18" charset="-127"/>
                <a:ea typeface="헤움숲142" pitchFamily="18" charset="-127"/>
              </a:rPr>
              <a:t>에코하우스의 기대효과</a:t>
            </a:r>
            <a:endParaRPr lang="ko-KR" altLang="en-US" dirty="0">
              <a:ln w="635">
                <a:solidFill>
                  <a:prstClr val="white"/>
                </a:solidFill>
              </a:ln>
              <a:solidFill>
                <a:prstClr val="white"/>
              </a:solidFill>
              <a:latin typeface="헤움숲142" pitchFamily="18" charset="-127"/>
              <a:ea typeface="헤움숲142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00192" y="3573016"/>
            <a:ext cx="284380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n w="635">
                  <a:solidFill>
                    <a:prstClr val="white"/>
                  </a:solidFill>
                </a:ln>
                <a:solidFill>
                  <a:prstClr val="white"/>
                </a:solidFill>
                <a:latin typeface="헤움숲142" pitchFamily="18" charset="-127"/>
                <a:ea typeface="헤움숲142" pitchFamily="18" charset="-127"/>
              </a:rPr>
              <a:t>널리 적용 가능한 친환경 기술</a:t>
            </a:r>
            <a:endParaRPr lang="ko-KR" altLang="en-US" dirty="0">
              <a:ln w="635">
                <a:solidFill>
                  <a:prstClr val="white"/>
                </a:solidFill>
              </a:ln>
              <a:solidFill>
                <a:prstClr val="white"/>
              </a:solidFill>
              <a:latin typeface="헤움숲142" pitchFamily="18" charset="-127"/>
              <a:ea typeface="헤움숲142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935128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대각선 방향의 모서리가 둥근 사각형 20"/>
          <p:cNvSpPr/>
          <p:nvPr/>
        </p:nvSpPr>
        <p:spPr>
          <a:xfrm>
            <a:off x="4499992" y="1700808"/>
            <a:ext cx="4032448" cy="432048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0180" y="342083"/>
            <a:ext cx="1953668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에코하우스의</a:t>
            </a:r>
            <a:endParaRPr lang="ko-KR" altLang="en-US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0180" y="736423"/>
            <a:ext cx="1953668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FF99"/>
                </a:solidFill>
                <a:latin typeface="a옛날목욕탕L" pitchFamily="18" charset="-127"/>
                <a:ea typeface="a옛날목욕탕L" pitchFamily="18" charset="-127"/>
              </a:rPr>
              <a:t>정의</a:t>
            </a:r>
            <a:endParaRPr lang="ko-KR" altLang="en-US" dirty="0">
              <a:solidFill>
                <a:srgbClr val="FFFF99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95536" y="332656"/>
            <a:ext cx="792088" cy="79208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rgbClr val="009900"/>
              </a:solidFill>
              <a:latin typeface="나눔손글씨 붓" pitchFamily="66" charset="-127"/>
              <a:ea typeface="나눔손글씨 붓" pitchFamily="66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3528" y="457508"/>
            <a:ext cx="9361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에코</a:t>
            </a:r>
            <a:endParaRPr lang="en-US" altLang="ko-KR" sz="1600" b="1" dirty="0" smtClean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하우스란</a:t>
            </a:r>
            <a:endParaRPr lang="ko-KR" altLang="en-US" sz="1600" b="1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 rot="5400000">
            <a:off x="-1309566" y="3830602"/>
            <a:ext cx="510145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788024" y="1700808"/>
            <a:ext cx="17828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에코 하우스란</a:t>
            </a:r>
            <a:r>
              <a:rPr lang="en-US" altLang="ko-KR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?</a:t>
            </a:r>
            <a:endParaRPr lang="ko-KR" altLang="en-US" sz="2000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4932040" y="2420888"/>
            <a:ext cx="72008" cy="72008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04048" y="2304580"/>
            <a:ext cx="1484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err="1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업사이클</a:t>
            </a:r>
            <a:r>
              <a:rPr lang="ko-KR" altLang="en-US" sz="1600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 하우스</a:t>
            </a:r>
            <a:endParaRPr lang="en-US" altLang="ko-KR" sz="1600" dirty="0" smtClean="0">
              <a:solidFill>
                <a:srgbClr val="00990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04048" y="2636912"/>
            <a:ext cx="20553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에코 하우스의 한 종류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재활용을 이용해 만든 집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932040" y="3356992"/>
            <a:ext cx="72008" cy="72008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04048" y="3240684"/>
            <a:ext cx="13195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err="1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패시브</a:t>
            </a:r>
            <a:r>
              <a:rPr lang="ko-KR" altLang="en-US" sz="1600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 하우스</a:t>
            </a:r>
            <a:endParaRPr lang="en-US" altLang="ko-KR" sz="1600" dirty="0" smtClean="0">
              <a:solidFill>
                <a:srgbClr val="00990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04048" y="3573016"/>
            <a:ext cx="273504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에코 하우스의 한 종류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보온 장치 없이 따뜻하고 시원하게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 살 수 있는 집</a:t>
            </a:r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4932040" y="4941168"/>
            <a:ext cx="72008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76056" y="4797152"/>
            <a:ext cx="1257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에코 하우스</a:t>
            </a:r>
            <a:endParaRPr lang="en-US" altLang="ko-KR" dirty="0" smtClean="0">
              <a:solidFill>
                <a:srgbClr val="FF000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004048" y="5157192"/>
            <a:ext cx="3776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-Echo + house</a:t>
            </a:r>
          </a:p>
          <a:p>
            <a:r>
              <a:rPr lang="en-US" altLang="ko-KR" sz="16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6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자연 환경을 오염하지 않는 친환경 적인 집</a:t>
            </a:r>
            <a:endParaRPr lang="en-US" altLang="ko-KR" sz="16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600" dirty="0" smtClean="0">
              <a:solidFill>
                <a:prstClr val="white">
                  <a:lumMod val="50000"/>
                </a:prst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19" name="Picture 2" descr="http://ncc.phinf.naver.net/20131223_191/1387772018873q5MwE_JPEG/a01.jpg?type=w6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12776"/>
            <a:ext cx="3168351" cy="4608512"/>
          </a:xfrm>
          <a:prstGeom prst="rect">
            <a:avLst/>
          </a:prstGeom>
          <a:ln w="317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0" name="Picture 6" descr="img_03.jpg"/>
          <p:cNvPicPr>
            <a:picLocks noChangeAspect="1" noChangeArrowheads="1"/>
          </p:cNvPicPr>
          <p:nvPr/>
        </p:nvPicPr>
        <p:blipFill>
          <a:blip r:embed="rId3" cstate="print"/>
          <a:srcRect b="7692"/>
          <a:stretch>
            <a:fillRect/>
          </a:stretch>
        </p:blipFill>
        <p:spPr bwMode="auto">
          <a:xfrm>
            <a:off x="1331640" y="1412776"/>
            <a:ext cx="3168351" cy="4608512"/>
          </a:xfrm>
          <a:prstGeom prst="rect">
            <a:avLst/>
          </a:prstGeom>
          <a:ln w="317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4" name="Picture 12" descr="http://image.ytn.co.kr/general/jpg/2014/0327/201403271544460080_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412776"/>
            <a:ext cx="3168352" cy="4608512"/>
          </a:xfrm>
          <a:prstGeom prst="rect">
            <a:avLst/>
          </a:prstGeom>
          <a:ln w="317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5" name="TextBox 24"/>
          <p:cNvSpPr txBox="1"/>
          <p:nvPr/>
        </p:nvSpPr>
        <p:spPr>
          <a:xfrm>
            <a:off x="6012160" y="4365104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이처럼</a:t>
            </a:r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3" grpId="0" animBg="1"/>
      <p:bldP spid="27" grpId="0"/>
      <p:bldP spid="28" grpId="0"/>
      <p:bldP spid="29" grpId="0" animBg="1"/>
      <p:bldP spid="30" grpId="0"/>
      <p:bldP spid="31" grpId="0"/>
      <p:bldP spid="32" grpId="0" animBg="1"/>
      <p:bldP spid="33" grpId="0"/>
      <p:bldP spid="3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대각선 방향의 모서리가 둥근 사각형 20"/>
          <p:cNvSpPr/>
          <p:nvPr/>
        </p:nvSpPr>
        <p:spPr>
          <a:xfrm>
            <a:off x="4716016" y="1700808"/>
            <a:ext cx="4032448" cy="432048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0180" y="342083"/>
            <a:ext cx="1953668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에코하우스의</a:t>
            </a:r>
            <a:endParaRPr lang="ko-KR" altLang="en-US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0180" y="736423"/>
            <a:ext cx="1953668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mtClean="0">
                <a:solidFill>
                  <a:srgbClr val="FFFF99"/>
                </a:solidFill>
                <a:latin typeface="a옛날목욕탕L" pitchFamily="18" charset="-127"/>
                <a:ea typeface="a옛날목욕탕L" pitchFamily="18" charset="-127"/>
              </a:rPr>
              <a:t>현재</a:t>
            </a:r>
            <a:endParaRPr lang="ko-KR" altLang="en-US" dirty="0">
              <a:solidFill>
                <a:srgbClr val="FFFF99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95536" y="332656"/>
            <a:ext cx="792088" cy="79208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rgbClr val="009900"/>
              </a:solidFill>
              <a:latin typeface="나눔손글씨 붓" pitchFamily="66" charset="-127"/>
              <a:ea typeface="나눔손글씨 붓" pitchFamily="66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3528" y="457508"/>
            <a:ext cx="9361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에코</a:t>
            </a:r>
            <a:endParaRPr lang="en-US" altLang="ko-KR" sz="1600" b="1" dirty="0" smtClean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하우스란</a:t>
            </a:r>
            <a:endParaRPr lang="ko-KR" altLang="en-US" sz="1600" b="1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 rot="5400000">
            <a:off x="-1309566" y="3830602"/>
            <a:ext cx="510145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860032" y="1728516"/>
            <a:ext cx="22381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 에코 하우스의 현재</a:t>
            </a:r>
            <a:endParaRPr lang="ko-KR" altLang="en-US" sz="2000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pic>
        <p:nvPicPr>
          <p:cNvPr id="25" name="그림 24" descr="Screenshot_2014-08-17-12-02-00.png"/>
          <p:cNvPicPr>
            <a:picLocks noChangeAspect="1"/>
          </p:cNvPicPr>
          <p:nvPr/>
        </p:nvPicPr>
        <p:blipFill>
          <a:blip r:embed="rId2" cstate="print"/>
          <a:srcRect t="4776" b="24577"/>
          <a:stretch>
            <a:fillRect/>
          </a:stretch>
        </p:blipFill>
        <p:spPr>
          <a:xfrm>
            <a:off x="1377725" y="1373722"/>
            <a:ext cx="3153725" cy="4913760"/>
          </a:xfrm>
          <a:prstGeom prst="rect">
            <a:avLst/>
          </a:prstGeom>
          <a:ln w="317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직사각형 2"/>
          <p:cNvSpPr/>
          <p:nvPr/>
        </p:nvSpPr>
        <p:spPr>
          <a:xfrm>
            <a:off x="4679504" y="2564904"/>
            <a:ext cx="44644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>
                <a:latin typeface="a옛날목욕탕L" pitchFamily="18" charset="-127"/>
                <a:ea typeface="a옛날목욕탕L" pitchFamily="18" charset="-127"/>
              </a:rPr>
              <a:t>- </a:t>
            </a:r>
            <a:r>
              <a:rPr lang="ko-KR" altLang="en-US" sz="1600" dirty="0">
                <a:latin typeface="a옛날목욕탕L" pitchFamily="18" charset="-127"/>
                <a:ea typeface="a옛날목욕탕L" pitchFamily="18" charset="-127"/>
              </a:rPr>
              <a:t>현재 에코하우스는 주로 </a:t>
            </a:r>
            <a:r>
              <a:rPr lang="ko-KR" altLang="en-US" sz="1600" b="1" dirty="0" err="1" smtClean="0">
                <a:solidFill>
                  <a:srgbClr val="00B050"/>
                </a:solidFill>
                <a:latin typeface="a옛날목욕탕L" pitchFamily="18" charset="-127"/>
                <a:ea typeface="a옛날목욕탕L" pitchFamily="18" charset="-127"/>
              </a:rPr>
              <a:t>펜션</a:t>
            </a:r>
            <a:r>
              <a:rPr lang="ko-KR" altLang="en-US" sz="1600" b="1" dirty="0" smtClean="0">
                <a:solidFill>
                  <a:srgbClr val="00B050"/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sz="1600" dirty="0" err="1" smtClean="0">
                <a:latin typeface="a옛날목욕탕L" pitchFamily="18" charset="-127"/>
                <a:ea typeface="a옛날목욕탕L" pitchFamily="18" charset="-127"/>
              </a:rPr>
              <a:t>으로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sz="1600" dirty="0">
                <a:latin typeface="a옛날목욕탕L" pitchFamily="18" charset="-127"/>
                <a:ea typeface="a옛날목욕탕L" pitchFamily="18" charset="-127"/>
              </a:rPr>
              <a:t>사용</a:t>
            </a:r>
          </a:p>
        </p:txBody>
      </p:sp>
      <p:pic>
        <p:nvPicPr>
          <p:cNvPr id="1026" name="Picture 2" descr="http://preview.imagetoday.co.kr/2008/12/16/trd022tg956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40768"/>
            <a:ext cx="3133450" cy="4968552"/>
          </a:xfrm>
          <a:prstGeom prst="rect">
            <a:avLst/>
          </a:prstGeom>
          <a:ln w="317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4716016" y="3429000"/>
            <a:ext cx="402816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 에코하우스 </a:t>
            </a:r>
            <a:r>
              <a:rPr lang="ko-KR" altLang="en-US" sz="1600" b="1" dirty="0">
                <a:solidFill>
                  <a:srgbClr val="00B050"/>
                </a:solidFill>
                <a:latin typeface="a옛날목욕탕L" pitchFamily="18" charset="-127"/>
                <a:ea typeface="a옛날목욕탕L" pitchFamily="18" charset="-127"/>
              </a:rPr>
              <a:t>설립 </a:t>
            </a:r>
            <a:r>
              <a:rPr lang="ko-KR" altLang="en-US" sz="1600" b="1" dirty="0" smtClean="0">
                <a:solidFill>
                  <a:srgbClr val="00B050"/>
                </a:solidFill>
                <a:latin typeface="a옛날목욕탕L" pitchFamily="18" charset="-127"/>
                <a:ea typeface="a옛날목욕탕L" pitchFamily="18" charset="-127"/>
              </a:rPr>
              <a:t>비용 </a:t>
            </a:r>
            <a:r>
              <a:rPr lang="ko-KR" altLang="en-US" sz="1600" dirty="0" err="1" smtClean="0">
                <a:latin typeface="a옛날목욕탕L" pitchFamily="18" charset="-127"/>
                <a:ea typeface="a옛날목욕탕L" pitchFamily="18" charset="-127"/>
              </a:rPr>
              <a:t>이부담</a:t>
            </a:r>
            <a:endParaRPr lang="en-US" altLang="ko-KR" sz="1600" dirty="0">
              <a:latin typeface="a옛날목욕탕L" pitchFamily="18" charset="-127"/>
              <a:ea typeface="a옛날목욕탕L" pitchFamily="18" charset="-127"/>
            </a:endParaRPr>
          </a:p>
        </p:txBody>
      </p:sp>
      <p:pic>
        <p:nvPicPr>
          <p:cNvPr id="14338" name="Picture 2" descr="http://imgnews.naver.net/image/057/2014/07/28/140650951453d5a1ca7cffd_99_20140728100603.jpg"/>
          <p:cNvPicPr>
            <a:picLocks noChangeAspect="1" noChangeArrowheads="1"/>
          </p:cNvPicPr>
          <p:nvPr/>
        </p:nvPicPr>
        <p:blipFill>
          <a:blip r:embed="rId4" cstate="print"/>
          <a:srcRect l="53199" r="14601"/>
          <a:stretch>
            <a:fillRect/>
          </a:stretch>
        </p:blipFill>
        <p:spPr bwMode="auto">
          <a:xfrm>
            <a:off x="1331640" y="1340768"/>
            <a:ext cx="3240360" cy="496855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4716016" y="4437112"/>
            <a:ext cx="52134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- 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에너지 </a:t>
            </a:r>
            <a:r>
              <a:rPr lang="ko-KR" altLang="en-US" sz="1600" b="1" dirty="0" smtClean="0">
                <a:solidFill>
                  <a:srgbClr val="00B050"/>
                </a:solidFill>
                <a:latin typeface="a옛날목욕탕L" pitchFamily="18" charset="-127"/>
                <a:ea typeface="a옛날목욕탕L" pitchFamily="18" charset="-127"/>
              </a:rPr>
              <a:t>소비 율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은 일반 가정에 비해 </a:t>
            </a:r>
            <a:r>
              <a:rPr lang="ko-KR" altLang="en-US" sz="1600" dirty="0" smtClean="0">
                <a:solidFill>
                  <a:srgbClr val="00B050"/>
                </a:solidFill>
                <a:latin typeface="a옛날목욕탕L" pitchFamily="18" charset="-127"/>
                <a:ea typeface="a옛날목욕탕L" pitchFamily="18" charset="-127"/>
              </a:rPr>
              <a:t>평균 </a:t>
            </a:r>
            <a:r>
              <a:rPr lang="en-US" altLang="ko-KR" sz="1600" dirty="0" smtClean="0">
                <a:solidFill>
                  <a:srgbClr val="00B050"/>
                </a:solidFill>
                <a:latin typeface="a옛날목욕탕L" pitchFamily="18" charset="-127"/>
                <a:ea typeface="a옛날목욕탕L" pitchFamily="18" charset="-127"/>
              </a:rPr>
              <a:t>1/3</a:t>
            </a:r>
            <a:endParaRPr lang="ko-KR" altLang="en-US" sz="1600" dirty="0">
              <a:solidFill>
                <a:srgbClr val="00B05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pic>
        <p:nvPicPr>
          <p:cNvPr id="16" name="Picture 2" descr="http://www.constimes.co.kr/news/photo/201404/83823_11439_53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1268760"/>
            <a:ext cx="3240360" cy="511256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4788024" y="5445224"/>
            <a:ext cx="4499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- 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현재 서울시에 </a:t>
            </a:r>
            <a:r>
              <a:rPr lang="ko-KR" altLang="en-US" sz="1600" b="1" dirty="0" smtClean="0">
                <a:solidFill>
                  <a:srgbClr val="00B050"/>
                </a:solidFill>
                <a:latin typeface="a옛날목욕탕L" pitchFamily="18" charset="-127"/>
                <a:ea typeface="a옛날목욕탕L" pitchFamily="18" charset="-127"/>
              </a:rPr>
              <a:t>에코하우스 전시관 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설치</a:t>
            </a:r>
            <a:endParaRPr lang="ko-KR" altLang="en-US" sz="1600" dirty="0">
              <a:latin typeface="a옛날목욕탕L" pitchFamily="18" charset="-127"/>
              <a:ea typeface="a옛날목욕탕L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446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3" grpId="0"/>
      <p:bldP spid="8" grpId="0"/>
      <p:bldP spid="15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대각선 방향의 모서리가 둥근 사각형 20"/>
          <p:cNvSpPr/>
          <p:nvPr/>
        </p:nvSpPr>
        <p:spPr>
          <a:xfrm>
            <a:off x="4716016" y="548680"/>
            <a:ext cx="4032448" cy="432048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0180" y="342083"/>
            <a:ext cx="1953668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에코하우스의</a:t>
            </a:r>
            <a:endParaRPr lang="ko-KR" altLang="en-US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0180" y="736423"/>
            <a:ext cx="1953668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FF99"/>
                </a:solidFill>
                <a:latin typeface="a옛날목욕탕L" pitchFamily="18" charset="-127"/>
                <a:ea typeface="a옛날목욕탕L" pitchFamily="18" charset="-127"/>
              </a:rPr>
              <a:t>이상적 모양</a:t>
            </a:r>
            <a:endParaRPr lang="ko-KR" altLang="en-US" dirty="0">
              <a:solidFill>
                <a:srgbClr val="FFFF99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95536" y="332656"/>
            <a:ext cx="792088" cy="79208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rgbClr val="009900"/>
              </a:solidFill>
              <a:latin typeface="나눔손글씨 붓" pitchFamily="66" charset="-127"/>
              <a:ea typeface="나눔손글씨 붓" pitchFamily="66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3528" y="457508"/>
            <a:ext cx="9361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에코</a:t>
            </a:r>
            <a:endParaRPr lang="en-US" altLang="ko-KR" sz="1600" b="1" dirty="0" smtClean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하우스란</a:t>
            </a:r>
            <a:endParaRPr lang="ko-KR" altLang="en-US" sz="1600" b="1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 rot="5400000">
            <a:off x="-1309566" y="3830602"/>
            <a:ext cx="510145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004048" y="548680"/>
            <a:ext cx="2659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N2P</a:t>
            </a:r>
            <a:r>
              <a:rPr lang="ko-KR" altLang="en-US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의 에코하우스 설계</a:t>
            </a:r>
            <a:endParaRPr lang="ko-KR" altLang="en-US" sz="2000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75656" y="1196752"/>
            <a:ext cx="1130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설계도 도면</a:t>
            </a:r>
            <a:endParaRPr lang="en-US" altLang="ko-KR" sz="1600" dirty="0" smtClean="0">
              <a:solidFill>
                <a:srgbClr val="00990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pic>
        <p:nvPicPr>
          <p:cNvPr id="13" name="Picture 4" descr="C:\Users\LG\Desktop\B8F0B4ABC1BEC0CC2.png"/>
          <p:cNvPicPr>
            <a:picLocks noChangeAspect="1" noChangeArrowheads="1"/>
          </p:cNvPicPr>
          <p:nvPr/>
        </p:nvPicPr>
        <p:blipFill>
          <a:blip r:embed="rId2" cstate="print"/>
          <a:srcRect l="15473" t="34095" r="19247" b="17796"/>
          <a:stretch>
            <a:fillRect/>
          </a:stretch>
        </p:blipFill>
        <p:spPr bwMode="auto">
          <a:xfrm>
            <a:off x="1259631" y="1412776"/>
            <a:ext cx="3029029" cy="2232248"/>
          </a:xfrm>
          <a:prstGeom prst="rect">
            <a:avLst/>
          </a:prstGeom>
          <a:noFill/>
        </p:spPr>
      </p:pic>
      <p:pic>
        <p:nvPicPr>
          <p:cNvPr id="14" name="Picture 2" descr="C:\Users\LG\Desktop\전체체체.png"/>
          <p:cNvPicPr>
            <a:picLocks noChangeAspect="1" noChangeArrowheads="1"/>
          </p:cNvPicPr>
          <p:nvPr/>
        </p:nvPicPr>
        <p:blipFill>
          <a:blip r:embed="rId3" cstate="print"/>
          <a:srcRect l="9485" t="21732" r="8075" b="26625"/>
          <a:stretch>
            <a:fillRect/>
          </a:stretch>
        </p:blipFill>
        <p:spPr bwMode="auto">
          <a:xfrm>
            <a:off x="1043608" y="3573016"/>
            <a:ext cx="3816424" cy="2390720"/>
          </a:xfrm>
          <a:prstGeom prst="rect">
            <a:avLst/>
          </a:prstGeom>
          <a:noFill/>
        </p:spPr>
      </p:pic>
      <p:pic>
        <p:nvPicPr>
          <p:cNvPr id="15" name="Picture 3" descr="C:\Users\LG\Desktop\duv.png"/>
          <p:cNvPicPr>
            <a:picLocks noChangeAspect="1" noChangeArrowheads="1"/>
          </p:cNvPicPr>
          <p:nvPr/>
        </p:nvPicPr>
        <p:blipFill>
          <a:blip r:embed="rId4" cstate="print"/>
          <a:srcRect l="24783" t="27416" b="34097"/>
          <a:stretch>
            <a:fillRect/>
          </a:stretch>
        </p:blipFill>
        <p:spPr bwMode="auto">
          <a:xfrm>
            <a:off x="5004048" y="1484784"/>
            <a:ext cx="3940410" cy="2016224"/>
          </a:xfrm>
          <a:prstGeom prst="rect">
            <a:avLst/>
          </a:prstGeom>
          <a:noFill/>
        </p:spPr>
      </p:pic>
      <p:pic>
        <p:nvPicPr>
          <p:cNvPr id="16" name="Picture 4" descr="C:\Users\LG\Desktop\duvv.png"/>
          <p:cNvPicPr>
            <a:picLocks noChangeAspect="1" noChangeArrowheads="1"/>
          </p:cNvPicPr>
          <p:nvPr/>
        </p:nvPicPr>
        <p:blipFill>
          <a:blip r:embed="rId5" cstate="print"/>
          <a:srcRect l="31119" t="16467" r="32466" b="38174"/>
          <a:stretch>
            <a:fillRect/>
          </a:stretch>
        </p:blipFill>
        <p:spPr bwMode="auto">
          <a:xfrm>
            <a:off x="5868144" y="3717032"/>
            <a:ext cx="2160240" cy="2690827"/>
          </a:xfrm>
          <a:prstGeom prst="rect">
            <a:avLst/>
          </a:prstGeom>
          <a:noFill/>
        </p:spPr>
      </p:pic>
      <p:pic>
        <p:nvPicPr>
          <p:cNvPr id="19" name="그림 18" descr="20140826_20265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446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그림 19" descr="20140905_0018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5346136" y="1574744"/>
            <a:ext cx="3600000" cy="2700000"/>
          </a:xfrm>
          <a:prstGeom prst="rect">
            <a:avLst/>
          </a:prstGeom>
        </p:spPr>
      </p:pic>
      <p:sp>
        <p:nvSpPr>
          <p:cNvPr id="21" name="대각선 방향의 모서리가 둥근 사각형 20"/>
          <p:cNvSpPr/>
          <p:nvPr/>
        </p:nvSpPr>
        <p:spPr>
          <a:xfrm>
            <a:off x="4716016" y="548680"/>
            <a:ext cx="4032448" cy="432048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0180" y="342083"/>
            <a:ext cx="1953668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에코하우스의</a:t>
            </a:r>
            <a:endParaRPr lang="ko-KR" altLang="en-US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0180" y="736423"/>
            <a:ext cx="1953668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FF99"/>
                </a:solidFill>
                <a:latin typeface="a옛날목욕탕L" pitchFamily="18" charset="-127"/>
                <a:ea typeface="a옛날목욕탕L" pitchFamily="18" charset="-127"/>
              </a:rPr>
              <a:t>이상적 모양</a:t>
            </a:r>
            <a:endParaRPr lang="ko-KR" altLang="en-US" dirty="0">
              <a:solidFill>
                <a:srgbClr val="FFFF99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95536" y="332656"/>
            <a:ext cx="792088" cy="79208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rgbClr val="009900"/>
              </a:solidFill>
              <a:latin typeface="나눔손글씨 붓" pitchFamily="66" charset="-127"/>
              <a:ea typeface="나눔손글씨 붓" pitchFamily="66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3528" y="457508"/>
            <a:ext cx="9361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에코</a:t>
            </a:r>
            <a:endParaRPr lang="en-US" altLang="ko-KR" sz="1600" b="1" dirty="0" smtClean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하우스란</a:t>
            </a:r>
            <a:endParaRPr lang="ko-KR" altLang="en-US" sz="1600" b="1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 rot="5400000">
            <a:off x="-1309566" y="3830602"/>
            <a:ext cx="510145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004048" y="548680"/>
            <a:ext cx="2659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N2P</a:t>
            </a:r>
            <a:r>
              <a:rPr lang="ko-KR" altLang="en-US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의 에코하우스 설계</a:t>
            </a:r>
            <a:endParaRPr lang="ko-KR" altLang="en-US" sz="2000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75656" y="1196752"/>
            <a:ext cx="16417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실제 집 모형 사진</a:t>
            </a:r>
            <a:endParaRPr lang="en-US" altLang="ko-KR" sz="1600" dirty="0" smtClean="0">
              <a:solidFill>
                <a:srgbClr val="00990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pic>
        <p:nvPicPr>
          <p:cNvPr id="24" name="그림 23" descr="20140905_0018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3933056"/>
            <a:ext cx="3600000" cy="2700001"/>
          </a:xfrm>
          <a:prstGeom prst="rect">
            <a:avLst/>
          </a:prstGeom>
        </p:spPr>
      </p:pic>
      <p:pic>
        <p:nvPicPr>
          <p:cNvPr id="23" name="그림 22" descr="20140905_0018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3933056"/>
            <a:ext cx="3600000" cy="2700000"/>
          </a:xfrm>
          <a:prstGeom prst="rect">
            <a:avLst/>
          </a:prstGeom>
        </p:spPr>
      </p:pic>
      <p:pic>
        <p:nvPicPr>
          <p:cNvPr id="26" name="그림 25" descr="20140905_00182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1196752"/>
            <a:ext cx="3600000" cy="2700000"/>
          </a:xfrm>
          <a:prstGeom prst="rect">
            <a:avLst/>
          </a:prstGeom>
        </p:spPr>
      </p:pic>
      <p:pic>
        <p:nvPicPr>
          <p:cNvPr id="19" name="그림 18" descr="20140905_00175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87824" y="2636912"/>
            <a:ext cx="3600000" cy="27000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779912" y="1268760"/>
            <a:ext cx="504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오른쪽 위</a:t>
            </a:r>
            <a:endParaRPr lang="ko-KR" altLang="en-US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956376" y="119675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옆</a:t>
            </a:r>
            <a:endParaRPr lang="ko-KR" altLang="en-US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99592" y="5661248"/>
            <a:ext cx="576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내구</a:t>
            </a:r>
            <a:endParaRPr lang="en-US" altLang="ko-KR" dirty="0" smtClean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dirty="0" smtClean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조</a:t>
            </a:r>
            <a:endParaRPr lang="en-US" altLang="ko-KR" dirty="0" smtClean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ko-KR" altLang="en-US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08104" y="623731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정면 위</a:t>
            </a:r>
            <a:endParaRPr lang="ko-KR" altLang="en-US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31840" y="270892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전체적 모양</a:t>
            </a:r>
            <a:endParaRPr lang="ko-KR" altLang="en-US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446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대각선 방향의 모서리가 둥근 사각형 20"/>
          <p:cNvSpPr/>
          <p:nvPr/>
        </p:nvSpPr>
        <p:spPr>
          <a:xfrm>
            <a:off x="4572000" y="1700808"/>
            <a:ext cx="4032448" cy="432048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0180" y="342083"/>
            <a:ext cx="1953668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에코하우스</a:t>
            </a:r>
            <a:endParaRPr lang="ko-KR" altLang="en-US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0180" y="736423"/>
            <a:ext cx="1953668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FF99"/>
                </a:solidFill>
                <a:latin typeface="a옛날목욕탕L" pitchFamily="18" charset="-127"/>
                <a:ea typeface="a옛날목욕탕L" pitchFamily="18" charset="-127"/>
              </a:rPr>
              <a:t>적용된 기술</a:t>
            </a:r>
            <a:endParaRPr lang="ko-KR" altLang="en-US" dirty="0">
              <a:solidFill>
                <a:srgbClr val="FFFF99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95536" y="332656"/>
            <a:ext cx="792088" cy="79208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rgbClr val="009900"/>
              </a:solidFill>
              <a:latin typeface="나눔손글씨 붓" pitchFamily="66" charset="-127"/>
              <a:ea typeface="나눔손글씨 붓" pitchFamily="66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3528" y="457508"/>
            <a:ext cx="9361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에코</a:t>
            </a:r>
            <a:endParaRPr lang="en-US" altLang="ko-KR" sz="1600" b="1" dirty="0" smtClean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하우스란</a:t>
            </a:r>
            <a:endParaRPr lang="ko-KR" altLang="en-US" sz="1600" b="1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 rot="5400000">
            <a:off x="-1309566" y="3830602"/>
            <a:ext cx="510145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860032" y="1728516"/>
            <a:ext cx="18325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(1) </a:t>
            </a:r>
            <a:r>
              <a:rPr lang="ko-KR" altLang="en-US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태양열 이용</a:t>
            </a:r>
            <a:endParaRPr lang="ko-KR" altLang="en-US" sz="2000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pic>
        <p:nvPicPr>
          <p:cNvPr id="10" name="Picture 3" descr="C:\Users\LG\Desktop\solar energ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24744"/>
            <a:ext cx="4626671" cy="462667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860032" y="2708920"/>
            <a:ext cx="41044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집 지붕을 각 지게 만들어서 각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지붕마다</a:t>
            </a:r>
            <a:endParaRPr lang="en-US" altLang="ko-KR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 태양열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판 설치</a:t>
            </a:r>
            <a:endParaRPr lang="en-US" altLang="ko-KR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태양열을 흡수하여 집의 에너지 일부로 </a:t>
            </a:r>
            <a:endParaRPr lang="en-US" altLang="ko-KR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사용</a:t>
            </a:r>
            <a:endParaRPr lang="en-US" altLang="ko-KR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집안의 에너지를 줄일 수 있을 것으로 기대</a:t>
            </a:r>
            <a:endParaRPr lang="ko-KR" altLang="en-US" dirty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446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대각선 방향의 모서리가 둥근 사각형 20"/>
          <p:cNvSpPr/>
          <p:nvPr/>
        </p:nvSpPr>
        <p:spPr>
          <a:xfrm>
            <a:off x="4572000" y="1700808"/>
            <a:ext cx="4032448" cy="432048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0180" y="342083"/>
            <a:ext cx="1953668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에코하우스</a:t>
            </a:r>
            <a:endParaRPr lang="ko-KR" altLang="en-US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0180" y="736423"/>
            <a:ext cx="1953668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FF99"/>
                </a:solidFill>
                <a:latin typeface="a옛날목욕탕L" pitchFamily="18" charset="-127"/>
                <a:ea typeface="a옛날목욕탕L" pitchFamily="18" charset="-127"/>
              </a:rPr>
              <a:t>적용된 기술</a:t>
            </a:r>
            <a:endParaRPr lang="ko-KR" altLang="en-US" dirty="0">
              <a:solidFill>
                <a:srgbClr val="FFFF99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95536" y="332656"/>
            <a:ext cx="792088" cy="79208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rgbClr val="009900"/>
              </a:solidFill>
              <a:latin typeface="나눔손글씨 붓" pitchFamily="66" charset="-127"/>
              <a:ea typeface="나눔손글씨 붓" pitchFamily="66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3528" y="457508"/>
            <a:ext cx="9361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에코</a:t>
            </a:r>
            <a:endParaRPr lang="en-US" altLang="ko-KR" sz="1600" b="1" dirty="0" smtClean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하우스란</a:t>
            </a:r>
            <a:endParaRPr lang="ko-KR" altLang="en-US" sz="1600" b="1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 rot="5400000">
            <a:off x="-1309566" y="3830602"/>
            <a:ext cx="510145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860032" y="1728516"/>
            <a:ext cx="1375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(3) </a:t>
            </a:r>
            <a:r>
              <a:rPr lang="ko-KR" altLang="en-US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물 순환</a:t>
            </a:r>
            <a:endParaRPr lang="ko-KR" altLang="en-US" sz="2000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pic>
        <p:nvPicPr>
          <p:cNvPr id="10" name="Picture 2" descr="C:\Users\LG\Desktop\water circula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4464496" cy="4464496"/>
          </a:xfrm>
          <a:prstGeom prst="rect">
            <a:avLst/>
          </a:prstGeom>
          <a:noFill/>
        </p:spPr>
      </p:pic>
      <p:pic>
        <p:nvPicPr>
          <p:cNvPr id="11" name="Picture 4" descr="C:\Users\LG\Desktop\암반사 원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268760"/>
            <a:ext cx="5238750" cy="523875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835696" y="5229200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빗물을 모아서 집의 에너지 원으로 사용</a:t>
            </a:r>
            <a:endParaRPr lang="en-US" altLang="ko-KR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태양열과 마찬가지로 집의 에너지 소비를 줄일 수 있을 것으로 기대</a:t>
            </a:r>
            <a:endParaRPr lang="ko-KR" altLang="en-US" dirty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446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대각선 방향의 모서리가 둥근 사각형 20"/>
          <p:cNvSpPr/>
          <p:nvPr/>
        </p:nvSpPr>
        <p:spPr>
          <a:xfrm>
            <a:off x="4572000" y="1700808"/>
            <a:ext cx="4032448" cy="432048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0180" y="342083"/>
            <a:ext cx="1953668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널리 적용될 수 있는</a:t>
            </a:r>
            <a:endParaRPr lang="ko-KR" altLang="en-US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0180" y="736423"/>
            <a:ext cx="1953668" cy="36933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FF99"/>
                </a:solidFill>
                <a:latin typeface="a옛날목욕탕L" pitchFamily="18" charset="-127"/>
                <a:ea typeface="a옛날목욕탕L" pitchFamily="18" charset="-127"/>
              </a:rPr>
              <a:t>친환경 기술</a:t>
            </a:r>
            <a:endParaRPr lang="ko-KR" altLang="en-US" dirty="0">
              <a:solidFill>
                <a:srgbClr val="FFFF99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95536" y="332656"/>
            <a:ext cx="792088" cy="79208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rgbClr val="009900"/>
              </a:solidFill>
              <a:latin typeface="나눔손글씨 붓" pitchFamily="66" charset="-127"/>
              <a:ea typeface="나눔손글씨 붓" pitchFamily="66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3528" y="457508"/>
            <a:ext cx="9361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에코</a:t>
            </a:r>
            <a:endParaRPr lang="en-US" altLang="ko-KR" sz="1600" b="1" dirty="0" smtClean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algn="ctr"/>
            <a:r>
              <a:rPr lang="ko-KR" altLang="en-US" sz="1600" b="1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하우스란</a:t>
            </a:r>
            <a:endParaRPr lang="ko-KR" altLang="en-US" sz="1600" b="1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 rot="5400000">
            <a:off x="-1309566" y="3830602"/>
            <a:ext cx="510145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860032" y="1728516"/>
            <a:ext cx="18101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(1) </a:t>
            </a:r>
            <a:r>
              <a:rPr lang="ko-KR" altLang="en-US" sz="2000" dirty="0" err="1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암반수</a:t>
            </a:r>
            <a:r>
              <a:rPr lang="ko-KR" altLang="en-US" sz="2000" dirty="0" smtClean="0">
                <a:solidFill>
                  <a:prstClr val="white"/>
                </a:solidFill>
                <a:latin typeface="a옛날목욕탕L" pitchFamily="18" charset="-127"/>
                <a:ea typeface="a옛날목욕탕L" pitchFamily="18" charset="-127"/>
              </a:rPr>
              <a:t> 이용</a:t>
            </a:r>
            <a:endParaRPr lang="ko-KR" altLang="en-US" sz="2000" dirty="0">
              <a:solidFill>
                <a:prstClr val="white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4932040" y="2420888"/>
            <a:ext cx="72008" cy="72008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04048" y="2304580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이용 원리</a:t>
            </a:r>
            <a:endParaRPr lang="en-US" altLang="ko-KR" dirty="0" smtClean="0">
              <a:solidFill>
                <a:srgbClr val="00990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04048" y="2708920"/>
            <a:ext cx="4087979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돌이나 바위에 </a:t>
            </a:r>
            <a:r>
              <a:rPr lang="ko-KR" altLang="en-US" sz="1500" dirty="0" err="1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암반수를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끌어올려 물을 떨어뜨리면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 연중 온도가 같게 유지된다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. </a:t>
            </a:r>
          </a:p>
          <a:p>
            <a:r>
              <a:rPr lang="ko-KR" altLang="en-US" sz="1400" dirty="0" smtClean="0"/>
              <a:t/>
            </a:r>
            <a:br>
              <a:rPr lang="ko-KR" altLang="en-US" sz="1400" dirty="0" smtClean="0"/>
            </a:br>
            <a:endParaRPr lang="ko-KR" altLang="en-US" sz="1400" dirty="0" smtClean="0"/>
          </a:p>
          <a:p>
            <a:endParaRPr lang="en-US" altLang="ko-KR" sz="14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 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4932040" y="3645024"/>
            <a:ext cx="72008" cy="72008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51827" y="3501008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봄</a:t>
            </a:r>
            <a:r>
              <a:rPr lang="en-US" altLang="ko-KR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.</a:t>
            </a:r>
            <a:r>
              <a:rPr lang="ko-KR" altLang="en-US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여름</a:t>
            </a:r>
            <a:r>
              <a:rPr lang="en-US" altLang="ko-KR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.</a:t>
            </a:r>
            <a:r>
              <a:rPr lang="ko-KR" altLang="en-US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가을</a:t>
            </a:r>
            <a:endParaRPr lang="en-US" altLang="ko-KR" dirty="0" smtClean="0">
              <a:solidFill>
                <a:srgbClr val="00990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51827" y="3933056"/>
            <a:ext cx="431881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5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물 순환 장치를 통하여 돌에 끊임 없이 물을 </a:t>
            </a:r>
            <a:r>
              <a:rPr lang="ko-KR" altLang="en-US" sz="1500" dirty="0" err="1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순환시켜주</a:t>
            </a:r>
            <a:endParaRPr lang="en-US" altLang="ko-KR" sz="15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500" dirty="0" err="1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며</a:t>
            </a:r>
            <a:r>
              <a:rPr lang="en-US" altLang="ko-KR" sz="15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sz="15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집 </a:t>
            </a:r>
            <a:r>
              <a:rPr lang="ko-KR" altLang="en-US" sz="15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연중 온도를 같게 유지한다</a:t>
            </a:r>
            <a:r>
              <a:rPr lang="en-US" altLang="ko-KR" sz="14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76056" y="4797152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009900"/>
                </a:solidFill>
                <a:latin typeface="a옛날목욕탕L" pitchFamily="18" charset="-127"/>
                <a:ea typeface="a옛날목욕탕L" pitchFamily="18" charset="-127"/>
              </a:rPr>
              <a:t>겨울</a:t>
            </a:r>
            <a:endParaRPr lang="en-US" altLang="ko-KR" dirty="0" smtClean="0">
              <a:solidFill>
                <a:srgbClr val="00990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3123" y="5157192"/>
            <a:ext cx="423866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5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태양열을 이용해서 돌을 따뜻하게 만들어 온돌과 </a:t>
            </a:r>
            <a:r>
              <a:rPr lang="ko-KR" altLang="en-US" sz="1500" dirty="0" err="1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비슷</a:t>
            </a:r>
            <a:endParaRPr lang="en-US" altLang="ko-KR" sz="1500" dirty="0" smtClean="0">
              <a:solidFill>
                <a:prstClr val="white">
                  <a:lumMod val="50000"/>
                </a:prst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5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한</a:t>
            </a:r>
            <a:r>
              <a:rPr lang="en-US" altLang="ko-KR" sz="15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sz="15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효과를 </a:t>
            </a:r>
            <a:r>
              <a:rPr lang="ko-KR" altLang="en-US" sz="15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내게 한다</a:t>
            </a:r>
            <a:r>
              <a:rPr lang="en-US" altLang="ko-KR" sz="1500" dirty="0" smtClean="0">
                <a:solidFill>
                  <a:prstClr val="white">
                    <a:lumMod val="50000"/>
                  </a:prstClr>
                </a:solidFill>
                <a:latin typeface="a옛날목욕탕L" pitchFamily="18" charset="-127"/>
                <a:ea typeface="a옛날목욕탕L" pitchFamily="18" charset="-127"/>
              </a:rPr>
              <a:t>.</a:t>
            </a:r>
          </a:p>
        </p:txBody>
      </p:sp>
      <p:sp>
        <p:nvSpPr>
          <p:cNvPr id="35" name="직사각형 34"/>
          <p:cNvSpPr/>
          <p:nvPr/>
        </p:nvSpPr>
        <p:spPr>
          <a:xfrm flipH="1">
            <a:off x="5004048" y="4941168"/>
            <a:ext cx="72008" cy="72008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18" name="Picture 6" descr="C:\Users\LG\Desktop\암반수 온.png"/>
          <p:cNvPicPr>
            <a:picLocks noChangeAspect="1" noChangeArrowheads="1"/>
          </p:cNvPicPr>
          <p:nvPr/>
        </p:nvPicPr>
        <p:blipFill>
          <a:blip r:embed="rId2" cstate="print"/>
          <a:srcRect l="7373" r="28918" b="45127"/>
          <a:stretch>
            <a:fillRect/>
          </a:stretch>
        </p:blipFill>
        <p:spPr bwMode="auto">
          <a:xfrm>
            <a:off x="1331640" y="3356992"/>
            <a:ext cx="3479584" cy="2996952"/>
          </a:xfrm>
          <a:prstGeom prst="rect">
            <a:avLst/>
          </a:prstGeom>
          <a:noFill/>
        </p:spPr>
      </p:pic>
      <p:pic>
        <p:nvPicPr>
          <p:cNvPr id="19" name="Picture 5" descr="C:\Users\LG\Desktop\암반수 냉.png"/>
          <p:cNvPicPr>
            <a:picLocks noChangeAspect="1" noChangeArrowheads="1"/>
          </p:cNvPicPr>
          <p:nvPr/>
        </p:nvPicPr>
        <p:blipFill>
          <a:blip r:embed="rId3" cstate="print"/>
          <a:srcRect l="11465" t="17961" r="40426" b="46301"/>
          <a:stretch>
            <a:fillRect/>
          </a:stretch>
        </p:blipFill>
        <p:spPr bwMode="auto">
          <a:xfrm>
            <a:off x="1475655" y="1772816"/>
            <a:ext cx="2908015" cy="21602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3446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7" grpId="0"/>
      <p:bldP spid="30" grpId="0"/>
      <p:bldP spid="31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6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</TotalTime>
  <Words>752</Words>
  <Application>Microsoft Office PowerPoint</Application>
  <PresentationFormat>화면 슬라이드 쇼(4:3)</PresentationFormat>
  <Paragraphs>198</Paragraphs>
  <Slides>15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15</vt:i4>
      </vt:variant>
    </vt:vector>
  </HeadingPairs>
  <TitlesOfParts>
    <vt:vector size="29" baseType="lpstr">
      <vt:lpstr>굴림</vt:lpstr>
      <vt:lpstr>Arial</vt:lpstr>
      <vt:lpstr>자연Block</vt:lpstr>
      <vt:lpstr>J삿갓_TT</vt:lpstr>
      <vt:lpstr>헤움피노키오S</vt:lpstr>
      <vt:lpstr>헤움숲142</vt:lpstr>
      <vt:lpstr>맑은 고딕</vt:lpstr>
      <vt:lpstr>a옛날목욕탕L</vt:lpstr>
      <vt:lpstr>나눔손글씨 붓</vt:lpstr>
      <vt:lpstr>나눔고딕</vt:lpstr>
      <vt:lpstr>2_Office 테마</vt:lpstr>
      <vt:lpstr>Office 테마</vt:lpstr>
      <vt:lpstr>3_Office 테마</vt:lpstr>
      <vt:lpstr>6_Office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Youn Jun Hee</dc:creator>
  <cp:lastModifiedBy>Youn Jun Hee</cp:lastModifiedBy>
  <cp:revision>87</cp:revision>
  <dcterms:created xsi:type="dcterms:W3CDTF">2014-08-31T00:58:38Z</dcterms:created>
  <dcterms:modified xsi:type="dcterms:W3CDTF">2014-09-09T03:09:08Z</dcterms:modified>
</cp:coreProperties>
</file>