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8" r:id="rId4"/>
    <p:sldId id="265" r:id="rId5"/>
    <p:sldId id="263" r:id="rId6"/>
    <p:sldId id="267" r:id="rId7"/>
    <p:sldId id="261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9AF4"/>
    <a:srgbClr val="A26248"/>
    <a:srgbClr val="C94F4F"/>
    <a:srgbClr val="97373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604" autoAdjust="0"/>
  </p:normalViewPr>
  <p:slideViewPr>
    <p:cSldViewPr showGuides="1">
      <p:cViewPr varScale="1">
        <p:scale>
          <a:sx n="105" d="100"/>
          <a:sy n="105" d="100"/>
        </p:scale>
        <p:origin x="-115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E833-6245-4D54-83E2-0D227CDA1E50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9249-020C-4649-8A83-97BF524D72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239893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E833-6245-4D54-83E2-0D227CDA1E50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9249-020C-4649-8A83-97BF524D72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340480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E833-6245-4D54-83E2-0D227CDA1E50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9249-020C-4649-8A83-97BF524D72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52733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E833-6245-4D54-83E2-0D227CDA1E50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9249-020C-4649-8A83-97BF524D72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56807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E833-6245-4D54-83E2-0D227CDA1E50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9249-020C-4649-8A83-97BF524D72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66110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E833-6245-4D54-83E2-0D227CDA1E50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9249-020C-4649-8A83-97BF524D72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09700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E833-6245-4D54-83E2-0D227CDA1E50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9249-020C-4649-8A83-97BF524D72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41618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E833-6245-4D54-83E2-0D227CDA1E50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9249-020C-4649-8A83-97BF524D72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93788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E833-6245-4D54-83E2-0D227CDA1E50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9249-020C-4649-8A83-97BF524D72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813320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E833-6245-4D54-83E2-0D227CDA1E50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9249-020C-4649-8A83-97BF524D72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28066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E833-6245-4D54-83E2-0D227CDA1E50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69249-020C-4649-8A83-97BF524D72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22785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2E833-6245-4D54-83E2-0D227CDA1E50}" type="datetimeFigureOut">
              <a:rPr lang="ko-KR" altLang="en-US" smtClean="0"/>
              <a:pPr/>
              <a:t>2014-09-16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69249-020C-4649-8A83-97BF524D72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50556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terms.naver.com/entry.nhn?docId=931802&amp;ref=y" TargetMode="Externa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terms.naver.com/entry.nhn?docId=933692&amp;ref=y" TargetMode="External"/><Relationship Id="rId4" Type="http://schemas.openxmlformats.org/officeDocument/2006/relationships/hyperlink" Target="http://terms.naver.com/entry.nhn?docId=928795&amp;ref=y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7" name="Picture 423" descr="C:\Users\Administrator\AppData\Local\Microsoft\Windows\Temporary Internet Files\Content.IE5\RDPGHH02\MC900441870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44876"/>
          <a:stretch/>
        </p:blipFill>
        <p:spPr bwMode="auto">
          <a:xfrm>
            <a:off x="2483768" y="3068960"/>
            <a:ext cx="792088" cy="6480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07" name="타원 1406"/>
          <p:cNvSpPr/>
          <p:nvPr/>
        </p:nvSpPr>
        <p:spPr>
          <a:xfrm>
            <a:off x="-500098" y="857232"/>
            <a:ext cx="5292588" cy="5292588"/>
          </a:xfrm>
          <a:prstGeom prst="ellipse">
            <a:avLst/>
          </a:prstGeom>
          <a:solidFill>
            <a:schemeClr val="bg1">
              <a:alpha val="33000"/>
            </a:schemeClr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0" name="TextBox 479"/>
          <p:cNvSpPr txBox="1"/>
          <p:nvPr/>
        </p:nvSpPr>
        <p:spPr>
          <a:xfrm>
            <a:off x="3185906" y="3933056"/>
            <a:ext cx="282583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100" spc="-150" dirty="0" smtClean="0">
                <a:solidFill>
                  <a:schemeClr val="bg1">
                    <a:alpha val="57000"/>
                  </a:schemeClr>
                </a:solidFill>
              </a:rPr>
              <a:t>Please help z9 I’m painful</a:t>
            </a:r>
            <a:endParaRPr lang="ko-KR" altLang="en-US" sz="2100" spc="-150" dirty="0">
              <a:solidFill>
                <a:schemeClr val="bg1">
                  <a:alpha val="57000"/>
                </a:schemeClr>
              </a:solidFill>
            </a:endParaRPr>
          </a:p>
        </p:txBody>
      </p:sp>
      <p:pic>
        <p:nvPicPr>
          <p:cNvPr id="521" name="Picture 423" descr="C:\Users\Administrator\AppData\Local\Microsoft\Windows\Temporary Internet Files\Content.IE5\RDPGHH02\MC900441870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44876"/>
          <a:stretch/>
        </p:blipFill>
        <p:spPr bwMode="auto">
          <a:xfrm>
            <a:off x="4932040" y="2780928"/>
            <a:ext cx="557214" cy="3071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" name="Picture 423" descr="C:\Users\Administrator\AppData\Local\Microsoft\Windows\Temporary Internet Files\Content.IE5\RDPGHH02\MC900441870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44876"/>
          <a:stretch/>
        </p:blipFill>
        <p:spPr bwMode="auto">
          <a:xfrm>
            <a:off x="5724128" y="3212976"/>
            <a:ext cx="654540" cy="3608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3" name="Picture 423" descr="C:\Users\Administrator\AppData\Local\Microsoft\Windows\Temporary Internet Files\Content.IE5\RDPGHH02\MC900441870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44876"/>
          <a:stretch/>
        </p:blipFill>
        <p:spPr bwMode="auto">
          <a:xfrm>
            <a:off x="5695386" y="3463451"/>
            <a:ext cx="350899" cy="1934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6" name="타원 485"/>
          <p:cNvSpPr/>
          <p:nvPr/>
        </p:nvSpPr>
        <p:spPr>
          <a:xfrm>
            <a:off x="2526472" y="1414368"/>
            <a:ext cx="3960440" cy="396044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8" name="타원 537"/>
          <p:cNvSpPr/>
          <p:nvPr/>
        </p:nvSpPr>
        <p:spPr>
          <a:xfrm>
            <a:off x="2448524" y="4035525"/>
            <a:ext cx="208568" cy="208568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3" name="타원 542"/>
          <p:cNvSpPr/>
          <p:nvPr/>
        </p:nvSpPr>
        <p:spPr>
          <a:xfrm>
            <a:off x="2428367" y="4234150"/>
            <a:ext cx="354167" cy="354167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4" name="타원 543"/>
          <p:cNvSpPr/>
          <p:nvPr/>
        </p:nvSpPr>
        <p:spPr>
          <a:xfrm>
            <a:off x="2894713" y="1628800"/>
            <a:ext cx="354167" cy="354167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5" name="타원 544"/>
          <p:cNvSpPr/>
          <p:nvPr/>
        </p:nvSpPr>
        <p:spPr>
          <a:xfrm>
            <a:off x="3232702" y="1612351"/>
            <a:ext cx="177084" cy="177084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6" name="타원 545"/>
          <p:cNvSpPr/>
          <p:nvPr/>
        </p:nvSpPr>
        <p:spPr>
          <a:xfrm>
            <a:off x="2704288" y="4520072"/>
            <a:ext cx="208568" cy="208568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7" name="타원 546"/>
          <p:cNvSpPr/>
          <p:nvPr/>
        </p:nvSpPr>
        <p:spPr>
          <a:xfrm>
            <a:off x="6045487" y="4540353"/>
            <a:ext cx="354167" cy="354167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8" name="타원 547"/>
          <p:cNvSpPr/>
          <p:nvPr/>
        </p:nvSpPr>
        <p:spPr>
          <a:xfrm>
            <a:off x="6222418" y="4373247"/>
            <a:ext cx="177084" cy="177084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9" name="타원 548"/>
          <p:cNvSpPr/>
          <p:nvPr/>
        </p:nvSpPr>
        <p:spPr>
          <a:xfrm>
            <a:off x="6363866" y="4491149"/>
            <a:ext cx="177084" cy="177084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1" name="그룹 20"/>
          <p:cNvGrpSpPr/>
          <p:nvPr/>
        </p:nvGrpSpPr>
        <p:grpSpPr>
          <a:xfrm>
            <a:off x="3338811" y="2708920"/>
            <a:ext cx="2376264" cy="1323439"/>
            <a:chOff x="3006346" y="2393729"/>
            <a:chExt cx="2376264" cy="1323439"/>
          </a:xfrm>
        </p:grpSpPr>
        <p:sp>
          <p:nvSpPr>
            <p:cNvPr id="25" name="직사각형 24"/>
            <p:cNvSpPr/>
            <p:nvPr/>
          </p:nvSpPr>
          <p:spPr>
            <a:xfrm>
              <a:off x="3006346" y="2393729"/>
              <a:ext cx="237626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ko-KR" sz="8000" b="1" dirty="0" smtClean="0">
                  <a:ln w="12700">
                    <a:solidFill>
                      <a:schemeClr val="bg1"/>
                    </a:solidFill>
                    <a:prstDash val="solid"/>
                  </a:ln>
                  <a:solidFill>
                    <a:schemeClr val="accent3">
                      <a:lumMod val="7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Hz9</a:t>
              </a:r>
              <a:endParaRPr lang="en-US" altLang="ko-KR" sz="8000" b="1" cap="none" spc="0" dirty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5153588" y="2681761"/>
              <a:ext cx="18473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endParaRPr lang="en-US" altLang="ko-KR" sz="5400" b="1" cap="none" spc="0" dirty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65418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23" descr="C:\Users\Administrator\AppData\Local\Microsoft\Windows\Temporary Internet Files\Content.IE5\RDPGHH02\MC900441870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44876"/>
          <a:stretch/>
        </p:blipFill>
        <p:spPr bwMode="auto">
          <a:xfrm>
            <a:off x="5292080" y="3933056"/>
            <a:ext cx="4419140" cy="24360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직선 연결선 2"/>
          <p:cNvCxnSpPr/>
          <p:nvPr/>
        </p:nvCxnSpPr>
        <p:spPr>
          <a:xfrm>
            <a:off x="1115616" y="6381328"/>
            <a:ext cx="779411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아래쪽 화살표 3"/>
          <p:cNvSpPr/>
          <p:nvPr/>
        </p:nvSpPr>
        <p:spPr>
          <a:xfrm>
            <a:off x="539552" y="0"/>
            <a:ext cx="1008112" cy="5398016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-288748" y="5958749"/>
            <a:ext cx="171008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4000" b="1" cap="none" spc="0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Hz9</a:t>
            </a:r>
            <a:endParaRPr lang="en-US" altLang="ko-KR" sz="4000" b="1" cap="none" spc="0" dirty="0">
              <a:ln w="12700">
                <a:solidFill>
                  <a:schemeClr val="bg1"/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423" descr="C:\Users\Administrator\AppData\Local\Microsoft\Windows\Temporary Internet Files\Content.IE5\RDPGHH02\MC900441870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44876"/>
          <a:stretch/>
        </p:blipFill>
        <p:spPr bwMode="auto">
          <a:xfrm>
            <a:off x="4357686" y="4671760"/>
            <a:ext cx="3071834" cy="16933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직사각형 8"/>
          <p:cNvSpPr/>
          <p:nvPr/>
        </p:nvSpPr>
        <p:spPr>
          <a:xfrm>
            <a:off x="1619672" y="836712"/>
            <a:ext cx="6408712" cy="6480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200" b="1" dirty="0" smtClean="0">
                <a:solidFill>
                  <a:schemeClr val="tx1"/>
                </a:solidFill>
              </a:rPr>
              <a:t>1. </a:t>
            </a:r>
            <a:r>
              <a:rPr lang="ko-KR" altLang="en-US" sz="2200" b="1" dirty="0" err="1" smtClean="0">
                <a:solidFill>
                  <a:schemeClr val="tx1"/>
                </a:solidFill>
              </a:rPr>
              <a:t>탄소배출권이</a:t>
            </a:r>
            <a:r>
              <a:rPr lang="ko-KR" altLang="en-US" sz="2200" b="1" dirty="0" smtClean="0">
                <a:solidFill>
                  <a:schemeClr val="tx1"/>
                </a:solidFill>
              </a:rPr>
              <a:t> 무엇인가</a:t>
            </a:r>
            <a:endParaRPr lang="ko-KR" altLang="en-US" sz="2200" b="1" dirty="0">
              <a:solidFill>
                <a:schemeClr val="tx1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619672" y="1916832"/>
            <a:ext cx="6408712" cy="6480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200" b="1" dirty="0" smtClean="0">
                <a:solidFill>
                  <a:schemeClr val="tx1"/>
                </a:solidFill>
              </a:rPr>
              <a:t>2. </a:t>
            </a:r>
            <a:r>
              <a:rPr lang="ko-KR" altLang="en-US" sz="2200" b="1" dirty="0" smtClean="0">
                <a:solidFill>
                  <a:schemeClr val="tx1"/>
                </a:solidFill>
              </a:rPr>
              <a:t>공모전 참가 목적</a:t>
            </a:r>
            <a:endParaRPr lang="ko-KR" altLang="en-US" sz="2200" b="1" dirty="0">
              <a:solidFill>
                <a:schemeClr val="tx1"/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1619672" y="2996952"/>
            <a:ext cx="6408712" cy="6480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200" b="1" dirty="0" smtClean="0">
                <a:solidFill>
                  <a:schemeClr val="tx1"/>
                </a:solidFill>
                <a:latin typeface="+mj-lt"/>
              </a:rPr>
              <a:t>3. </a:t>
            </a:r>
            <a:r>
              <a:rPr lang="ko-KR" altLang="en-US" sz="2200" b="1" dirty="0" smtClean="0">
                <a:solidFill>
                  <a:schemeClr val="tx1"/>
                </a:solidFill>
                <a:latin typeface="+mj-lt"/>
              </a:rPr>
              <a:t>법과 제도의 대한 아이디어</a:t>
            </a:r>
            <a:endParaRPr lang="ko-KR" altLang="en-US" sz="2200" b="1" dirty="0">
              <a:solidFill>
                <a:schemeClr val="tx1"/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1619672" y="4077072"/>
            <a:ext cx="6408712" cy="6480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200" b="1" dirty="0" smtClean="0">
                <a:solidFill>
                  <a:schemeClr val="tx1"/>
                </a:solidFill>
              </a:rPr>
              <a:t>4. </a:t>
            </a:r>
            <a:r>
              <a:rPr lang="ko-KR" altLang="en-US" sz="2200" b="1" dirty="0" smtClean="0">
                <a:solidFill>
                  <a:schemeClr val="tx1"/>
                </a:solidFill>
              </a:rPr>
              <a:t>기업의 공병과 자원회수 아이디어</a:t>
            </a:r>
            <a:endParaRPr lang="ko-KR" altLang="en-US" sz="2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423" descr="C:\Users\Administrator\AppData\Local\Microsoft\Windows\Temporary Internet Files\Content.IE5\RDPGHH02\MC900441870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44876"/>
          <a:stretch/>
        </p:blipFill>
        <p:spPr bwMode="auto">
          <a:xfrm>
            <a:off x="5292080" y="5112343"/>
            <a:ext cx="2286237" cy="12602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23" descr="C:\Users\Administrator\AppData\Local\Microsoft\Windows\Temporary Internet Files\Content.IE5\RDPGHH02\MC900441870[1]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44876"/>
          <a:stretch/>
        </p:blipFill>
        <p:spPr bwMode="auto">
          <a:xfrm>
            <a:off x="5292080" y="3933056"/>
            <a:ext cx="4419140" cy="24360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타원 1"/>
          <p:cNvSpPr/>
          <p:nvPr/>
        </p:nvSpPr>
        <p:spPr>
          <a:xfrm>
            <a:off x="-180528" y="4797152"/>
            <a:ext cx="2358262" cy="2358262"/>
          </a:xfrm>
          <a:prstGeom prst="ellipse">
            <a:avLst/>
          </a:prstGeom>
          <a:solidFill>
            <a:schemeClr val="bg1">
              <a:alpha val="33000"/>
            </a:schemeClr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" name="직선 연결선 16"/>
          <p:cNvCxnSpPr/>
          <p:nvPr/>
        </p:nvCxnSpPr>
        <p:spPr>
          <a:xfrm>
            <a:off x="1259632" y="6381328"/>
            <a:ext cx="76501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아래쪽 화살표 2"/>
          <p:cNvSpPr/>
          <p:nvPr/>
        </p:nvSpPr>
        <p:spPr>
          <a:xfrm>
            <a:off x="539552" y="0"/>
            <a:ext cx="1008112" cy="5398016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1331640" y="965041"/>
            <a:ext cx="7200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지구온난화의 주범인 이산화탄소</a:t>
            </a:r>
            <a:r>
              <a:rPr lang="en-US" altLang="ko-KR" dirty="0" smtClean="0"/>
              <a:t>(CO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), </a:t>
            </a:r>
            <a:r>
              <a:rPr lang="ko-KR" altLang="en-US" dirty="0" smtClean="0"/>
              <a:t>메탄</a:t>
            </a:r>
            <a:r>
              <a:rPr lang="en-US" altLang="ko-KR" dirty="0" smtClean="0"/>
              <a:t>(CH</a:t>
            </a:r>
            <a:r>
              <a:rPr lang="en-US" altLang="ko-KR" baseline="-25000" dirty="0" smtClean="0"/>
              <a:t>4</a:t>
            </a:r>
            <a:r>
              <a:rPr lang="en-US" altLang="ko-KR" dirty="0" smtClean="0"/>
              <a:t>), </a:t>
            </a:r>
            <a:r>
              <a:rPr lang="ko-KR" altLang="en-US" dirty="0" err="1" smtClean="0"/>
              <a:t>아산화질소</a:t>
            </a:r>
            <a:r>
              <a:rPr lang="en-US" altLang="ko-KR" dirty="0" smtClean="0"/>
              <a:t>(N</a:t>
            </a:r>
            <a:r>
              <a:rPr lang="en-US" altLang="ko-KR" baseline="-25000" dirty="0" smtClean="0"/>
              <a:t>2</a:t>
            </a:r>
            <a:r>
              <a:rPr lang="en-US" altLang="ko-KR" dirty="0" smtClean="0"/>
              <a:t>O), </a:t>
            </a:r>
            <a:r>
              <a:rPr lang="ko-KR" altLang="en-US" dirty="0" smtClean="0"/>
              <a:t>등의 온실가스를 배출할 수 있는 권리를 말한다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온실가스 중에서 이산화탄소가 비중이 가장 높아 대표적으로 이산화탄소 배출을 규제하기 위한 것이다</a:t>
            </a:r>
            <a:r>
              <a:rPr lang="en-US" altLang="ko-KR" dirty="0" smtClean="0"/>
              <a:t>.</a:t>
            </a:r>
            <a:br>
              <a:rPr lang="en-US" altLang="ko-KR" dirty="0" smtClean="0"/>
            </a:br>
            <a:r>
              <a:rPr lang="ko-KR" altLang="en-US" dirty="0" err="1" smtClean="0">
                <a:hlinkClick r:id="rId3"/>
              </a:rPr>
              <a:t>교토의정서</a:t>
            </a:r>
            <a:r>
              <a:rPr lang="ko-KR" altLang="en-US" dirty="0" smtClean="0"/>
              <a:t> 가입국들은 </a:t>
            </a:r>
            <a:r>
              <a:rPr lang="en-US" altLang="ko-KR" dirty="0" smtClean="0"/>
              <a:t>2012</a:t>
            </a:r>
            <a:r>
              <a:rPr lang="ko-KR" altLang="en-US" dirty="0" smtClean="0"/>
              <a:t>년까지 이산화탄소 배출량을 </a:t>
            </a:r>
            <a:r>
              <a:rPr lang="en-US" altLang="ko-KR" dirty="0" smtClean="0"/>
              <a:t>1990</a:t>
            </a:r>
            <a:r>
              <a:rPr lang="ko-KR" altLang="en-US" dirty="0" smtClean="0"/>
              <a:t>년 대비 평균 </a:t>
            </a:r>
            <a:r>
              <a:rPr lang="en-US" altLang="ko-KR" dirty="0" smtClean="0"/>
              <a:t>5% </a:t>
            </a:r>
            <a:r>
              <a:rPr lang="ko-KR" altLang="en-US" dirty="0" smtClean="0"/>
              <a:t>정도 감축해야 하는데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이를 이행하지 못하는 국가나 기업은 탄소배출권을 외부에서 구입해야 한다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다시 말해 </a:t>
            </a:r>
            <a:r>
              <a:rPr lang="ko-KR" altLang="en-US" dirty="0" err="1" smtClean="0"/>
              <a:t>교토</a:t>
            </a:r>
            <a:r>
              <a:rPr lang="ko-KR" altLang="en-US" dirty="0" err="1" smtClean="0">
                <a:hlinkClick r:id="rId4"/>
              </a:rPr>
              <a:t>의정서</a:t>
            </a:r>
            <a:r>
              <a:rPr lang="ko-KR" altLang="en-US" dirty="0" err="1" smtClean="0"/>
              <a:t>가</a:t>
            </a:r>
            <a:r>
              <a:rPr lang="ko-KR" altLang="en-US" dirty="0" smtClean="0"/>
              <a:t> 발효되어 국가별로 배출 가능한 </a:t>
            </a:r>
            <a:r>
              <a:rPr lang="ko-KR" altLang="en-US" dirty="0" err="1" smtClean="0"/>
              <a:t>온실가스량이</a:t>
            </a:r>
            <a:r>
              <a:rPr lang="ko-KR" altLang="en-US" dirty="0" smtClean="0"/>
              <a:t> 배정되면 기업도 일정 기준의 규제를 받게 된다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이때 이산화탄소 배출량이 많은 기업은 </a:t>
            </a:r>
            <a:r>
              <a:rPr lang="ko-KR" altLang="en-US" dirty="0" smtClean="0">
                <a:hlinkClick r:id="rId5"/>
              </a:rPr>
              <a:t>에너지</a:t>
            </a:r>
            <a:r>
              <a:rPr lang="ko-KR" altLang="en-US" dirty="0" smtClean="0"/>
              <a:t> 절감 등 기술개발로 배출량 자체를 줄이거나 배출량이 적어 여유분의 </a:t>
            </a:r>
            <a:r>
              <a:rPr lang="ko-KR" altLang="en-US" dirty="0" err="1" smtClean="0"/>
              <a:t>배출권을</a:t>
            </a:r>
            <a:r>
              <a:rPr lang="ko-KR" altLang="en-US" dirty="0" smtClean="0"/>
              <a:t> 소유하고 있는 기업으로부터 그 권리를 사서 해결해야 한다</a:t>
            </a:r>
            <a:r>
              <a:rPr lang="en-US" altLang="ko-KR" dirty="0" smtClean="0"/>
              <a:t>.</a:t>
            </a:r>
            <a:br>
              <a:rPr lang="en-US" altLang="ko-KR" dirty="0" smtClean="0"/>
            </a:br>
            <a:r>
              <a:rPr lang="en-US" altLang="ko-KR" dirty="0" smtClean="0"/>
              <a:t>2011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5</a:t>
            </a:r>
            <a:r>
              <a:rPr lang="ko-KR" altLang="en-US" dirty="0" smtClean="0"/>
              <a:t>월 현재 </a:t>
            </a:r>
            <a:r>
              <a:rPr lang="ko-KR" altLang="en-US" dirty="0" err="1" smtClean="0"/>
              <a:t>탄소배출권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거래제를</a:t>
            </a:r>
            <a:r>
              <a:rPr lang="ko-KR" altLang="en-US" dirty="0" smtClean="0"/>
              <a:t> 시행하고 있는 나라는 전 세계 </a:t>
            </a:r>
            <a:r>
              <a:rPr lang="en-US" altLang="ko-KR" dirty="0" smtClean="0"/>
              <a:t>32</a:t>
            </a:r>
            <a:r>
              <a:rPr lang="ko-KR" altLang="en-US" dirty="0" smtClean="0"/>
              <a:t>개국 정도다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가장 활발하게 거래가 이뤄지고 있는 곳은 </a:t>
            </a:r>
            <a:r>
              <a:rPr lang="en-US" altLang="ko-KR" dirty="0" smtClean="0"/>
              <a:t>2005</a:t>
            </a:r>
            <a:r>
              <a:rPr lang="ko-KR" altLang="en-US" dirty="0" smtClean="0"/>
              <a:t>년 처음 탄소거래소를 설립하여 이 제도를 시행한 유럽연합</a:t>
            </a:r>
            <a:r>
              <a:rPr lang="en-US" altLang="ko-KR" dirty="0" smtClean="0"/>
              <a:t>(EU)</a:t>
            </a:r>
            <a:r>
              <a:rPr lang="ko-KR" altLang="en-US" dirty="0" smtClean="0"/>
              <a:t>이다</a:t>
            </a:r>
            <a:r>
              <a:rPr lang="en-US" altLang="ko-KR" dirty="0" smtClean="0"/>
              <a:t>. </a:t>
            </a:r>
            <a:br>
              <a:rPr lang="en-US" altLang="ko-KR" dirty="0" smtClean="0"/>
            </a:br>
            <a:r>
              <a:rPr lang="ko-KR" altLang="en-US" dirty="0" smtClean="0"/>
              <a:t>반면 </a:t>
            </a:r>
            <a:r>
              <a:rPr lang="ko-KR" altLang="en-US" dirty="0" err="1" smtClean="0"/>
              <a:t>미국ㆍ중국ㆍ일본ㆍ호주</a:t>
            </a:r>
            <a:r>
              <a:rPr lang="ko-KR" altLang="en-US" dirty="0" smtClean="0"/>
              <a:t> 등은 </a:t>
            </a:r>
            <a:r>
              <a:rPr lang="ko-KR" altLang="en-US" dirty="0" err="1" smtClean="0"/>
              <a:t>탄소배출권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거래제를</a:t>
            </a:r>
            <a:r>
              <a:rPr lang="ko-KR" altLang="en-US" dirty="0" smtClean="0"/>
              <a:t> 도입하여 시행한다는 계획을 세워 놓았으나</a:t>
            </a:r>
            <a:r>
              <a:rPr lang="en-US" altLang="ko-KR" dirty="0" smtClean="0"/>
              <a:t>, </a:t>
            </a:r>
            <a:r>
              <a:rPr lang="ko-KR" altLang="en-US" dirty="0" smtClean="0"/>
              <a:t>구체적인 실행계획을 세우고 있지 않거나 도입 계획을 당초보다 늦추고 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한국 정부 또한 </a:t>
            </a:r>
            <a:r>
              <a:rPr lang="en-US" altLang="ko-KR" dirty="0" smtClean="0"/>
              <a:t>2013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1</a:t>
            </a:r>
            <a:r>
              <a:rPr lang="ko-KR" altLang="en-US" dirty="0" smtClean="0"/>
              <a:t>월 예정이던 </a:t>
            </a:r>
            <a:r>
              <a:rPr lang="ko-KR" altLang="en-US" dirty="0" err="1" smtClean="0"/>
              <a:t>탄소배출권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거래제</a:t>
            </a:r>
            <a:r>
              <a:rPr lang="ko-KR" altLang="en-US" dirty="0" smtClean="0"/>
              <a:t> 도입을 </a:t>
            </a:r>
            <a:r>
              <a:rPr lang="en-US" altLang="ko-KR" dirty="0" smtClean="0"/>
              <a:t>2015</a:t>
            </a:r>
            <a:r>
              <a:rPr lang="ko-KR" altLang="en-US" dirty="0" smtClean="0"/>
              <a:t>년으로 연기했다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</p:txBody>
      </p:sp>
      <p:sp>
        <p:nvSpPr>
          <p:cNvPr id="13" name="직사각형 12"/>
          <p:cNvSpPr/>
          <p:nvPr/>
        </p:nvSpPr>
        <p:spPr>
          <a:xfrm>
            <a:off x="3857347" y="436602"/>
            <a:ext cx="155683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2000" b="1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이 무엇인가</a:t>
            </a:r>
            <a:endParaRPr lang="en-US" altLang="ko-KR" sz="2000" b="1" cap="none" spc="0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331640" y="188640"/>
            <a:ext cx="274947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4000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탄</a:t>
            </a:r>
            <a:r>
              <a:rPr lang="ko-KR" altLang="en-US" sz="4000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소배출권</a:t>
            </a:r>
            <a:endParaRPr lang="en-US" altLang="ko-KR" sz="4000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-288748" y="5958749"/>
            <a:ext cx="171008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4000" b="1" cap="none" spc="0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Hz9</a:t>
            </a:r>
            <a:endParaRPr lang="en-US" altLang="ko-KR" sz="4000" b="1" cap="none" spc="0" dirty="0">
              <a:ln w="12700">
                <a:solidFill>
                  <a:schemeClr val="bg1"/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08304" y="6334780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-</a:t>
            </a:r>
            <a:r>
              <a:rPr lang="en-US" altLang="ko-KR" sz="1400" dirty="0" err="1" smtClean="0"/>
              <a:t>naver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사전 참조</a:t>
            </a:r>
            <a:endParaRPr lang="ko-KR" alt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192258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 flipH="1">
            <a:off x="7548256" y="5596331"/>
            <a:ext cx="357190" cy="7857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8106578" y="5715016"/>
            <a:ext cx="323074" cy="11243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 flipH="1">
            <a:off x="8636574" y="4826228"/>
            <a:ext cx="357190" cy="15529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1115616" y="6381328"/>
            <a:ext cx="779411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71472" y="1014983"/>
            <a:ext cx="814393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/>
              <a:t>2015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1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1</a:t>
            </a:r>
            <a:r>
              <a:rPr lang="ko-KR" altLang="en-US" dirty="0" smtClean="0"/>
              <a:t>일 부터 시작되는 </a:t>
            </a:r>
            <a:r>
              <a:rPr lang="ko-KR" altLang="en-US" dirty="0" err="1" smtClean="0"/>
              <a:t>탄소배출권에</a:t>
            </a:r>
            <a:r>
              <a:rPr lang="ko-KR" altLang="en-US" dirty="0" smtClean="0"/>
              <a:t> 대한 제도는 굉장한 사람들에 우려와 관심이 집중되어 있는 상태이다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현재 </a:t>
            </a:r>
            <a:r>
              <a:rPr lang="ko-KR" altLang="en-US" dirty="0" err="1" smtClean="0"/>
              <a:t>탄소배출권을</a:t>
            </a:r>
            <a:r>
              <a:rPr lang="ko-KR" altLang="en-US" dirty="0" smtClean="0"/>
              <a:t> 시행하고 있는 나라에서는 </a:t>
            </a:r>
            <a:r>
              <a:rPr lang="ko-KR" altLang="en-US" b="1" dirty="0" smtClean="0"/>
              <a:t>거래가 활발하게 이루어 지고 있지 않다고 한다</a:t>
            </a:r>
            <a:r>
              <a:rPr lang="en-US" altLang="ko-KR" b="1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 err="1" smtClean="0"/>
              <a:t>탄소배출권은</a:t>
            </a:r>
            <a:r>
              <a:rPr lang="ko-KR" altLang="en-US" dirty="0" smtClean="0"/>
              <a:t> 일정량에 탄소배출량을 정하고 온실가스에 배출을 줄이기 위하여 만들어진 제도이지만 우리들의 생각은 한 기업이 일정량 이상에 온실가스를 방출하고 다른 회사에 자신의 배출량을 전가하는 것에 불과하다고 생각한다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그리고 탄소를 배출할 권리를 사고 탄소를 배출하는 것은 기업들이 환경을 파괴하고 그에 대한 면죄부를 받기 위한 것 같다</a:t>
            </a:r>
            <a:r>
              <a:rPr lang="en-US" altLang="ko-KR" dirty="0" smtClean="0"/>
              <a:t>. </a:t>
            </a:r>
          </a:p>
          <a:p>
            <a:pPr>
              <a:lnSpc>
                <a:spcPct val="150000"/>
              </a:lnSpc>
            </a:pPr>
            <a:r>
              <a:rPr lang="ko-KR" altLang="en-US" dirty="0" smtClean="0"/>
              <a:t>이러한 모습을 보고 </a:t>
            </a:r>
            <a:r>
              <a:rPr lang="ko-KR" altLang="en-US" dirty="0" err="1" smtClean="0"/>
              <a:t>월래의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탄소배출권의</a:t>
            </a:r>
            <a:r>
              <a:rPr lang="ko-KR" altLang="en-US" dirty="0" smtClean="0"/>
              <a:t> 대한 취지를 찾을 수 있길 바라는 마음에서 고심해보고 이 문제를 해결 할 수 있는 방법을 찾길 바라였다</a:t>
            </a:r>
            <a:r>
              <a:rPr lang="en-US" altLang="ko-KR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 smtClean="0"/>
              <a:t>그리고 우리 생각이 조금이라도 도움이 되어 지구온난화가 줄어 들고 나아가 우리 미래의 후손들에게 더 많은 것을 물려주었으면 좋겠다고 생각한다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grpSp>
        <p:nvGrpSpPr>
          <p:cNvPr id="13" name="그룹 12"/>
          <p:cNvGrpSpPr/>
          <p:nvPr/>
        </p:nvGrpSpPr>
        <p:grpSpPr>
          <a:xfrm>
            <a:off x="395536" y="260648"/>
            <a:ext cx="3816392" cy="707886"/>
            <a:chOff x="395536" y="260648"/>
            <a:chExt cx="3816392" cy="707886"/>
          </a:xfrm>
        </p:grpSpPr>
        <p:sp>
          <p:nvSpPr>
            <p:cNvPr id="11" name="직사각형 10"/>
            <p:cNvSpPr/>
            <p:nvPr/>
          </p:nvSpPr>
          <p:spPr>
            <a:xfrm>
              <a:off x="395536" y="260648"/>
              <a:ext cx="2930609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ko-KR" altLang="en-US" sz="4000" b="1" dirty="0" smtClean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공모전 참가</a:t>
              </a:r>
              <a:endParaRPr lang="en-US" altLang="ko-KR" sz="4000" b="1" cap="none" spc="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3168052" y="481451"/>
              <a:ext cx="1043876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ko-KR" altLang="en-US" sz="2000" b="1" cap="none" spc="0" dirty="0" smtClean="0">
                  <a:ln w="12700">
                    <a:solidFill>
                      <a:schemeClr val="tx1"/>
                    </a:solidFill>
                    <a:prstDash val="solid"/>
                  </a:ln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의 목적</a:t>
              </a:r>
              <a:endParaRPr lang="en-US" altLang="ko-KR" sz="2000" b="1" cap="none" spc="0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-288748" y="5958749"/>
            <a:ext cx="171008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4000" b="1" cap="none" spc="0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Hz9</a:t>
            </a:r>
            <a:endParaRPr lang="en-US" altLang="ko-KR" sz="4000" b="1" cap="none" spc="0" dirty="0">
              <a:ln w="12700">
                <a:solidFill>
                  <a:schemeClr val="bg1"/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404664"/>
            <a:ext cx="9144000" cy="6063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51520" y="404664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spc="-300" dirty="0" smtClean="0">
                <a:solidFill>
                  <a:srgbClr val="92D050"/>
                </a:solidFill>
                <a:latin typeface="+mn-ea"/>
              </a:rPr>
              <a:t>01</a:t>
            </a:r>
            <a:endParaRPr lang="ko-KR" altLang="en-US" sz="3600" spc="-300" dirty="0">
              <a:solidFill>
                <a:srgbClr val="92D050"/>
              </a:solidFill>
              <a:latin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0" y="1050995"/>
            <a:ext cx="9144000" cy="72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285720" y="1357298"/>
            <a:ext cx="850112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sz="2000" dirty="0" smtClean="0"/>
              <a:t>기준 배출치를 일정량 분배 일정 기준에 따라 주기적인 감사를 통해 </a:t>
            </a:r>
            <a:r>
              <a:rPr lang="en-US" altLang="ko-KR" sz="2000" dirty="0" smtClean="0"/>
              <a:t>+ , - </a:t>
            </a:r>
            <a:r>
              <a:rPr lang="ko-KR" altLang="en-US" sz="2000" dirty="0" smtClean="0"/>
              <a:t>로 배출량을 증감시킴</a:t>
            </a:r>
            <a:endParaRPr lang="en-US" altLang="ko-KR" sz="2000" dirty="0" smtClean="0"/>
          </a:p>
          <a:p>
            <a:pPr marL="342900" indent="-342900"/>
            <a:r>
              <a:rPr lang="en-US" altLang="ko-KR" sz="2000" dirty="0" smtClean="0"/>
              <a:t>     (</a:t>
            </a:r>
            <a:r>
              <a:rPr lang="ko-KR" altLang="en-US" sz="2000" dirty="0" smtClean="0"/>
              <a:t>일정 기준</a:t>
            </a:r>
            <a:r>
              <a:rPr lang="en-US" altLang="ko-KR" sz="2000" dirty="0" smtClean="0"/>
              <a:t> – </a:t>
            </a:r>
            <a:r>
              <a:rPr lang="ko-KR" altLang="en-US" sz="2000" dirty="0" smtClean="0"/>
              <a:t>나무를 심고 심은 당시 뿐만 아니라 주기적이고 불시적인 감시를 통해 관리 기간이 증가 할 수록 </a:t>
            </a:r>
            <a:r>
              <a:rPr lang="ko-KR" altLang="en-US" sz="2000" dirty="0" err="1" smtClean="0"/>
              <a:t>배출권을</a:t>
            </a:r>
            <a:r>
              <a:rPr lang="ko-KR" altLang="en-US" sz="2000" dirty="0" smtClean="0"/>
              <a:t> 적립</a:t>
            </a:r>
            <a:r>
              <a:rPr lang="en-US" altLang="ko-KR" sz="2000" dirty="0" smtClean="0"/>
              <a:t>)</a:t>
            </a:r>
          </a:p>
          <a:p>
            <a:pPr marL="342900" indent="-342900"/>
            <a:endParaRPr lang="en-US" altLang="ko-KR" sz="2000" dirty="0" smtClean="0"/>
          </a:p>
          <a:p>
            <a:pPr marL="342900" indent="-342900">
              <a:buAutoNum type="arabicPeriod" startAt="2"/>
            </a:pPr>
            <a:r>
              <a:rPr lang="ko-KR" altLang="en-US" sz="2000" dirty="0" smtClean="0"/>
              <a:t>기업 간 </a:t>
            </a:r>
            <a:r>
              <a:rPr lang="ko-KR" altLang="en-US" sz="2000" dirty="0" err="1" smtClean="0"/>
              <a:t>탄소배출권</a:t>
            </a:r>
            <a:r>
              <a:rPr lang="ko-KR" altLang="en-US" sz="2000" dirty="0" smtClean="0"/>
              <a:t> </a:t>
            </a:r>
            <a:r>
              <a:rPr lang="ko-KR" altLang="en-US" sz="2000" dirty="0" err="1" smtClean="0"/>
              <a:t>매매시</a:t>
            </a:r>
            <a:r>
              <a:rPr lang="ko-KR" altLang="en-US" sz="2000" dirty="0" smtClean="0"/>
              <a:t> </a:t>
            </a:r>
            <a:r>
              <a:rPr lang="ko-KR" altLang="en-US" sz="2000" dirty="0" err="1" smtClean="0"/>
              <a:t>추가배출권과</a:t>
            </a:r>
            <a:r>
              <a:rPr lang="ko-KR" altLang="en-US" sz="2000" dirty="0" smtClean="0"/>
              <a:t> 이월항목은 모두 제외한 기본 </a:t>
            </a:r>
            <a:r>
              <a:rPr lang="ko-KR" altLang="en-US" sz="2000" dirty="0" err="1" smtClean="0"/>
              <a:t>배출권에서만</a:t>
            </a:r>
            <a:r>
              <a:rPr lang="ko-KR" altLang="en-US" sz="2000" dirty="0" smtClean="0"/>
              <a:t> 약 </a:t>
            </a:r>
            <a:r>
              <a:rPr lang="en-US" altLang="ko-KR" sz="2000" dirty="0" smtClean="0"/>
              <a:t>20% </a:t>
            </a:r>
            <a:r>
              <a:rPr lang="ko-KR" altLang="en-US" sz="2000" dirty="0" smtClean="0"/>
              <a:t>가능</a:t>
            </a:r>
            <a:endParaRPr lang="en-US" altLang="ko-KR" sz="2000" dirty="0" smtClean="0"/>
          </a:p>
          <a:p>
            <a:pPr marL="342900" indent="-342900"/>
            <a:r>
              <a:rPr lang="en-US" altLang="ko-KR" sz="2000" dirty="0" smtClean="0"/>
              <a:t>     (</a:t>
            </a:r>
            <a:r>
              <a:rPr lang="ko-KR" altLang="en-US" sz="2000" dirty="0" smtClean="0"/>
              <a:t>무분별한 </a:t>
            </a:r>
            <a:r>
              <a:rPr lang="ko-KR" altLang="en-US" sz="2000" dirty="0" err="1" smtClean="0"/>
              <a:t>돌려막기를</a:t>
            </a:r>
            <a:r>
              <a:rPr lang="ko-KR" altLang="en-US" sz="2000" dirty="0" smtClean="0"/>
              <a:t> 방지하기 하고 </a:t>
            </a:r>
            <a:r>
              <a:rPr lang="en-US" altLang="ko-KR" sz="2000" dirty="0" smtClean="0"/>
              <a:t>1</a:t>
            </a:r>
            <a:r>
              <a:rPr lang="ko-KR" altLang="en-US" sz="2000" dirty="0" smtClean="0"/>
              <a:t>번 방안과 같이 기업에게 온실가스 배출에 대한 책임을 질 필요성을 강조</a:t>
            </a:r>
            <a:r>
              <a:rPr lang="en-US" altLang="ko-KR" sz="2000" dirty="0" smtClean="0"/>
              <a:t>)</a:t>
            </a:r>
          </a:p>
          <a:p>
            <a:pPr marL="342900" indent="-342900"/>
            <a:endParaRPr lang="en-US" altLang="ko-KR" sz="2000" dirty="0" smtClean="0"/>
          </a:p>
          <a:p>
            <a:pPr marL="342900" indent="-342900"/>
            <a:r>
              <a:rPr lang="en-US" altLang="ko-KR" sz="2000" dirty="0" smtClean="0"/>
              <a:t>3.  </a:t>
            </a:r>
            <a:r>
              <a:rPr lang="ko-KR" altLang="en-US" sz="2000" dirty="0" smtClean="0"/>
              <a:t>지키지 </a:t>
            </a:r>
            <a:r>
              <a:rPr lang="ko-KR" altLang="en-US" sz="2000" dirty="0" err="1" smtClean="0"/>
              <a:t>않을시</a:t>
            </a:r>
            <a:r>
              <a:rPr lang="ko-KR" altLang="en-US" sz="2000" dirty="0" smtClean="0"/>
              <a:t> </a:t>
            </a:r>
            <a:r>
              <a:rPr lang="ko-KR" altLang="en-US" sz="2000" dirty="0" err="1" smtClean="0"/>
              <a:t>초과정도에</a:t>
            </a:r>
            <a:r>
              <a:rPr lang="ko-KR" altLang="en-US" sz="2000" dirty="0" smtClean="0"/>
              <a:t> 따라 벌금형 </a:t>
            </a:r>
            <a:r>
              <a:rPr lang="ko-KR" altLang="en-US" sz="2000" dirty="0" err="1" smtClean="0"/>
              <a:t>부터</a:t>
            </a:r>
            <a:r>
              <a:rPr lang="ko-KR" altLang="en-US" sz="2000" dirty="0" smtClean="0"/>
              <a:t> 최대 영업정지까지의 처벌</a:t>
            </a:r>
            <a:endParaRPr lang="en-US" altLang="ko-KR" sz="2000" dirty="0" smtClean="0"/>
          </a:p>
          <a:p>
            <a:pPr marL="342900" indent="-342900"/>
            <a:r>
              <a:rPr lang="en-US" altLang="ko-KR" sz="2000" dirty="0" smtClean="0"/>
              <a:t>    (</a:t>
            </a:r>
            <a:r>
              <a:rPr lang="ko-KR" altLang="en-US" sz="2000" dirty="0" smtClean="0"/>
              <a:t>현재 처벌기준은 굉장히 낮음 이 제도는 기업을 위한 제도가 아님을 명확하게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보여야 할 필요성을 가졌다고 생각하여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법에 대한 처벌에서는 강력하게 추진할 것</a:t>
            </a:r>
            <a:r>
              <a:rPr lang="en-US" altLang="ko-KR" sz="2000" dirty="0" smtClean="0"/>
              <a:t>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8533" y="482789"/>
            <a:ext cx="664373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300" dirty="0" smtClean="0"/>
              <a:t>법과 제도의 대한 아이디어</a:t>
            </a:r>
            <a:endParaRPr lang="ko-KR" altLang="en-US" sz="2300" dirty="0"/>
          </a:p>
        </p:txBody>
      </p:sp>
    </p:spTree>
    <p:extLst>
      <p:ext uri="{BB962C8B-B14F-4D97-AF65-F5344CB8AC3E}">
        <p14:creationId xmlns="" xmlns:p14="http://schemas.microsoft.com/office/powerpoint/2010/main" val="237044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404664"/>
            <a:ext cx="9144000" cy="6063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51520" y="404664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spc="-300" dirty="0" smtClean="0">
                <a:solidFill>
                  <a:srgbClr val="92D050"/>
                </a:solidFill>
                <a:latin typeface="+mn-ea"/>
              </a:rPr>
              <a:t>02</a:t>
            </a:r>
            <a:endParaRPr lang="ko-KR" altLang="en-US" sz="3600" spc="-300" dirty="0">
              <a:solidFill>
                <a:srgbClr val="92D050"/>
              </a:solidFill>
              <a:latin typeface="+mn-ea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0" y="1050995"/>
            <a:ext cx="9144000" cy="72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714348" y="500042"/>
            <a:ext cx="507209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300" dirty="0" smtClean="0"/>
              <a:t>기업의 공병과 자원 회수 아이디어</a:t>
            </a:r>
            <a:endParaRPr lang="ko-KR" altLang="en-US" sz="2300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1714488"/>
            <a:ext cx="678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358298" y="1268760"/>
            <a:ext cx="8462174" cy="6971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dirty="0" smtClean="0"/>
              <a:t>기업이 상품으로 만들어 낸 음료의 병이나 플라스틱 등의 자원을 회수하여 재활용 하는 경우는 굉장히 낮다고 생각한다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재활용은 사소한 것이라고 생각하지만 회사 단위에서는 공병생산에 대한 비용 절감이 되고 만들기 위한 에너지는</a:t>
            </a:r>
            <a:r>
              <a:rPr lang="en-US" altLang="ko-KR" dirty="0" smtClean="0"/>
              <a:t> </a:t>
            </a:r>
            <a:r>
              <a:rPr lang="ko-KR" altLang="en-US" dirty="0" smtClean="0"/>
              <a:t>소비가 줄어 들기 때문에 공병회수는 중요하다고 생각된다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pPr marL="342900" indent="-342900">
              <a:buAutoNum type="arabicPeriod"/>
            </a:pPr>
            <a:r>
              <a:rPr lang="ko-KR" altLang="en-US" dirty="0" smtClean="0"/>
              <a:t>이벤트를 공모하여 공병을 직접 </a:t>
            </a:r>
            <a:r>
              <a:rPr lang="ko-KR" altLang="en-US" dirty="0" err="1" smtClean="0"/>
              <a:t>공모지나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추첨권으로</a:t>
            </a:r>
            <a:r>
              <a:rPr lang="ko-KR" altLang="en-US" dirty="0" smtClean="0"/>
              <a:t> 사용하고 그것을 공병회수를 유도 한다</a:t>
            </a:r>
            <a:r>
              <a:rPr lang="en-US" altLang="ko-KR" dirty="0" smtClean="0"/>
              <a:t>. (</a:t>
            </a:r>
            <a:r>
              <a:rPr lang="ko-KR" altLang="en-US" dirty="0" smtClean="0"/>
              <a:t>자사로 보내면 인정된다는 전제를 </a:t>
            </a:r>
            <a:r>
              <a:rPr lang="ko-KR" altLang="en-US" dirty="0" err="1" smtClean="0"/>
              <a:t>넣는것도</a:t>
            </a:r>
            <a:r>
              <a:rPr lang="ko-KR" altLang="en-US" dirty="0" smtClean="0"/>
              <a:t> 좋다</a:t>
            </a:r>
            <a:r>
              <a:rPr lang="en-US" altLang="ko-KR" dirty="0" smtClean="0"/>
              <a:t>.)</a:t>
            </a:r>
          </a:p>
          <a:p>
            <a:pPr marL="342900" indent="-342900">
              <a:buAutoNum type="arabicPeriod"/>
            </a:pPr>
            <a:endParaRPr lang="en-US" altLang="ko-KR" dirty="0" smtClean="0"/>
          </a:p>
          <a:p>
            <a:pPr marL="342900" indent="-342900">
              <a:buAutoNum type="arabicPeriod" startAt="2"/>
            </a:pPr>
            <a:r>
              <a:rPr lang="ko-KR" altLang="en-US" dirty="0" smtClean="0"/>
              <a:t>공병에 코드를 적고 스마트 </a:t>
            </a:r>
            <a:r>
              <a:rPr lang="ko-KR" altLang="en-US" dirty="0" err="1" smtClean="0"/>
              <a:t>앱이나</a:t>
            </a:r>
            <a:r>
              <a:rPr lang="ko-KR" altLang="en-US" dirty="0" smtClean="0"/>
              <a:t> 홈페이지에 </a:t>
            </a:r>
            <a:r>
              <a:rPr lang="ko-KR" altLang="en-US" dirty="0" err="1" smtClean="0"/>
              <a:t>마일리지를</a:t>
            </a:r>
            <a:r>
              <a:rPr lang="ko-KR" altLang="en-US" dirty="0" smtClean="0"/>
              <a:t> 신청하고 </a:t>
            </a:r>
            <a:r>
              <a:rPr lang="ko-KR" altLang="en-US" dirty="0" err="1" smtClean="0"/>
              <a:t>회수시</a:t>
            </a:r>
            <a:r>
              <a:rPr lang="ko-KR" altLang="en-US" dirty="0" smtClean="0"/>
              <a:t> 그 코드로 </a:t>
            </a:r>
            <a:r>
              <a:rPr lang="ko-KR" altLang="en-US" dirty="0" err="1" smtClean="0"/>
              <a:t>마일리지를</a:t>
            </a:r>
            <a:r>
              <a:rPr lang="ko-KR" altLang="en-US" dirty="0" smtClean="0"/>
              <a:t> 적립하여 공병회수를 유도한다</a:t>
            </a:r>
            <a:r>
              <a:rPr lang="en-US" altLang="ko-KR" dirty="0" smtClean="0"/>
              <a:t>.</a:t>
            </a:r>
          </a:p>
          <a:p>
            <a:pPr marL="342900" indent="-342900">
              <a:buAutoNum type="arabicPeriod" startAt="2"/>
            </a:pPr>
            <a:endParaRPr lang="en-US" altLang="ko-KR" dirty="0" smtClean="0"/>
          </a:p>
          <a:p>
            <a:pPr marL="342900" indent="-342900">
              <a:buAutoNum type="arabicPeriod" startAt="2"/>
            </a:pPr>
            <a:r>
              <a:rPr lang="ko-KR" altLang="en-US" dirty="0" smtClean="0"/>
              <a:t>공병을 소주병이나 맥주병에만 한정 짓지 말고 </a:t>
            </a:r>
            <a:r>
              <a:rPr lang="ko-KR" altLang="en-US" dirty="0" err="1" smtClean="0"/>
              <a:t>이마트나</a:t>
            </a:r>
            <a:r>
              <a:rPr lang="ko-KR" altLang="en-US" dirty="0" smtClean="0"/>
              <a:t> 큰 </a:t>
            </a:r>
            <a:r>
              <a:rPr lang="ko-KR" altLang="en-US" dirty="0" err="1" smtClean="0"/>
              <a:t>마트에서</a:t>
            </a:r>
            <a:r>
              <a:rPr lang="ko-KR" altLang="en-US" dirty="0" smtClean="0"/>
              <a:t> 돈으로 지급하여 주고 공병회수를 유도한다</a:t>
            </a:r>
            <a:r>
              <a:rPr lang="en-US" altLang="ko-KR" dirty="0" smtClean="0"/>
              <a:t>.</a:t>
            </a:r>
          </a:p>
          <a:p>
            <a:pPr marL="342900" indent="-342900">
              <a:buAutoNum type="arabicPeriod" startAt="2"/>
            </a:pPr>
            <a:endParaRPr lang="en-US" altLang="ko-KR" dirty="0" smtClean="0"/>
          </a:p>
          <a:p>
            <a:pPr marL="342900" indent="-342900">
              <a:buFontTx/>
              <a:buAutoNum type="arabicPeriod" startAt="2"/>
            </a:pPr>
            <a:r>
              <a:rPr lang="ko-KR" altLang="en-US" dirty="0" smtClean="0"/>
              <a:t>더 다양한 공병 회수를 위하여 시민들이 참여 할 수 있는 공모전을 개최한다</a:t>
            </a:r>
            <a:r>
              <a:rPr lang="en-US" altLang="ko-KR" dirty="0" smtClean="0"/>
              <a:t>.</a:t>
            </a:r>
          </a:p>
          <a:p>
            <a:pPr marL="342900" indent="-342900">
              <a:buFontTx/>
              <a:buAutoNum type="arabicPeriod" startAt="2"/>
            </a:pPr>
            <a:endParaRPr lang="en-US" altLang="ko-KR" dirty="0" smtClean="0"/>
          </a:p>
          <a:p>
            <a:pPr marL="342900" indent="-342900" algn="r"/>
            <a:r>
              <a:rPr lang="en-US" altLang="ko-KR" sz="1500" dirty="0" smtClean="0"/>
              <a:t>*(</a:t>
            </a:r>
            <a:r>
              <a:rPr lang="ko-KR" altLang="en-US" sz="1500" dirty="0" smtClean="0"/>
              <a:t>공병에만 한정 짓지 말고 자원회수 문제도 접목시키는 것이 포인트</a:t>
            </a:r>
            <a:r>
              <a:rPr lang="en-US" altLang="ko-KR" sz="1500" dirty="0" smtClean="0"/>
              <a:t>)</a:t>
            </a:r>
          </a:p>
          <a:p>
            <a:pPr marL="342900" indent="-342900">
              <a:buAutoNum type="arabicPeriod" startAt="2"/>
            </a:pPr>
            <a:endParaRPr lang="en-US" altLang="ko-KR" dirty="0" smtClean="0"/>
          </a:p>
          <a:p>
            <a:pPr marL="342900" indent="-342900">
              <a:buAutoNum type="arabicPeriod" startAt="3"/>
            </a:pPr>
            <a:endParaRPr lang="en-US" altLang="ko-KR" dirty="0" smtClean="0"/>
          </a:p>
          <a:p>
            <a:pPr marL="342900" indent="-342900">
              <a:buAutoNum type="arabicPeriod" startAt="2"/>
            </a:pPr>
            <a:endParaRPr lang="en-US" altLang="ko-KR" dirty="0" smtClean="0"/>
          </a:p>
          <a:p>
            <a:pPr marL="342900" indent="-342900">
              <a:buAutoNum type="arabicPeriod" startAt="2"/>
            </a:pPr>
            <a:endParaRPr lang="en-US" altLang="ko-KR" dirty="0" smtClean="0"/>
          </a:p>
          <a:p>
            <a:pPr marL="342900" indent="-342900">
              <a:buAutoNum type="arabicPeriod" startAt="2"/>
            </a:pPr>
            <a:endParaRPr lang="en-US" altLang="ko-KR" dirty="0" smtClean="0"/>
          </a:p>
          <a:p>
            <a:pPr marL="342900" indent="-342900">
              <a:buAutoNum type="arabicPeriod" startAt="2"/>
            </a:pP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타원 5"/>
          <p:cNvSpPr/>
          <p:nvPr/>
        </p:nvSpPr>
        <p:spPr>
          <a:xfrm>
            <a:off x="1925706" y="800708"/>
            <a:ext cx="5292588" cy="5292588"/>
          </a:xfrm>
          <a:prstGeom prst="ellipse">
            <a:avLst/>
          </a:prstGeom>
          <a:solidFill>
            <a:schemeClr val="bg1">
              <a:alpha val="33000"/>
            </a:schemeClr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2754110" y="4165630"/>
            <a:ext cx="355475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100" spc="-150" dirty="0" smtClean="0">
                <a:solidFill>
                  <a:schemeClr val="bg1">
                    <a:alpha val="57000"/>
                  </a:schemeClr>
                </a:solidFill>
              </a:rPr>
              <a:t>HAVE A NICE DAY GOOD LUCK</a:t>
            </a:r>
            <a:endParaRPr lang="ko-KR" altLang="en-US" sz="2100" spc="-150" dirty="0">
              <a:solidFill>
                <a:schemeClr val="bg1">
                  <a:alpha val="57000"/>
                </a:schemeClr>
              </a:solidFill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2526472" y="1414368"/>
            <a:ext cx="3960440" cy="396044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2448524" y="4035525"/>
            <a:ext cx="208568" cy="208568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/>
        </p:nvSpPr>
        <p:spPr>
          <a:xfrm>
            <a:off x="2428367" y="4234150"/>
            <a:ext cx="354167" cy="354167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/>
        </p:nvSpPr>
        <p:spPr>
          <a:xfrm>
            <a:off x="2894713" y="1628800"/>
            <a:ext cx="354167" cy="354167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/>
        </p:nvSpPr>
        <p:spPr>
          <a:xfrm>
            <a:off x="3232702" y="1612351"/>
            <a:ext cx="177084" cy="177084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/>
        </p:nvSpPr>
        <p:spPr>
          <a:xfrm>
            <a:off x="2704288" y="4520072"/>
            <a:ext cx="208568" cy="208568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타원 26"/>
          <p:cNvSpPr/>
          <p:nvPr/>
        </p:nvSpPr>
        <p:spPr>
          <a:xfrm>
            <a:off x="6045487" y="4540353"/>
            <a:ext cx="354167" cy="354167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/>
        </p:nvSpPr>
        <p:spPr>
          <a:xfrm>
            <a:off x="6222418" y="4373247"/>
            <a:ext cx="177084" cy="177084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/>
        </p:nvSpPr>
        <p:spPr>
          <a:xfrm>
            <a:off x="6363866" y="4491149"/>
            <a:ext cx="177084" cy="177084"/>
          </a:xfrm>
          <a:prstGeom prst="ellipse">
            <a:avLst/>
          </a:prstGeom>
          <a:solidFill>
            <a:schemeClr val="bg1">
              <a:alpha val="53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자유형 2"/>
          <p:cNvSpPr/>
          <p:nvPr/>
        </p:nvSpPr>
        <p:spPr>
          <a:xfrm>
            <a:off x="3036498" y="2725947"/>
            <a:ext cx="905774" cy="1414732"/>
          </a:xfrm>
          <a:custGeom>
            <a:avLst/>
            <a:gdLst>
              <a:gd name="connsiteX0" fmla="*/ 905774 w 905774"/>
              <a:gd name="connsiteY0" fmla="*/ 0 h 1414732"/>
              <a:gd name="connsiteX1" fmla="*/ 0 w 905774"/>
              <a:gd name="connsiteY1" fmla="*/ 0 h 1414732"/>
              <a:gd name="connsiteX2" fmla="*/ 0 w 905774"/>
              <a:gd name="connsiteY2" fmla="*/ 1414732 h 1414732"/>
              <a:gd name="connsiteX3" fmla="*/ 897147 w 905774"/>
              <a:gd name="connsiteY3" fmla="*/ 1414732 h 1414732"/>
              <a:gd name="connsiteX4" fmla="*/ 8626 w 905774"/>
              <a:gd name="connsiteY4" fmla="*/ 526211 h 1414732"/>
              <a:gd name="connsiteX5" fmla="*/ 871268 w 905774"/>
              <a:gd name="connsiteY5" fmla="*/ 526211 h 1414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5774" h="1414732">
                <a:moveTo>
                  <a:pt x="905774" y="0"/>
                </a:moveTo>
                <a:lnTo>
                  <a:pt x="0" y="0"/>
                </a:lnTo>
                <a:lnTo>
                  <a:pt x="0" y="1414732"/>
                </a:lnTo>
                <a:lnTo>
                  <a:pt x="897147" y="1414732"/>
                </a:lnTo>
                <a:lnTo>
                  <a:pt x="8626" y="526211"/>
                </a:lnTo>
                <a:lnTo>
                  <a:pt x="871268" y="526211"/>
                </a:lnTo>
              </a:path>
            </a:pathLst>
          </a:cu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자유형 3"/>
          <p:cNvSpPr/>
          <p:nvPr/>
        </p:nvSpPr>
        <p:spPr>
          <a:xfrm>
            <a:off x="4088921" y="2708694"/>
            <a:ext cx="810883" cy="1431985"/>
          </a:xfrm>
          <a:custGeom>
            <a:avLst/>
            <a:gdLst>
              <a:gd name="connsiteX0" fmla="*/ 0 w 810883"/>
              <a:gd name="connsiteY0" fmla="*/ 1431985 h 1431985"/>
              <a:gd name="connsiteX1" fmla="*/ 0 w 810883"/>
              <a:gd name="connsiteY1" fmla="*/ 17253 h 1431985"/>
              <a:gd name="connsiteX2" fmla="*/ 810883 w 810883"/>
              <a:gd name="connsiteY2" fmla="*/ 1423359 h 1431985"/>
              <a:gd name="connsiteX3" fmla="*/ 810883 w 810883"/>
              <a:gd name="connsiteY3" fmla="*/ 0 h 143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0883" h="1431985">
                <a:moveTo>
                  <a:pt x="0" y="1431985"/>
                </a:moveTo>
                <a:lnTo>
                  <a:pt x="0" y="17253"/>
                </a:lnTo>
                <a:lnTo>
                  <a:pt x="810883" y="1423359"/>
                </a:lnTo>
                <a:lnTo>
                  <a:pt x="810883" y="0"/>
                </a:lnTo>
              </a:path>
            </a:pathLst>
          </a:cu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자유형 29"/>
          <p:cNvSpPr/>
          <p:nvPr/>
        </p:nvSpPr>
        <p:spPr>
          <a:xfrm>
            <a:off x="5029200" y="2717321"/>
            <a:ext cx="1000664" cy="1431985"/>
          </a:xfrm>
          <a:custGeom>
            <a:avLst/>
            <a:gdLst>
              <a:gd name="connsiteX0" fmla="*/ 0 w 1000664"/>
              <a:gd name="connsiteY0" fmla="*/ 0 h 1431985"/>
              <a:gd name="connsiteX1" fmla="*/ 0 w 1000664"/>
              <a:gd name="connsiteY1" fmla="*/ 1431985 h 1431985"/>
              <a:gd name="connsiteX2" fmla="*/ 1000664 w 1000664"/>
              <a:gd name="connsiteY2" fmla="*/ 1199071 h 1431985"/>
              <a:gd name="connsiteX3" fmla="*/ 1000664 w 1000664"/>
              <a:gd name="connsiteY3" fmla="*/ 181154 h 1431985"/>
              <a:gd name="connsiteX4" fmla="*/ 0 w 1000664"/>
              <a:gd name="connsiteY4" fmla="*/ 0 h 143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664" h="1431985">
                <a:moveTo>
                  <a:pt x="0" y="0"/>
                </a:moveTo>
                <a:lnTo>
                  <a:pt x="0" y="1431985"/>
                </a:lnTo>
                <a:lnTo>
                  <a:pt x="1000664" y="1199071"/>
                </a:lnTo>
                <a:lnTo>
                  <a:pt x="1000664" y="181154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7327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5245</TotalTime>
  <Words>436</Words>
  <Application>Microsoft Office PowerPoint</Application>
  <PresentationFormat>화면 슬라이드 쇼(4:3)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</vt:vector>
  </TitlesOfParts>
  <Company>auney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auney</dc:creator>
  <cp:lastModifiedBy>user</cp:lastModifiedBy>
  <cp:revision>85</cp:revision>
  <dcterms:created xsi:type="dcterms:W3CDTF">2013-08-26T02:03:07Z</dcterms:created>
  <dcterms:modified xsi:type="dcterms:W3CDTF">2014-09-15T20:25:20Z</dcterms:modified>
</cp:coreProperties>
</file>