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64" r:id="rId4"/>
    <p:sldId id="259" r:id="rId5"/>
    <p:sldId id="260" r:id="rId6"/>
    <p:sldId id="261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BCF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2DEFDD-A8D7-4E92-88F4-66A6AEC0B481}" type="datetimeFigureOut">
              <a:rPr lang="ko-KR" altLang="en-US" smtClean="0"/>
              <a:t>2014-09-15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3AC859-CABA-46D3-AAC1-37ABF0B255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1514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A9BD9-D198-4C53-A4F7-57C21A6D4898}" type="datetimeFigureOut">
              <a:rPr lang="ko-KR" altLang="en-US" smtClean="0"/>
              <a:t>2014-09-15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112C-872D-43D5-B26F-B810CAC9A07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A9BD9-D198-4C53-A4F7-57C21A6D4898}" type="datetimeFigureOut">
              <a:rPr lang="ko-KR" altLang="en-US" smtClean="0"/>
              <a:t>2014-09-15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112C-872D-43D5-B26F-B810CAC9A07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A9BD9-D198-4C53-A4F7-57C21A6D4898}" type="datetimeFigureOut">
              <a:rPr lang="ko-KR" altLang="en-US" smtClean="0"/>
              <a:t>2014-09-15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112C-872D-43D5-B26F-B810CAC9A07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A9BD9-D198-4C53-A4F7-57C21A6D4898}" type="datetimeFigureOut">
              <a:rPr lang="ko-KR" altLang="en-US" smtClean="0"/>
              <a:t>2014-09-15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112C-872D-43D5-B26F-B810CAC9A07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A9BD9-D198-4C53-A4F7-57C21A6D4898}" type="datetimeFigureOut">
              <a:rPr lang="ko-KR" altLang="en-US" smtClean="0"/>
              <a:t>2014-09-15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112C-872D-43D5-B26F-B810CAC9A07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A9BD9-D198-4C53-A4F7-57C21A6D4898}" type="datetimeFigureOut">
              <a:rPr lang="ko-KR" altLang="en-US" smtClean="0"/>
              <a:t>2014-09-15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112C-872D-43D5-B26F-B810CAC9A07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A9BD9-D198-4C53-A4F7-57C21A6D4898}" type="datetimeFigureOut">
              <a:rPr lang="ko-KR" altLang="en-US" smtClean="0"/>
              <a:t>2014-09-15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112C-872D-43D5-B26F-B810CAC9A07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A9BD9-D198-4C53-A4F7-57C21A6D4898}" type="datetimeFigureOut">
              <a:rPr lang="ko-KR" altLang="en-US" smtClean="0"/>
              <a:t>2014-09-15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112C-872D-43D5-B26F-B810CAC9A07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A9BD9-D198-4C53-A4F7-57C21A6D4898}" type="datetimeFigureOut">
              <a:rPr lang="ko-KR" altLang="en-US" smtClean="0"/>
              <a:t>2014-09-15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112C-872D-43D5-B26F-B810CAC9A07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A9BD9-D198-4C53-A4F7-57C21A6D4898}" type="datetimeFigureOut">
              <a:rPr lang="ko-KR" altLang="en-US" smtClean="0"/>
              <a:t>2014-09-15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112C-872D-43D5-B26F-B810CAC9A07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A9BD9-D198-4C53-A4F7-57C21A6D4898}" type="datetimeFigureOut">
              <a:rPr lang="ko-KR" altLang="en-US" smtClean="0"/>
              <a:t>2014-09-15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112C-872D-43D5-B26F-B810CAC9A07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DA9BD9-D198-4C53-A4F7-57C21A6D4898}" type="datetimeFigureOut">
              <a:rPr lang="ko-KR" altLang="en-US" smtClean="0"/>
              <a:t>2014-09-15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2112C-872D-43D5-B26F-B810CAC9A07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해 11"/>
          <p:cNvSpPr/>
          <p:nvPr/>
        </p:nvSpPr>
        <p:spPr>
          <a:xfrm rot="20760020">
            <a:off x="4867927" y="2602137"/>
            <a:ext cx="4392488" cy="4176464"/>
          </a:xfrm>
          <a:prstGeom prst="sun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1115616" y="1412776"/>
            <a:ext cx="4968552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5000" dirty="0" smtClean="0">
                <a:latin typeface="휴먼옛체" pitchFamily="18" charset="-127"/>
                <a:ea typeface="휴먼옛체" pitchFamily="18" charset="-127"/>
              </a:rPr>
              <a:t>친환경</a:t>
            </a:r>
            <a:endParaRPr lang="en-US" altLang="ko-KR" sz="5000" dirty="0" smtClean="0">
              <a:latin typeface="휴먼옛체" pitchFamily="18" charset="-127"/>
              <a:ea typeface="휴먼옛체" pitchFamily="18" charset="-127"/>
            </a:endParaRPr>
          </a:p>
          <a:p>
            <a:r>
              <a:rPr lang="en-US" altLang="ko-KR" sz="5000" dirty="0">
                <a:latin typeface="휴먼옛체" pitchFamily="18" charset="-127"/>
                <a:ea typeface="휴먼옛체" pitchFamily="18" charset="-127"/>
              </a:rPr>
              <a:t> </a:t>
            </a:r>
            <a:r>
              <a:rPr lang="en-US" altLang="ko-KR" sz="5000" dirty="0" smtClean="0">
                <a:latin typeface="휴먼옛체" pitchFamily="18" charset="-127"/>
                <a:ea typeface="휴먼옛체" pitchFamily="18" charset="-127"/>
              </a:rPr>
              <a:t>      </a:t>
            </a:r>
            <a:r>
              <a:rPr lang="ko-KR" altLang="en-US" sz="5000" dirty="0" smtClean="0">
                <a:latin typeface="휴먼옛체" pitchFamily="18" charset="-127"/>
                <a:ea typeface="휴먼옛체" pitchFamily="18" charset="-127"/>
              </a:rPr>
              <a:t>학교생활</a:t>
            </a:r>
            <a:endParaRPr lang="en-US" altLang="ko-KR" sz="5000" dirty="0" smtClean="0">
              <a:latin typeface="휴먼옛체" pitchFamily="18" charset="-127"/>
              <a:ea typeface="휴먼옛체" pitchFamily="18" charset="-127"/>
            </a:endParaRPr>
          </a:p>
          <a:p>
            <a:r>
              <a:rPr lang="en-US" altLang="ko-KR" sz="2500" dirty="0" smtClean="0">
                <a:latin typeface="휴먼옛체" pitchFamily="18" charset="-127"/>
                <a:ea typeface="휴먼옛체" pitchFamily="18" charset="-127"/>
              </a:rPr>
              <a:t>-</a:t>
            </a:r>
            <a:r>
              <a:rPr lang="ko-KR" altLang="en-US" sz="2500" dirty="0" smtClean="0">
                <a:latin typeface="휴먼옛체" pitchFamily="18" charset="-127"/>
                <a:ea typeface="휴먼옛체" pitchFamily="18" charset="-127"/>
              </a:rPr>
              <a:t>열 방출을 막아주는 단열필름</a:t>
            </a:r>
            <a:endParaRPr lang="ko-KR" altLang="en-US" sz="2500" dirty="0"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16216" y="4077072"/>
            <a:ext cx="1224136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500" dirty="0" smtClean="0">
                <a:latin typeface="휴먼옛체" pitchFamily="18" charset="-127"/>
                <a:ea typeface="휴먼옛체" pitchFamily="18" charset="-127"/>
              </a:rPr>
              <a:t>김예림</a:t>
            </a:r>
            <a:endParaRPr lang="en-US" altLang="ko-KR" sz="2500" dirty="0" smtClean="0">
              <a:latin typeface="휴먼옛체" pitchFamily="18" charset="-127"/>
              <a:ea typeface="휴먼옛체" pitchFamily="18" charset="-127"/>
            </a:endParaRPr>
          </a:p>
          <a:p>
            <a:r>
              <a:rPr lang="ko-KR" altLang="en-US" sz="2500" dirty="0" smtClean="0">
                <a:latin typeface="휴먼옛체" pitchFamily="18" charset="-127"/>
                <a:ea typeface="휴먼옛체" pitchFamily="18" charset="-127"/>
              </a:rPr>
              <a:t>김현민</a:t>
            </a:r>
            <a:endParaRPr lang="en-US" altLang="ko-KR" sz="2500" dirty="0" smtClean="0">
              <a:latin typeface="휴먼옛체" pitchFamily="18" charset="-127"/>
              <a:ea typeface="휴먼옛체" pitchFamily="18" charset="-127"/>
            </a:endParaRPr>
          </a:p>
          <a:p>
            <a:r>
              <a:rPr lang="ko-KR" altLang="en-US" sz="2500" dirty="0" smtClean="0">
                <a:latin typeface="휴먼옛체" pitchFamily="18" charset="-127"/>
                <a:ea typeface="휴먼옛체" pitchFamily="18" charset="-127"/>
              </a:rPr>
              <a:t>전현지</a:t>
            </a:r>
            <a:endParaRPr lang="ko-KR" altLang="en-US" sz="2500" dirty="0">
              <a:latin typeface="휴먼옛체" pitchFamily="18" charset="-127"/>
              <a:ea typeface="휴먼옛체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구름 3"/>
          <p:cNvSpPr/>
          <p:nvPr/>
        </p:nvSpPr>
        <p:spPr>
          <a:xfrm>
            <a:off x="2195736" y="116632"/>
            <a:ext cx="4104456" cy="1512168"/>
          </a:xfrm>
          <a:prstGeom prst="cloud">
            <a:avLst/>
          </a:prstGeom>
          <a:solidFill>
            <a:srgbClr val="8BCFE7"/>
          </a:solidFill>
          <a:ln>
            <a:solidFill>
              <a:srgbClr val="8BCF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3059832" y="404664"/>
            <a:ext cx="237626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5000" dirty="0" smtClean="0"/>
              <a:t>목차</a:t>
            </a:r>
            <a:endParaRPr lang="ko-KR" altLang="en-US" sz="5000" dirty="0"/>
          </a:p>
        </p:txBody>
      </p:sp>
      <p:sp>
        <p:nvSpPr>
          <p:cNvPr id="6" name="모서리가 둥근 직사각형 5"/>
          <p:cNvSpPr/>
          <p:nvPr/>
        </p:nvSpPr>
        <p:spPr>
          <a:xfrm>
            <a:off x="1691680" y="1916832"/>
            <a:ext cx="5184576" cy="72008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모서리가 둥근 직사각형 6"/>
          <p:cNvSpPr/>
          <p:nvPr/>
        </p:nvSpPr>
        <p:spPr>
          <a:xfrm>
            <a:off x="1691680" y="2924944"/>
            <a:ext cx="5184576" cy="72008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모서리가 둥근 직사각형 7"/>
          <p:cNvSpPr/>
          <p:nvPr/>
        </p:nvSpPr>
        <p:spPr>
          <a:xfrm>
            <a:off x="1691680" y="3933056"/>
            <a:ext cx="5184576" cy="72008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모서리가 둥근 직사각형 8"/>
          <p:cNvSpPr/>
          <p:nvPr/>
        </p:nvSpPr>
        <p:spPr>
          <a:xfrm>
            <a:off x="1691680" y="4869160"/>
            <a:ext cx="5184576" cy="72008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2123728" y="1988840"/>
            <a:ext cx="41764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000" dirty="0" smtClean="0"/>
              <a:t>단열필름이란</a:t>
            </a:r>
            <a:r>
              <a:rPr lang="en-US" altLang="ko-KR" sz="3000" dirty="0" smtClean="0"/>
              <a:t>?</a:t>
            </a:r>
            <a:endParaRPr lang="ko-KR" altLang="en-US" sz="3000" dirty="0"/>
          </a:p>
        </p:txBody>
      </p:sp>
      <p:sp>
        <p:nvSpPr>
          <p:cNvPr id="11" name="TextBox 10"/>
          <p:cNvSpPr txBox="1"/>
          <p:nvPr/>
        </p:nvSpPr>
        <p:spPr>
          <a:xfrm>
            <a:off x="2123728" y="2996952"/>
            <a:ext cx="41764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000" dirty="0" smtClean="0"/>
              <a:t>단열필름의 장점</a:t>
            </a:r>
            <a:endParaRPr lang="ko-KR" altLang="en-US" sz="3000" dirty="0"/>
          </a:p>
        </p:txBody>
      </p:sp>
      <p:sp>
        <p:nvSpPr>
          <p:cNvPr id="12" name="TextBox 11"/>
          <p:cNvSpPr txBox="1"/>
          <p:nvPr/>
        </p:nvSpPr>
        <p:spPr>
          <a:xfrm>
            <a:off x="2123728" y="4005064"/>
            <a:ext cx="41764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000" dirty="0" smtClean="0"/>
              <a:t>단열필름의 단점</a:t>
            </a:r>
            <a:endParaRPr lang="ko-KR" altLang="en-US" sz="3000" dirty="0"/>
          </a:p>
        </p:txBody>
      </p:sp>
      <p:sp>
        <p:nvSpPr>
          <p:cNvPr id="13" name="TextBox 12"/>
          <p:cNvSpPr txBox="1"/>
          <p:nvPr/>
        </p:nvSpPr>
        <p:spPr>
          <a:xfrm>
            <a:off x="2123728" y="4941168"/>
            <a:ext cx="41764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000" dirty="0" smtClean="0"/>
              <a:t>보안방법</a:t>
            </a:r>
            <a:endParaRPr lang="ko-KR" alt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1547664" y="260648"/>
            <a:ext cx="5976664" cy="1008112"/>
            <a:chOff x="1547664" y="260648"/>
            <a:chExt cx="5976664" cy="1008112"/>
          </a:xfrm>
        </p:grpSpPr>
        <p:sp>
          <p:nvSpPr>
            <p:cNvPr id="2" name="모서리가 둥근 직사각형 1"/>
            <p:cNvSpPr/>
            <p:nvPr/>
          </p:nvSpPr>
          <p:spPr>
            <a:xfrm>
              <a:off x="1547664" y="260648"/>
              <a:ext cx="5976664" cy="1008112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267744" y="332656"/>
              <a:ext cx="4536504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4500" dirty="0" smtClean="0">
                  <a:latin typeface="휴먼옛체" pitchFamily="18" charset="-127"/>
                  <a:ea typeface="휴먼옛체" pitchFamily="18" charset="-127"/>
                </a:rPr>
                <a:t>단열필름의 장점</a:t>
              </a:r>
              <a:endParaRPr lang="ko-KR" altLang="en-US" sz="4500" dirty="0">
                <a:latin typeface="휴먼옛체" pitchFamily="18" charset="-127"/>
                <a:ea typeface="휴먼옛체" pitchFamily="18" charset="-127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899592" y="1484784"/>
            <a:ext cx="7344816" cy="2432670"/>
            <a:chOff x="899592" y="1484784"/>
            <a:chExt cx="7344816" cy="2432670"/>
          </a:xfrm>
        </p:grpSpPr>
        <p:sp>
          <p:nvSpPr>
            <p:cNvPr id="6" name="TextBox 5"/>
            <p:cNvSpPr txBox="1"/>
            <p:nvPr/>
          </p:nvSpPr>
          <p:spPr>
            <a:xfrm>
              <a:off x="899592" y="1484784"/>
              <a:ext cx="7344816" cy="13080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AutoNum type="arabicParenR"/>
              </a:pPr>
              <a:r>
                <a:rPr lang="ko-KR" altLang="en-US" sz="2500" b="1" dirty="0" smtClean="0"/>
                <a:t>단열기능</a:t>
              </a:r>
              <a:endParaRPr lang="en-US" altLang="ko-KR" sz="2500" b="1" dirty="0" smtClean="0"/>
            </a:p>
            <a:p>
              <a:pPr marL="342900" indent="-342900"/>
              <a:r>
                <a:rPr lang="en-US" altLang="ko-KR" b="1" dirty="0"/>
                <a:t> </a:t>
              </a:r>
              <a:r>
                <a:rPr lang="en-US" altLang="ko-KR" b="1" dirty="0" smtClean="0"/>
                <a:t>     </a:t>
              </a:r>
              <a:r>
                <a:rPr lang="ko-KR" altLang="en-US" b="1" dirty="0" smtClean="0">
                  <a:latin typeface="굴림" pitchFamily="50" charset="-127"/>
                  <a:ea typeface="굴림" pitchFamily="50" charset="-127"/>
                </a:rPr>
                <a:t>단열 필름을 붙인 유리와 그렇지 않은 유리에 열을 전달하는</a:t>
              </a:r>
              <a:endParaRPr lang="en-US" altLang="ko-KR" b="1" dirty="0">
                <a:latin typeface="굴림" pitchFamily="50" charset="-127"/>
                <a:ea typeface="굴림" pitchFamily="50" charset="-127"/>
              </a:endParaRPr>
            </a:p>
            <a:p>
              <a:pPr marL="342900" indent="-342900" algn="ctr"/>
              <a:r>
                <a:rPr lang="ko-KR" altLang="en-US" b="1" dirty="0" smtClean="0">
                  <a:latin typeface="굴림" pitchFamily="50" charset="-127"/>
                  <a:ea typeface="굴림" pitchFamily="50" charset="-127"/>
                </a:rPr>
                <a:t>실험결과 </a:t>
              </a:r>
              <a:endParaRPr lang="en-US" altLang="ko-KR" dirty="0" smtClean="0"/>
            </a:p>
            <a:p>
              <a:pPr marL="342900" indent="-342900"/>
              <a:endParaRPr lang="en-US" altLang="ko-KR" b="1" dirty="0" smtClean="0"/>
            </a:p>
          </p:txBody>
        </p:sp>
        <p:pic>
          <p:nvPicPr>
            <p:cNvPr id="7" name="그림 6" descr="1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691680" y="2564904"/>
              <a:ext cx="5838825" cy="1352550"/>
            </a:xfrm>
            <a:prstGeom prst="rect">
              <a:avLst/>
            </a:prstGeom>
          </p:spPr>
        </p:pic>
      </p:grpSp>
      <p:sp>
        <p:nvSpPr>
          <p:cNvPr id="8" name="TextBox 7"/>
          <p:cNvSpPr txBox="1"/>
          <p:nvPr/>
        </p:nvSpPr>
        <p:spPr>
          <a:xfrm>
            <a:off x="1043608" y="4077072"/>
            <a:ext cx="720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/>
              <a:t>무</a:t>
            </a:r>
            <a:r>
              <a:rPr lang="ko-KR" altLang="en-US" dirty="0"/>
              <a:t>려 </a:t>
            </a:r>
            <a:r>
              <a:rPr lang="en-US" altLang="ko-KR" dirty="0" smtClean="0"/>
              <a:t>9.8</a:t>
            </a:r>
            <a:r>
              <a:rPr lang="ko-KR" altLang="en-US" dirty="0" err="1" smtClean="0"/>
              <a:t>도차가</a:t>
            </a:r>
            <a:r>
              <a:rPr lang="ko-KR" altLang="en-US" dirty="0" smtClean="0"/>
              <a:t> 나며 에너지 관리 공단에서 </a:t>
            </a:r>
            <a:r>
              <a:rPr lang="en-US" altLang="ko-KR" dirty="0" smtClean="0"/>
              <a:t>1</a:t>
            </a:r>
            <a:r>
              <a:rPr lang="ko-KR" altLang="en-US" dirty="0" smtClean="0"/>
              <a:t>도당 에너지 효율이</a:t>
            </a:r>
            <a:endParaRPr lang="en-US" altLang="ko-KR" dirty="0" smtClean="0"/>
          </a:p>
          <a:p>
            <a:pPr algn="ctr"/>
            <a:r>
              <a:rPr lang="en-US" altLang="ko-KR" dirty="0" smtClean="0"/>
              <a:t>6-10%</a:t>
            </a:r>
            <a:r>
              <a:rPr lang="ko-KR" altLang="en-US" dirty="0" smtClean="0"/>
              <a:t>까지 된다고 합니다</a:t>
            </a:r>
            <a:r>
              <a:rPr lang="en-US" altLang="ko-KR" dirty="0" smtClean="0"/>
              <a:t>.</a:t>
            </a:r>
          </a:p>
          <a:p>
            <a:pPr algn="ctr"/>
            <a:r>
              <a:rPr lang="ko-KR" altLang="en-US" dirty="0"/>
              <a:t>이 </a:t>
            </a:r>
            <a:r>
              <a:rPr lang="ko-KR" altLang="en-US" dirty="0" smtClean="0"/>
              <a:t>결과 단열필름은 </a:t>
            </a:r>
            <a:r>
              <a:rPr lang="ko-KR" altLang="en-US" dirty="0" err="1" smtClean="0"/>
              <a:t>냉방비의</a:t>
            </a:r>
            <a:r>
              <a:rPr lang="ko-KR" altLang="en-US" dirty="0" smtClean="0"/>
              <a:t> 절감을 가져옵니다</a:t>
            </a:r>
            <a:r>
              <a:rPr lang="en-US" altLang="ko-KR" dirty="0" smtClean="0"/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87624" y="5445224"/>
            <a:ext cx="67687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출처</a:t>
            </a:r>
            <a:r>
              <a:rPr lang="en-US" altLang="ko-KR" sz="1000" dirty="0" smtClean="0"/>
              <a:t>.http://blog.naver.com/tntyutntyu/220024934522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1844824"/>
            <a:ext cx="734481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500" dirty="0" smtClean="0"/>
              <a:t>유리에 붙이는 필름의 한 종류로서</a:t>
            </a:r>
            <a:endParaRPr lang="en-US" altLang="ko-KR" sz="2500" dirty="0" smtClean="0"/>
          </a:p>
          <a:p>
            <a:pPr algn="ctr"/>
            <a:r>
              <a:rPr lang="ko-KR" altLang="en-US" sz="2500" dirty="0" smtClean="0"/>
              <a:t>열의 출입을 막는 역할을 합니다</a:t>
            </a:r>
            <a:r>
              <a:rPr lang="en-US" altLang="ko-KR" sz="2500" dirty="0" smtClean="0"/>
              <a:t>.</a:t>
            </a:r>
          </a:p>
          <a:p>
            <a:pPr algn="ctr"/>
            <a:endParaRPr lang="en-US" altLang="ko-KR" sz="2000" dirty="0" smtClean="0"/>
          </a:p>
        </p:txBody>
      </p:sp>
      <p:pic>
        <p:nvPicPr>
          <p:cNvPr id="6" name="그림 5" descr="제목 없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3140968"/>
            <a:ext cx="4300131" cy="28552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23728" y="6381328"/>
            <a:ext cx="68407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사진출처</a:t>
            </a:r>
            <a:r>
              <a:rPr lang="en-US" altLang="ko-KR" sz="1000" dirty="0" smtClean="0"/>
              <a:t>:http://news.naver.com/main/read.nhn?mode=LSD&amp;mid=sec&amp;sid1=103&amp;oid=029&amp;aid=0002232272</a:t>
            </a:r>
            <a:endParaRPr lang="ko-KR" altLang="en-US" sz="1000" dirty="0"/>
          </a:p>
        </p:txBody>
      </p:sp>
      <p:grpSp>
        <p:nvGrpSpPr>
          <p:cNvPr id="4" name="그룹 3"/>
          <p:cNvGrpSpPr/>
          <p:nvPr/>
        </p:nvGrpSpPr>
        <p:grpSpPr>
          <a:xfrm>
            <a:off x="1403648" y="260648"/>
            <a:ext cx="6336704" cy="1008112"/>
            <a:chOff x="1403648" y="260648"/>
            <a:chExt cx="6336704" cy="1008112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1547664" y="260648"/>
              <a:ext cx="5976664" cy="1008112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1403648" y="332656"/>
              <a:ext cx="6336704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4500" dirty="0" err="1" smtClean="0">
                  <a:latin typeface="휴먼옛체" pitchFamily="18" charset="-127"/>
                  <a:ea typeface="휴먼옛체" pitchFamily="18" charset="-127"/>
                </a:rPr>
                <a:t>단열필름란</a:t>
              </a:r>
              <a:r>
                <a:rPr lang="en-US" altLang="ko-KR" sz="4500" dirty="0">
                  <a:latin typeface="휴먼옛체" pitchFamily="18" charset="-127"/>
                  <a:ea typeface="휴먼옛체" pitchFamily="18" charset="-127"/>
                </a:rPr>
                <a:t>?</a:t>
              </a:r>
              <a:endParaRPr lang="ko-KR" altLang="en-US" sz="4500" dirty="0">
                <a:latin typeface="휴먼옛체" pitchFamily="18" charset="-127"/>
                <a:ea typeface="휴먼옛체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1547664" y="260648"/>
            <a:ext cx="5976664" cy="1008112"/>
            <a:chOff x="1547664" y="260648"/>
            <a:chExt cx="5976664" cy="1008112"/>
          </a:xfrm>
        </p:grpSpPr>
        <p:sp>
          <p:nvSpPr>
            <p:cNvPr id="2" name="모서리가 둥근 직사각형 1"/>
            <p:cNvSpPr/>
            <p:nvPr/>
          </p:nvSpPr>
          <p:spPr>
            <a:xfrm>
              <a:off x="1547664" y="260648"/>
              <a:ext cx="5976664" cy="1008112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2267744" y="332656"/>
              <a:ext cx="4536504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4500" dirty="0" smtClean="0">
                  <a:latin typeface="휴먼옛체" pitchFamily="18" charset="-127"/>
                  <a:ea typeface="휴먼옛체" pitchFamily="18" charset="-127"/>
                </a:rPr>
                <a:t>단열필름의 장점</a:t>
              </a:r>
              <a:endParaRPr lang="ko-KR" altLang="en-US" sz="4500" dirty="0">
                <a:latin typeface="휴먼옛체" pitchFamily="18" charset="-127"/>
                <a:ea typeface="휴먼옛체" pitchFamily="18" charset="-127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971600" y="1628800"/>
            <a:ext cx="6984776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500" b="1" dirty="0" smtClean="0"/>
              <a:t>2) </a:t>
            </a:r>
            <a:r>
              <a:rPr lang="ko-KR" altLang="en-US" sz="2500" b="1" dirty="0" smtClean="0"/>
              <a:t>안전기능</a:t>
            </a:r>
            <a:endParaRPr lang="en-US" altLang="ko-KR" sz="2500" b="1" dirty="0" smtClean="0"/>
          </a:p>
          <a:p>
            <a:r>
              <a:rPr lang="en-US" altLang="ko-KR" b="1" dirty="0"/>
              <a:t> </a:t>
            </a:r>
            <a:r>
              <a:rPr lang="en-US" altLang="ko-KR" b="1" dirty="0" smtClean="0"/>
              <a:t>   </a:t>
            </a:r>
            <a:r>
              <a:rPr lang="ko-KR" altLang="en-US" b="1" dirty="0" smtClean="0">
                <a:latin typeface="굴림" pitchFamily="50" charset="-127"/>
                <a:ea typeface="굴림" pitchFamily="50" charset="-127"/>
              </a:rPr>
              <a:t>단</a:t>
            </a:r>
            <a:r>
              <a:rPr lang="ko-KR" altLang="en-US" b="1" dirty="0">
                <a:latin typeface="굴림" pitchFamily="50" charset="-127"/>
                <a:ea typeface="굴림" pitchFamily="50" charset="-127"/>
              </a:rPr>
              <a:t>열 </a:t>
            </a:r>
            <a:r>
              <a:rPr lang="ko-KR" altLang="en-US" b="1" dirty="0" smtClean="0">
                <a:latin typeface="굴림" pitchFamily="50" charset="-127"/>
                <a:ea typeface="굴림" pitchFamily="50" charset="-127"/>
              </a:rPr>
              <a:t>필름 </a:t>
            </a:r>
            <a:r>
              <a:rPr lang="ko-KR" altLang="en-US" b="1" dirty="0" err="1" smtClean="0">
                <a:latin typeface="굴림" pitchFamily="50" charset="-127"/>
                <a:ea typeface="굴림" pitchFamily="50" charset="-127"/>
              </a:rPr>
              <a:t>시공시</a:t>
            </a:r>
            <a:r>
              <a:rPr lang="ko-KR" altLang="en-US" b="1" dirty="0" smtClean="0">
                <a:latin typeface="굴림" pitchFamily="50" charset="-127"/>
                <a:ea typeface="굴림" pitchFamily="50" charset="-127"/>
              </a:rPr>
              <a:t> 유리 창이 깨져도 유리창</a:t>
            </a:r>
            <a:r>
              <a:rPr lang="ko-KR" altLang="en-US" b="1" dirty="0">
                <a:latin typeface="굴림" pitchFamily="50" charset="-127"/>
                <a:ea typeface="굴림" pitchFamily="50" charset="-127"/>
              </a:rPr>
              <a:t>의 </a:t>
            </a:r>
            <a:r>
              <a:rPr lang="ko-KR" altLang="en-US" b="1" dirty="0" smtClean="0">
                <a:latin typeface="굴림" pitchFamily="50" charset="-127"/>
                <a:ea typeface="굴림" pitchFamily="50" charset="-127"/>
              </a:rPr>
              <a:t>비산현상을 </a:t>
            </a:r>
            <a:endParaRPr lang="en-US" altLang="ko-KR" b="1" dirty="0" smtClean="0">
              <a:latin typeface="굴림" pitchFamily="50" charset="-127"/>
              <a:ea typeface="굴림" pitchFamily="50" charset="-127"/>
            </a:endParaRPr>
          </a:p>
          <a:p>
            <a:r>
              <a:rPr lang="en-US" altLang="ko-KR" b="1" dirty="0"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b="1" dirty="0" smtClean="0">
                <a:latin typeface="굴림" pitchFamily="50" charset="-127"/>
                <a:ea typeface="굴림" pitchFamily="50" charset="-127"/>
              </a:rPr>
              <a:t>   </a:t>
            </a:r>
            <a:r>
              <a:rPr lang="ko-KR" altLang="en-US" b="1" dirty="0" smtClean="0">
                <a:latin typeface="굴림" pitchFamily="50" charset="-127"/>
                <a:ea typeface="굴림" pitchFamily="50" charset="-127"/>
              </a:rPr>
              <a:t>방지</a:t>
            </a:r>
            <a:r>
              <a:rPr lang="ko-KR" altLang="en-US" b="1" dirty="0">
                <a:latin typeface="굴림" pitchFamily="50" charset="-127"/>
                <a:ea typeface="굴림" pitchFamily="50" charset="-127"/>
              </a:rPr>
              <a:t>해 </a:t>
            </a:r>
            <a:r>
              <a:rPr lang="en-US" altLang="ko-KR" b="1" dirty="0" smtClean="0">
                <a:latin typeface="굴림" pitchFamily="50" charset="-127"/>
                <a:ea typeface="굴림" pitchFamily="50" charset="-127"/>
              </a:rPr>
              <a:t>2</a:t>
            </a:r>
            <a:r>
              <a:rPr lang="ko-KR" altLang="en-US" b="1" dirty="0" smtClean="0">
                <a:latin typeface="굴림" pitchFamily="50" charset="-127"/>
                <a:ea typeface="굴림" pitchFamily="50" charset="-127"/>
              </a:rPr>
              <a:t>차 인명피해를 줄일 수 있습니다</a:t>
            </a:r>
            <a:r>
              <a:rPr lang="en-US" altLang="ko-KR" b="1" dirty="0" smtClean="0">
                <a:latin typeface="굴림" pitchFamily="50" charset="-127"/>
                <a:ea typeface="굴림" pitchFamily="50" charset="-127"/>
              </a:rPr>
              <a:t>.</a:t>
            </a:r>
            <a:endParaRPr lang="en-US" altLang="ko-KR" b="1" dirty="0" smtClean="0"/>
          </a:p>
          <a:p>
            <a:endParaRPr lang="ko-KR" altLang="en-US" sz="2500" dirty="0"/>
          </a:p>
        </p:txBody>
      </p:sp>
      <p:sp>
        <p:nvSpPr>
          <p:cNvPr id="6" name="TextBox 5"/>
          <p:cNvSpPr txBox="1"/>
          <p:nvPr/>
        </p:nvSpPr>
        <p:spPr>
          <a:xfrm>
            <a:off x="899592" y="3212976"/>
            <a:ext cx="6768752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500" b="1" dirty="0" smtClean="0"/>
              <a:t>3) </a:t>
            </a:r>
            <a:r>
              <a:rPr lang="ko-KR" altLang="en-US" sz="2500" b="1" dirty="0" smtClean="0"/>
              <a:t>자외선 차단 기능</a:t>
            </a:r>
            <a:endParaRPr lang="en-US" altLang="ko-KR" sz="2500" b="1" dirty="0" smtClean="0"/>
          </a:p>
          <a:p>
            <a:r>
              <a:rPr lang="en-US" altLang="ko-KR" b="1" dirty="0"/>
              <a:t> </a:t>
            </a:r>
            <a:r>
              <a:rPr lang="en-US" altLang="ko-KR" b="1" dirty="0" smtClean="0"/>
              <a:t>    </a:t>
            </a:r>
            <a:r>
              <a:rPr lang="ko-KR" altLang="en-US" b="1" dirty="0" smtClean="0">
                <a:latin typeface="굴림" pitchFamily="50" charset="-127"/>
                <a:ea typeface="굴림" pitchFamily="50" charset="-127"/>
              </a:rPr>
              <a:t>단열 필름은 자외선을 </a:t>
            </a:r>
            <a:r>
              <a:rPr lang="en-US" altLang="ko-KR" b="1" dirty="0" smtClean="0">
                <a:latin typeface="굴림" pitchFamily="50" charset="-127"/>
                <a:ea typeface="굴림" pitchFamily="50" charset="-127"/>
              </a:rPr>
              <a:t>99% </a:t>
            </a:r>
            <a:r>
              <a:rPr lang="ko-KR" altLang="en-US" b="1" dirty="0" smtClean="0">
                <a:latin typeface="굴림" pitchFamily="50" charset="-127"/>
                <a:ea typeface="굴림" pitchFamily="50" charset="-127"/>
              </a:rPr>
              <a:t>차단해 피부 트러블 및 가구의</a:t>
            </a:r>
            <a:endParaRPr lang="en-US" altLang="ko-KR" b="1" dirty="0" smtClean="0">
              <a:latin typeface="굴림" pitchFamily="50" charset="-127"/>
              <a:ea typeface="굴림" pitchFamily="50" charset="-127"/>
            </a:endParaRPr>
          </a:p>
          <a:p>
            <a:r>
              <a:rPr lang="en-US" altLang="ko-KR" b="1" dirty="0"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b="1" dirty="0" smtClean="0">
                <a:latin typeface="굴림" pitchFamily="50" charset="-127"/>
                <a:ea typeface="굴림" pitchFamily="50" charset="-127"/>
              </a:rPr>
              <a:t>     </a:t>
            </a:r>
            <a:r>
              <a:rPr lang="ko-KR" altLang="en-US" b="1" dirty="0" smtClean="0">
                <a:latin typeface="굴림" pitchFamily="50" charset="-127"/>
                <a:ea typeface="굴림" pitchFamily="50" charset="-127"/>
              </a:rPr>
              <a:t>변색을 방지할 수 있습니다</a:t>
            </a:r>
            <a:r>
              <a:rPr lang="en-US" altLang="ko-KR" b="1" dirty="0" smtClean="0">
                <a:latin typeface="굴림" pitchFamily="50" charset="-127"/>
                <a:ea typeface="굴림" pitchFamily="50" charset="-127"/>
              </a:rPr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9592" y="4581128"/>
            <a:ext cx="6696744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500" b="1" dirty="0"/>
              <a:t>4</a:t>
            </a:r>
            <a:r>
              <a:rPr lang="en-US" altLang="ko-KR" sz="2500" b="1" dirty="0" smtClean="0"/>
              <a:t>) </a:t>
            </a:r>
            <a:r>
              <a:rPr lang="ko-KR" altLang="en-US" sz="2500" b="1" dirty="0" smtClean="0"/>
              <a:t>단열필름의 내구성</a:t>
            </a:r>
            <a:endParaRPr lang="en-US" altLang="ko-KR" sz="2500" b="1" dirty="0" smtClean="0"/>
          </a:p>
          <a:p>
            <a:r>
              <a:rPr lang="en-US" altLang="ko-KR" b="1" dirty="0" smtClean="0"/>
              <a:t>      </a:t>
            </a:r>
            <a:r>
              <a:rPr lang="ko-KR" altLang="en-US" b="1" dirty="0" smtClean="0">
                <a:latin typeface="굴림" pitchFamily="50" charset="-127"/>
                <a:ea typeface="굴림" pitchFamily="50" charset="-127"/>
              </a:rPr>
              <a:t>단열필름은 세라믹 코팅 재질로써 내구성이 </a:t>
            </a:r>
            <a:r>
              <a:rPr lang="en-US" altLang="ko-KR" b="1" dirty="0" smtClean="0">
                <a:latin typeface="굴림" pitchFamily="50" charset="-127"/>
                <a:ea typeface="굴림" pitchFamily="50" charset="-127"/>
              </a:rPr>
              <a:t>10</a:t>
            </a:r>
            <a:r>
              <a:rPr lang="ko-KR" altLang="en-US" b="1" dirty="0" smtClean="0">
                <a:latin typeface="굴림" pitchFamily="50" charset="-127"/>
                <a:ea typeface="굴림" pitchFamily="50" charset="-127"/>
              </a:rPr>
              <a:t>년 </a:t>
            </a:r>
            <a:r>
              <a:rPr lang="ko-KR" altLang="en-US" b="1" dirty="0" err="1" smtClean="0">
                <a:latin typeface="굴림" pitchFamily="50" charset="-127"/>
                <a:ea typeface="굴림" pitchFamily="50" charset="-127"/>
              </a:rPr>
              <a:t>이상가는</a:t>
            </a:r>
            <a:endParaRPr lang="en-US" altLang="ko-KR" b="1" dirty="0" smtClean="0">
              <a:latin typeface="굴림" pitchFamily="50" charset="-127"/>
              <a:ea typeface="굴림" pitchFamily="50" charset="-127"/>
            </a:endParaRPr>
          </a:p>
          <a:p>
            <a:r>
              <a:rPr lang="en-US" altLang="ko-KR" b="1" dirty="0"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b="1" dirty="0" smtClean="0">
                <a:latin typeface="굴림" pitchFamily="50" charset="-127"/>
                <a:ea typeface="굴림" pitchFamily="50" charset="-127"/>
              </a:rPr>
              <a:t>      </a:t>
            </a:r>
            <a:r>
              <a:rPr lang="ko-KR" altLang="en-US" b="1" dirty="0" smtClean="0">
                <a:latin typeface="굴림" pitchFamily="50" charset="-127"/>
                <a:ea typeface="굴림" pitchFamily="50" charset="-127"/>
              </a:rPr>
              <a:t>반영구적 필름입니다</a:t>
            </a:r>
            <a:r>
              <a:rPr lang="en-US" altLang="ko-KR" b="1" dirty="0" smtClean="0">
                <a:latin typeface="굴림" pitchFamily="50" charset="-127"/>
                <a:ea typeface="굴림" pitchFamily="50" charset="-127"/>
              </a:rPr>
              <a:t>.</a:t>
            </a:r>
            <a:r>
              <a:rPr lang="en-US" altLang="ko-KR" b="1" dirty="0" smtClean="0"/>
              <a:t>    </a:t>
            </a:r>
            <a:endParaRPr lang="ko-KR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1547664" y="260648"/>
            <a:ext cx="5976664" cy="1008112"/>
            <a:chOff x="1547664" y="260648"/>
            <a:chExt cx="5976664" cy="1008112"/>
          </a:xfrm>
        </p:grpSpPr>
        <p:sp>
          <p:nvSpPr>
            <p:cNvPr id="2" name="모서리가 둥근 직사각형 1"/>
            <p:cNvSpPr/>
            <p:nvPr/>
          </p:nvSpPr>
          <p:spPr>
            <a:xfrm>
              <a:off x="1547664" y="260648"/>
              <a:ext cx="5976664" cy="1008112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" name="직사각형 2"/>
            <p:cNvSpPr/>
            <p:nvPr/>
          </p:nvSpPr>
          <p:spPr>
            <a:xfrm>
              <a:off x="1727684" y="372289"/>
              <a:ext cx="5616624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sz="4500" dirty="0">
                  <a:latin typeface="휴먼옛체" pitchFamily="18" charset="-127"/>
                  <a:ea typeface="휴먼옛체" pitchFamily="18" charset="-127"/>
                </a:rPr>
                <a:t>단열필름의 </a:t>
              </a:r>
              <a:r>
                <a:rPr lang="ko-KR" altLang="en-US" sz="4500" dirty="0" smtClean="0">
                  <a:latin typeface="휴먼옛체" pitchFamily="18" charset="-127"/>
                  <a:ea typeface="휴먼옛체" pitchFamily="18" charset="-127"/>
                </a:rPr>
                <a:t>단점</a:t>
              </a:r>
              <a:endParaRPr lang="ko-KR" altLang="en-US" sz="4500" dirty="0">
                <a:latin typeface="휴먼옛체" pitchFamily="18" charset="-127"/>
                <a:ea typeface="휴먼옛체" pitchFamily="18" charset="-127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683568" y="1628800"/>
            <a:ext cx="7920880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500" b="1" dirty="0" smtClean="0"/>
              <a:t>1) </a:t>
            </a:r>
            <a:r>
              <a:rPr lang="ko-KR" altLang="en-US" sz="2500" b="1" dirty="0" smtClean="0"/>
              <a:t>열 흡수율</a:t>
            </a:r>
            <a:endParaRPr lang="en-US" altLang="ko-KR" sz="2500" b="1" dirty="0" smtClean="0"/>
          </a:p>
          <a:p>
            <a:r>
              <a:rPr lang="en-US" altLang="ko-KR" b="1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     SA</a:t>
            </a:r>
            <a:r>
              <a:rPr lang="ko-KR" altLang="en-US" b="1" dirty="0">
                <a:latin typeface="굴림" panose="020B0600000101010101" pitchFamily="50" charset="-127"/>
                <a:ea typeface="굴림" panose="020B0600000101010101" pitchFamily="50" charset="-127"/>
              </a:rPr>
              <a:t>가 높은 경우 고기능유리</a:t>
            </a:r>
            <a:r>
              <a:rPr lang="en-US" altLang="ko-KR" b="1" dirty="0"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b="1" dirty="0" err="1">
                <a:latin typeface="굴림" panose="020B0600000101010101" pitchFamily="50" charset="-127"/>
                <a:ea typeface="굴림" panose="020B0600000101010101" pitchFamily="50" charset="-127"/>
              </a:rPr>
              <a:t>복층유리</a:t>
            </a:r>
            <a:r>
              <a:rPr lang="en-US" altLang="ko-KR" b="1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b="1" dirty="0" err="1">
                <a:latin typeface="굴림" panose="020B0600000101010101" pitchFamily="50" charset="-127"/>
                <a:ea typeface="굴림" panose="020B0600000101010101" pitchFamily="50" charset="-127"/>
              </a:rPr>
              <a:t>로이유리등</a:t>
            </a:r>
            <a:r>
              <a:rPr lang="en-US" altLang="ko-KR" b="1" dirty="0"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r>
              <a:rPr lang="ko-KR" altLang="en-US" b="1" dirty="0">
                <a:latin typeface="굴림" panose="020B0600000101010101" pitchFamily="50" charset="-127"/>
                <a:ea typeface="굴림" panose="020B0600000101010101" pitchFamily="50" charset="-127"/>
              </a:rPr>
              <a:t>에 </a:t>
            </a:r>
            <a:r>
              <a:rPr lang="ko-KR" altLang="en-US" b="1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부착시</a:t>
            </a:r>
            <a:endParaRPr lang="en-US" altLang="ko-KR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b="1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     유리표면의 </a:t>
            </a:r>
            <a:r>
              <a:rPr lang="ko-KR" altLang="en-US" b="1" dirty="0">
                <a:latin typeface="굴림" panose="020B0600000101010101" pitchFamily="50" charset="-127"/>
                <a:ea typeface="굴림" panose="020B0600000101010101" pitchFamily="50" charset="-127"/>
              </a:rPr>
              <a:t>과도한 온도상승으로 파손의 우려가 있을 수 있습니다</a:t>
            </a:r>
            <a:r>
              <a:rPr lang="en-US" altLang="ko-KR" b="1" dirty="0" smtClean="0">
                <a:latin typeface="굴림" panose="020B0600000101010101" pitchFamily="50" charset="-127"/>
                <a:ea typeface="굴림" panose="020B0600000101010101" pitchFamily="50" charset="-127"/>
              </a:rPr>
              <a:t>.</a:t>
            </a:r>
            <a:endParaRPr lang="ko-KR" altLang="en-US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2924944"/>
            <a:ext cx="7920880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500" b="1" dirty="0"/>
              <a:t>2</a:t>
            </a:r>
            <a:r>
              <a:rPr lang="en-US" altLang="ko-KR" sz="2500" b="1" dirty="0" smtClean="0"/>
              <a:t>) </a:t>
            </a:r>
            <a:r>
              <a:rPr lang="ko-KR" altLang="en-US" sz="2500" b="1" dirty="0" smtClean="0"/>
              <a:t>빛 반사</a:t>
            </a:r>
            <a:endParaRPr lang="en-US" altLang="ko-KR" sz="2500" b="1" dirty="0" smtClean="0"/>
          </a:p>
          <a:p>
            <a:r>
              <a:rPr lang="en-US" altLang="ko-KR" b="1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    </a:t>
            </a:r>
            <a:r>
              <a:rPr lang="ko-KR" altLang="en-US" b="1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빛 반사가 </a:t>
            </a:r>
            <a:r>
              <a:rPr lang="ko-KR" altLang="en-US" b="1" dirty="0">
                <a:latin typeface="굴림" panose="020B0600000101010101" pitchFamily="50" charset="-127"/>
                <a:ea typeface="굴림" panose="020B0600000101010101" pitchFamily="50" charset="-127"/>
              </a:rPr>
              <a:t>높으면 거울현상이 발생 할 수 있어 </a:t>
            </a:r>
            <a:r>
              <a:rPr lang="ko-KR" altLang="en-US" b="1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시야확보에</a:t>
            </a:r>
            <a:endParaRPr lang="en-US" altLang="ko-KR" b="1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en-US" altLang="ko-KR" b="1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en-US" altLang="ko-KR" b="1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   </a:t>
            </a:r>
            <a:r>
              <a:rPr lang="ko-KR" altLang="en-US" b="1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어려움을 </a:t>
            </a:r>
            <a:r>
              <a:rPr lang="ko-KR" altLang="en-US" b="1" dirty="0">
                <a:latin typeface="굴림" panose="020B0600000101010101" pitchFamily="50" charset="-127"/>
                <a:ea typeface="굴림" panose="020B0600000101010101" pitchFamily="50" charset="-127"/>
              </a:rPr>
              <a:t>줄 수 있습니다﻿</a:t>
            </a:r>
            <a:r>
              <a:rPr lang="en-US" altLang="ko-KR" b="1" dirty="0" smtClean="0">
                <a:latin typeface="굴림" panose="020B0600000101010101" pitchFamily="50" charset="-127"/>
                <a:ea typeface="굴림" panose="020B0600000101010101" pitchFamily="50" charset="-127"/>
              </a:rPr>
              <a:t>.</a:t>
            </a:r>
            <a:endParaRPr lang="ko-KR" altLang="en-US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3568" y="4293096"/>
            <a:ext cx="7920880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500" b="1" dirty="0"/>
              <a:t>2</a:t>
            </a:r>
            <a:r>
              <a:rPr lang="en-US" altLang="ko-KR" sz="2500" b="1" dirty="0" smtClean="0"/>
              <a:t>) </a:t>
            </a:r>
            <a:r>
              <a:rPr lang="ko-KR" altLang="en-US" sz="2500" b="1" dirty="0" smtClean="0"/>
              <a:t>필름 밝기</a:t>
            </a:r>
          </a:p>
          <a:p>
            <a:r>
              <a:rPr lang="en-US" altLang="ko-KR" b="1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    </a:t>
            </a:r>
            <a:r>
              <a:rPr lang="ko-KR" altLang="en-US" dirty="0"/>
              <a:t>﻿</a:t>
            </a:r>
            <a:r>
              <a:rPr lang="ko-KR" altLang="en-US" b="1" dirty="0">
                <a:latin typeface="굴림" panose="020B0600000101010101" pitchFamily="50" charset="-127"/>
                <a:ea typeface="굴림" panose="020B0600000101010101" pitchFamily="50" charset="-127"/>
              </a:rPr>
              <a:t>일반적으로 밝으면서 단열효과가 높은 필름이 좋은 필름이라고 </a:t>
            </a:r>
            <a:r>
              <a:rPr lang="ko-KR" altLang="en-US" b="1" dirty="0" smtClean="0">
                <a:latin typeface="굴림" panose="020B0600000101010101" pitchFamily="50" charset="-127"/>
                <a:ea typeface="굴림" panose="020B0600000101010101" pitchFamily="50" charset="-127"/>
              </a:rPr>
              <a:t>하지만</a:t>
            </a:r>
            <a:r>
              <a:rPr lang="en-US" altLang="ko-KR" b="1" dirty="0" smtClean="0">
                <a:latin typeface="굴림" panose="020B0600000101010101" pitchFamily="50" charset="-127"/>
                <a:ea typeface="굴림" panose="020B0600000101010101" pitchFamily="50" charset="-127"/>
              </a:rPr>
              <a:t>,</a:t>
            </a:r>
          </a:p>
          <a:p>
            <a:r>
              <a:rPr lang="en-US" altLang="ko-KR" b="1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en-US" altLang="ko-KR" b="1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   </a:t>
            </a:r>
            <a:r>
              <a:rPr lang="ko-KR" altLang="en-US" b="1" dirty="0">
                <a:latin typeface="굴림" panose="020B0600000101010101" pitchFamily="50" charset="-127"/>
                <a:ea typeface="굴림" panose="020B0600000101010101" pitchFamily="50" charset="-127"/>
              </a:rPr>
              <a:t>너무 </a:t>
            </a:r>
            <a:r>
              <a:rPr lang="ko-KR" altLang="en-US" b="1" dirty="0" err="1">
                <a:latin typeface="굴림" panose="020B0600000101010101" pitchFamily="50" charset="-127"/>
                <a:ea typeface="굴림" panose="020B0600000101010101" pitchFamily="50" charset="-127"/>
              </a:rPr>
              <a:t>밝다보면</a:t>
            </a:r>
            <a:r>
              <a:rPr lang="ko-KR" altLang="en-US" b="1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en-US" altLang="ko-KR" b="1" dirty="0">
                <a:latin typeface="굴림" panose="020B0600000101010101" pitchFamily="50" charset="-127"/>
                <a:ea typeface="굴림" panose="020B0600000101010101" pitchFamily="50" charset="-127"/>
              </a:rPr>
              <a:t>(VLT 60% </a:t>
            </a:r>
            <a:r>
              <a:rPr lang="ko-KR" altLang="en-US" b="1" dirty="0">
                <a:latin typeface="굴림" panose="020B0600000101010101" pitchFamily="50" charset="-127"/>
                <a:ea typeface="굴림" panose="020B0600000101010101" pitchFamily="50" charset="-127"/>
              </a:rPr>
              <a:t>이상 </a:t>
            </a:r>
            <a:r>
              <a:rPr lang="en-US" altLang="ko-KR" b="1" dirty="0">
                <a:latin typeface="굴림" panose="020B0600000101010101" pitchFamily="50" charset="-127"/>
                <a:ea typeface="굴림" panose="020B0600000101010101" pitchFamily="50" charset="-127"/>
              </a:rPr>
              <a:t>- </a:t>
            </a:r>
            <a:r>
              <a:rPr lang="ko-KR" altLang="en-US" b="1" dirty="0" err="1">
                <a:latin typeface="굴림" panose="020B0600000101010101" pitchFamily="50" charset="-127"/>
                <a:ea typeface="굴림" panose="020B0600000101010101" pitchFamily="50" charset="-127"/>
              </a:rPr>
              <a:t>부착시</a:t>
            </a:r>
            <a:r>
              <a:rPr lang="ko-KR" altLang="en-US" b="1" dirty="0">
                <a:latin typeface="굴림" panose="020B0600000101010101" pitchFamily="50" charset="-127"/>
                <a:ea typeface="굴림" panose="020B0600000101010101" pitchFamily="50" charset="-127"/>
              </a:rPr>
              <a:t> 거의 구분하기 </a:t>
            </a:r>
            <a:r>
              <a:rPr lang="ko-KR" altLang="en-US" b="1" dirty="0" err="1">
                <a:latin typeface="굴림" panose="020B0600000101010101" pitchFamily="50" charset="-127"/>
                <a:ea typeface="굴림" panose="020B0600000101010101" pitchFamily="50" charset="-127"/>
              </a:rPr>
              <a:t>힘듬</a:t>
            </a:r>
            <a:r>
              <a:rPr lang="en-US" altLang="ko-KR" b="1" dirty="0">
                <a:latin typeface="굴림" panose="020B0600000101010101" pitchFamily="50" charset="-127"/>
                <a:ea typeface="굴림" panose="020B0600000101010101" pitchFamily="50" charset="-127"/>
              </a:rPr>
              <a:t>) </a:t>
            </a:r>
            <a:r>
              <a:rPr lang="ko-KR" altLang="en-US" b="1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눈부심</a:t>
            </a:r>
            <a:endParaRPr lang="en-US" altLang="ko-KR" b="1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en-US" altLang="ko-KR" b="1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en-US" altLang="ko-KR" b="1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   </a:t>
            </a:r>
            <a:r>
              <a:rPr lang="ko-KR" altLang="en-US" b="1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방지효과를 </a:t>
            </a:r>
            <a:r>
              <a:rPr lang="ko-KR" altLang="en-US" b="1" dirty="0">
                <a:latin typeface="굴림" panose="020B0600000101010101" pitchFamily="50" charset="-127"/>
                <a:ea typeface="굴림" panose="020B0600000101010101" pitchFamily="50" charset="-127"/>
              </a:rPr>
              <a:t>느낄 수 없고</a:t>
            </a:r>
            <a:r>
              <a:rPr lang="en-US" altLang="ko-KR" b="1" dirty="0" smtClean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b="1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너무 </a:t>
            </a:r>
            <a:r>
              <a:rPr lang="ko-KR" altLang="en-US" b="1" dirty="0">
                <a:latin typeface="굴림" panose="020B0600000101010101" pitchFamily="50" charset="-127"/>
                <a:ea typeface="굴림" panose="020B0600000101010101" pitchFamily="50" charset="-127"/>
              </a:rPr>
              <a:t>어두우면 </a:t>
            </a:r>
            <a:r>
              <a:rPr lang="en-US" altLang="ko-KR" b="1" dirty="0">
                <a:latin typeface="굴림" panose="020B0600000101010101" pitchFamily="50" charset="-127"/>
                <a:ea typeface="굴림" panose="020B0600000101010101" pitchFamily="50" charset="-127"/>
              </a:rPr>
              <a:t>(VLT 25% </a:t>
            </a:r>
            <a:r>
              <a:rPr lang="ko-KR" altLang="en-US" b="1" dirty="0">
                <a:latin typeface="굴림" panose="020B0600000101010101" pitchFamily="50" charset="-127"/>
                <a:ea typeface="굴림" panose="020B0600000101010101" pitchFamily="50" charset="-127"/>
              </a:rPr>
              <a:t>미만</a:t>
            </a:r>
            <a:r>
              <a:rPr lang="en-US" altLang="ko-KR" b="1" dirty="0">
                <a:latin typeface="굴림" panose="020B0600000101010101" pitchFamily="50" charset="-127"/>
                <a:ea typeface="굴림" panose="020B0600000101010101" pitchFamily="50" charset="-127"/>
              </a:rPr>
              <a:t>) </a:t>
            </a:r>
            <a:r>
              <a:rPr lang="ko-KR" altLang="en-US" b="1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어두운</a:t>
            </a:r>
            <a:endParaRPr lang="en-US" altLang="ko-KR" b="1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en-US" altLang="ko-KR" b="1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en-US" altLang="ko-KR" b="1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   </a:t>
            </a:r>
            <a:r>
              <a:rPr lang="ko-KR" altLang="en-US" b="1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분위기로</a:t>
            </a:r>
            <a:r>
              <a:rPr lang="ko-KR" altLang="en-US" b="1" dirty="0">
                <a:latin typeface="굴림" panose="020B0600000101010101" pitchFamily="50" charset="-127"/>
                <a:ea typeface="굴림" panose="020B0600000101010101" pitchFamily="50" charset="-127"/>
              </a:rPr>
              <a:t> </a:t>
            </a:r>
            <a:r>
              <a:rPr lang="ko-KR" altLang="en-US" b="1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우울함을</a:t>
            </a:r>
            <a:r>
              <a:rPr lang="en-US" altLang="ko-KR" b="1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b="1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느낄 </a:t>
            </a:r>
            <a:r>
              <a:rPr lang="ko-KR" altLang="en-US" b="1" dirty="0">
                <a:latin typeface="굴림" panose="020B0600000101010101" pitchFamily="50" charset="-127"/>
                <a:ea typeface="굴림" panose="020B0600000101010101" pitchFamily="50" charset="-127"/>
              </a:rPr>
              <a:t>수 있습니다</a:t>
            </a:r>
            <a:r>
              <a:rPr lang="en-US" altLang="ko-KR" b="1" dirty="0" smtClean="0">
                <a:latin typeface="굴림" panose="020B0600000101010101" pitchFamily="50" charset="-127"/>
                <a:ea typeface="굴림" panose="020B0600000101010101" pitchFamily="50" charset="-127"/>
              </a:rPr>
              <a:t>.</a:t>
            </a:r>
            <a:endParaRPr lang="ko-KR" altLang="en-US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1547664" y="260648"/>
            <a:ext cx="5976664" cy="1008112"/>
            <a:chOff x="1547664" y="260648"/>
            <a:chExt cx="5976664" cy="1008112"/>
          </a:xfrm>
        </p:grpSpPr>
        <p:sp>
          <p:nvSpPr>
            <p:cNvPr id="2" name="모서리가 둥근 직사각형 1"/>
            <p:cNvSpPr/>
            <p:nvPr/>
          </p:nvSpPr>
          <p:spPr>
            <a:xfrm>
              <a:off x="1547664" y="260648"/>
              <a:ext cx="5976664" cy="1008112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2267744" y="332656"/>
              <a:ext cx="4536504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4500" dirty="0" smtClean="0">
                  <a:latin typeface="휴먼옛체" pitchFamily="18" charset="-127"/>
                  <a:ea typeface="휴먼옛체" pitchFamily="18" charset="-127"/>
                </a:rPr>
                <a:t>보안방법</a:t>
              </a:r>
              <a:endParaRPr lang="ko-KR" altLang="en-US" sz="4500" dirty="0">
                <a:latin typeface="휴먼옛체" pitchFamily="18" charset="-127"/>
                <a:ea typeface="휴먼옛체" pitchFamily="18" charset="-127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971600" y="2132856"/>
            <a:ext cx="7344816" cy="297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ko-KR" altLang="en-US" sz="2500" b="1" dirty="0" smtClean="0"/>
              <a:t>적절한 필름선택</a:t>
            </a:r>
            <a:endParaRPr lang="en-US" altLang="ko-KR" sz="2500" b="1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altLang="ko-KR" b="1" dirty="0" smtClean="0">
              <a:latin typeface="굴림" pitchFamily="50" charset="-127"/>
              <a:ea typeface="굴림" pitchFamily="50" charset="-127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b="1" dirty="0" smtClean="0">
                <a:latin typeface="굴림" pitchFamily="50" charset="-127"/>
                <a:ea typeface="굴림" pitchFamily="50" charset="-127"/>
              </a:rPr>
              <a:t>먼저 빛 반사율은 가능하면 </a:t>
            </a:r>
            <a:r>
              <a:rPr lang="ko-KR" altLang="en-US" b="1" dirty="0">
                <a:latin typeface="굴림" panose="020B0600000101010101" pitchFamily="50" charset="-127"/>
                <a:ea typeface="굴림" panose="020B0600000101010101" pitchFamily="50" charset="-127"/>
              </a:rPr>
              <a:t>빛 반사율이 낮고 단열이 </a:t>
            </a:r>
            <a:r>
              <a:rPr lang="ko-KR" altLang="en-US" b="1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좋은</a:t>
            </a:r>
            <a:r>
              <a:rPr lang="en-US" altLang="ko-KR" b="1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b="1" dirty="0" smtClean="0">
                <a:latin typeface="굴림" panose="020B0600000101010101" pitchFamily="50" charset="-127"/>
                <a:ea typeface="굴림" panose="020B0600000101010101" pitchFamily="50" charset="-127"/>
              </a:rPr>
              <a:t>필름을 </a:t>
            </a:r>
            <a:r>
              <a:rPr lang="ko-KR" altLang="en-US" b="1" dirty="0">
                <a:latin typeface="굴림" panose="020B0600000101010101" pitchFamily="50" charset="-127"/>
                <a:ea typeface="굴림" panose="020B0600000101010101" pitchFamily="50" charset="-127"/>
              </a:rPr>
              <a:t>선호하게 됩니다</a:t>
            </a:r>
            <a:r>
              <a:rPr lang="en-US" altLang="ko-KR" b="1" dirty="0" smtClean="0">
                <a:latin typeface="굴림" panose="020B0600000101010101" pitchFamily="50" charset="-127"/>
                <a:ea typeface="굴림" panose="020B0600000101010101" pitchFamily="50" charset="-127"/>
              </a:rPr>
              <a:t>. </a:t>
            </a:r>
            <a:r>
              <a:rPr lang="ko-KR" altLang="en-US" b="1" dirty="0">
                <a:latin typeface="굴림" panose="020B0600000101010101" pitchFamily="50" charset="-127"/>
                <a:ea typeface="굴림" panose="020B0600000101010101" pitchFamily="50" charset="-127"/>
              </a:rPr>
              <a:t>그러나 가시성이 </a:t>
            </a:r>
            <a:r>
              <a:rPr lang="ko-KR" altLang="en-US" b="1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좋으면서</a:t>
            </a:r>
            <a:r>
              <a:rPr lang="en-US" altLang="ko-KR" b="1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b="1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빛 반사율은 낮은 상태에서 단열수치를 높이려면</a:t>
            </a:r>
            <a:r>
              <a:rPr lang="en-US" altLang="ko-KR" b="1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b="1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열흡수율이</a:t>
            </a:r>
            <a:r>
              <a:rPr lang="ko-KR" altLang="en-US" b="1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증가 </a:t>
            </a:r>
            <a:r>
              <a:rPr lang="ko-KR" altLang="en-US" b="1" dirty="0">
                <a:latin typeface="굴림" panose="020B0600000101010101" pitchFamily="50" charset="-127"/>
                <a:ea typeface="굴림" panose="020B0600000101010101" pitchFamily="50" charset="-127"/>
              </a:rPr>
              <a:t>해야 </a:t>
            </a:r>
            <a:r>
              <a:rPr lang="ko-KR" altLang="en-US" b="1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되겠죠</a:t>
            </a:r>
            <a:r>
              <a:rPr lang="en-US" altLang="ko-KR" b="1" dirty="0" smtClean="0">
                <a:latin typeface="굴림" panose="020B0600000101010101" pitchFamily="50" charset="-127"/>
                <a:ea typeface="굴림" panose="020B0600000101010101" pitchFamily="50" charset="-127"/>
              </a:rPr>
              <a:t>. IR</a:t>
            </a:r>
            <a:r>
              <a:rPr lang="ko-KR" altLang="en-US" b="1" dirty="0">
                <a:latin typeface="굴림" panose="020B0600000101010101" pitchFamily="50" charset="-127"/>
                <a:ea typeface="굴림" panose="020B0600000101010101" pitchFamily="50" charset="-127"/>
              </a:rPr>
              <a:t>필름이 이 경우에 </a:t>
            </a:r>
            <a:r>
              <a:rPr lang="ko-KR" altLang="en-US" b="1" dirty="0" smtClean="0">
                <a:latin typeface="굴림" panose="020B0600000101010101" pitchFamily="50" charset="-127"/>
                <a:ea typeface="굴림" panose="020B0600000101010101" pitchFamily="50" charset="-127"/>
              </a:rPr>
              <a:t>해당됩니다</a:t>
            </a:r>
            <a:r>
              <a:rPr lang="en-US" altLang="ko-KR" b="1" dirty="0" smtClean="0">
                <a:latin typeface="굴림" panose="020B0600000101010101" pitchFamily="50" charset="-127"/>
                <a:ea typeface="굴림" panose="020B0600000101010101" pitchFamily="50" charset="-127"/>
              </a:rPr>
              <a:t>.</a:t>
            </a:r>
          </a:p>
          <a:p>
            <a:endParaRPr lang="en-US" altLang="ko-KR" b="1" dirty="0" smtClean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b="1" dirty="0" smtClean="0">
                <a:latin typeface="굴림" panose="020B0600000101010101" pitchFamily="50" charset="-127"/>
                <a:ea typeface="굴림" panose="020B0600000101010101" pitchFamily="50" charset="-127"/>
              </a:rPr>
              <a:t>필름밝기는 </a:t>
            </a:r>
            <a:r>
              <a:rPr lang="ko-KR" altLang="en-US" b="1" dirty="0">
                <a:latin typeface="굴림" panose="020B0600000101010101" pitchFamily="50" charset="-127"/>
                <a:ea typeface="굴림" panose="020B0600000101010101" pitchFamily="50" charset="-127"/>
              </a:rPr>
              <a:t>상가 같은 경우는 단열성능대비 우선 밝아야 합니다</a:t>
            </a:r>
            <a:r>
              <a:rPr lang="en-US" altLang="ko-KR" b="1" dirty="0" smtClean="0">
                <a:latin typeface="굴림" panose="020B0600000101010101" pitchFamily="50" charset="-127"/>
                <a:ea typeface="굴림" panose="020B0600000101010101" pitchFamily="50" charset="-127"/>
              </a:rPr>
              <a:t>.</a:t>
            </a:r>
            <a:r>
              <a:rPr lang="ko-KR" altLang="en-US" b="1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상가유리 </a:t>
            </a:r>
            <a:r>
              <a:rPr lang="ko-KR" altLang="en-US" b="1" dirty="0">
                <a:latin typeface="굴림" panose="020B0600000101010101" pitchFamily="50" charset="-127"/>
                <a:ea typeface="굴림" panose="020B0600000101010101" pitchFamily="50" charset="-127"/>
              </a:rPr>
              <a:t>대부분이 </a:t>
            </a:r>
            <a:r>
              <a:rPr lang="ko-KR" altLang="en-US" b="1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열 흡수율 지수에 </a:t>
            </a:r>
            <a:r>
              <a:rPr lang="ko-KR" altLang="en-US" b="1" dirty="0">
                <a:latin typeface="굴림" panose="020B0600000101010101" pitchFamily="50" charset="-127"/>
                <a:ea typeface="굴림" panose="020B0600000101010101" pitchFamily="50" charset="-127"/>
              </a:rPr>
              <a:t>영향을 받지 </a:t>
            </a:r>
            <a:r>
              <a:rPr lang="ko-KR" altLang="en-US" b="1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않는 일반강화유리이므로 </a:t>
            </a:r>
            <a:r>
              <a:rPr lang="ko-KR" altLang="en-US" b="1" dirty="0">
                <a:latin typeface="굴림" panose="020B0600000101010101" pitchFamily="50" charset="-127"/>
                <a:ea typeface="굴림" panose="020B0600000101010101" pitchFamily="50" charset="-127"/>
              </a:rPr>
              <a:t>이 경우 세라믹필름</a:t>
            </a:r>
            <a:r>
              <a:rPr lang="en-US" altLang="ko-KR" b="1" dirty="0">
                <a:latin typeface="굴림" panose="020B0600000101010101" pitchFamily="50" charset="-127"/>
                <a:ea typeface="굴림" panose="020B0600000101010101" pitchFamily="50" charset="-127"/>
              </a:rPr>
              <a:t>(IR</a:t>
            </a:r>
            <a:r>
              <a:rPr lang="ko-KR" altLang="en-US" b="1" dirty="0">
                <a:latin typeface="굴림" panose="020B0600000101010101" pitchFamily="50" charset="-127"/>
                <a:ea typeface="굴림" panose="020B0600000101010101" pitchFamily="50" charset="-127"/>
              </a:rPr>
              <a:t>필름</a:t>
            </a:r>
            <a:r>
              <a:rPr lang="en-US" altLang="ko-KR" b="1" dirty="0"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r>
              <a:rPr lang="ko-KR" altLang="en-US" b="1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이</a:t>
            </a:r>
            <a:r>
              <a:rPr lang="en-US" altLang="ko-KR" b="1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b="1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잘 </a:t>
            </a:r>
            <a:r>
              <a:rPr lang="ko-KR" altLang="en-US" b="1" dirty="0">
                <a:latin typeface="굴림" panose="020B0600000101010101" pitchFamily="50" charset="-127"/>
                <a:ea typeface="굴림" panose="020B0600000101010101" pitchFamily="50" charset="-127"/>
              </a:rPr>
              <a:t>어울린다고 볼 </a:t>
            </a:r>
            <a:r>
              <a:rPr lang="ko-KR" altLang="en-US" b="1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수있습니다</a:t>
            </a:r>
            <a:r>
              <a:rPr lang="en-US" altLang="ko-KR" b="1" dirty="0" smtClean="0">
                <a:latin typeface="굴림" panose="020B0600000101010101" pitchFamily="50" charset="-127"/>
                <a:ea typeface="굴림" panose="020B0600000101010101" pitchFamily="50" charset="-127"/>
              </a:rPr>
              <a:t>.</a:t>
            </a:r>
            <a:endParaRPr lang="ko-KR" altLang="en-US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7876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1"/>
          <p:cNvSpPr/>
          <p:nvPr/>
        </p:nvSpPr>
        <p:spPr>
          <a:xfrm>
            <a:off x="1547664" y="260648"/>
            <a:ext cx="5976664" cy="100811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2267744" y="332656"/>
            <a:ext cx="453650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500" dirty="0" smtClean="0">
                <a:latin typeface="휴먼옛체" pitchFamily="18" charset="-127"/>
                <a:ea typeface="휴먼옛체" pitchFamily="18" charset="-127"/>
              </a:rPr>
              <a:t>보안방법</a:t>
            </a:r>
            <a:endParaRPr lang="ko-KR" altLang="en-US" sz="4500" dirty="0">
              <a:latin typeface="휴먼옛체" pitchFamily="18" charset="-127"/>
              <a:ea typeface="휴먼옛체" pitchFamily="18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296" y="1628799"/>
            <a:ext cx="6943400" cy="4608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7544" y="6381328"/>
            <a:ext cx="67687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출처</a:t>
            </a:r>
            <a:r>
              <a:rPr lang="en-US" altLang="ko-KR" sz="1000" dirty="0" smtClean="0"/>
              <a:t>.http</a:t>
            </a:r>
            <a:r>
              <a:rPr lang="en-US" altLang="ko-KR" sz="1000" dirty="0"/>
              <a:t>://blog.naver.com/ryoosdn/10154176781</a:t>
            </a:r>
            <a:endParaRPr lang="en-US" altLang="ko-KR" sz="1000" dirty="0" smtClean="0"/>
          </a:p>
        </p:txBody>
      </p:sp>
    </p:spTree>
    <p:extLst>
      <p:ext uri="{BB962C8B-B14F-4D97-AF65-F5344CB8AC3E}">
        <p14:creationId xmlns:p14="http://schemas.microsoft.com/office/powerpoint/2010/main" val="542012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2129080"/>
            <a:ext cx="428835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6000" b="1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감사합니다</a:t>
            </a:r>
            <a:r>
              <a:rPr lang="en-US" altLang="ko-KR" sz="6000" b="1" dirty="0" smtClean="0">
                <a:latin typeface="굴림" panose="020B0600000101010101" pitchFamily="50" charset="-127"/>
                <a:ea typeface="굴림" panose="020B0600000101010101" pitchFamily="50" charset="-127"/>
              </a:rPr>
              <a:t>.</a:t>
            </a:r>
            <a:endParaRPr lang="ko-KR" altLang="en-US" sz="60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90212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199</Words>
  <Application>Microsoft Office PowerPoint</Application>
  <PresentationFormat>화면 슬라이드 쇼(4:3)</PresentationFormat>
  <Paragraphs>54</Paragraphs>
  <Slides>9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0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WORKGROUP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admin</dc:creator>
  <cp:lastModifiedBy>김현민</cp:lastModifiedBy>
  <cp:revision>15</cp:revision>
  <dcterms:created xsi:type="dcterms:W3CDTF">2014-09-15T08:02:44Z</dcterms:created>
  <dcterms:modified xsi:type="dcterms:W3CDTF">2014-09-15T10:34:58Z</dcterms:modified>
</cp:coreProperties>
</file>