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257" r:id="rId3"/>
    <p:sldId id="301" r:id="rId4"/>
    <p:sldId id="303" r:id="rId5"/>
    <p:sldId id="292" r:id="rId6"/>
    <p:sldId id="302" r:id="rId7"/>
    <p:sldId id="310" r:id="rId8"/>
    <p:sldId id="307" r:id="rId9"/>
    <p:sldId id="308" r:id="rId10"/>
    <p:sldId id="311" r:id="rId11"/>
    <p:sldId id="294" r:id="rId12"/>
    <p:sldId id="305" r:id="rId13"/>
    <p:sldId id="306" r:id="rId14"/>
    <p:sldId id="304" r:id="rId15"/>
    <p:sldId id="312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9A46"/>
    <a:srgbClr val="FFFF8B"/>
    <a:srgbClr val="FFFF66"/>
    <a:srgbClr val="CEDE70"/>
    <a:srgbClr val="EEB500"/>
    <a:srgbClr val="C1D5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72" autoAdjust="0"/>
    <p:restoredTop sz="83514" autoAdjust="0"/>
  </p:normalViewPr>
  <p:slideViewPr>
    <p:cSldViewPr>
      <p:cViewPr>
        <p:scale>
          <a:sx n="103" d="100"/>
          <a:sy n="103" d="100"/>
        </p:scale>
        <p:origin x="-212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HY크리스탈M" pitchFamily="18" charset="-127"/>
                <a:ea typeface="HY크리스탈M" pitchFamily="18" charset="-127"/>
              </a:defRPr>
            </a:pPr>
            <a:r>
              <a:rPr lang="ko-KR" altLang="en-US" dirty="0">
                <a:latin typeface="HY크리스탈M" pitchFamily="18" charset="-127"/>
                <a:ea typeface="HY크리스탈M" pitchFamily="18" charset="-127"/>
              </a:rPr>
              <a:t>우리 학교는 친환경 급식을 </a:t>
            </a:r>
            <a:endParaRPr lang="en-US" altLang="ko-KR" dirty="0" smtClean="0">
              <a:latin typeface="HY크리스탈M" pitchFamily="18" charset="-127"/>
              <a:ea typeface="HY크리스탈M" pitchFamily="18" charset="-127"/>
            </a:endParaRPr>
          </a:p>
          <a:p>
            <a:pPr>
              <a:defRPr>
                <a:latin typeface="HY크리스탈M" pitchFamily="18" charset="-127"/>
                <a:ea typeface="HY크리스탈M" pitchFamily="18" charset="-127"/>
              </a:defRPr>
            </a:pPr>
            <a:r>
              <a:rPr lang="ko-KR" altLang="en-US" dirty="0" smtClean="0">
                <a:latin typeface="HY크리스탈M" pitchFamily="18" charset="-127"/>
                <a:ea typeface="HY크리스탈M" pitchFamily="18" charset="-127"/>
              </a:rPr>
              <a:t>실행하는 </a:t>
            </a:r>
            <a:r>
              <a:rPr lang="ko-KR" altLang="en-US" dirty="0">
                <a:latin typeface="HY크리스탈M" pitchFamily="18" charset="-127"/>
                <a:ea typeface="HY크리스탈M" pitchFamily="18" charset="-127"/>
              </a:rPr>
              <a:t>것 같다</a:t>
            </a:r>
            <a:r>
              <a:rPr lang="en-US" altLang="ko-KR" dirty="0">
                <a:latin typeface="HY크리스탈M" pitchFamily="18" charset="-127"/>
                <a:ea typeface="HY크리스탈M" pitchFamily="18" charset="-127"/>
              </a:rPr>
              <a:t>.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우리 학교는 친환경 급식을 실행하는 것 같다.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en-US" smtClean="0"/>
                      <a:t>40%</a:t>
                    </a:r>
                    <a:endParaRPr lang="en-US" alt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en-US" smtClean="0"/>
                      <a:t>60%</a:t>
                    </a:r>
                    <a:endParaRPr lang="en-US" alt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그렇다</c:v>
                </c:pt>
                <c:pt idx="1">
                  <c:v>아니다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latin typeface="HY크리스탈M" pitchFamily="18" charset="-127"/>
              <a:ea typeface="HY크리스탈M" pitchFamily="18" charset="-127"/>
            </a:defRPr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>
              <a:latin typeface="HY크리스탈M" pitchFamily="18" charset="-127"/>
              <a:ea typeface="HY크리스탈M" pitchFamily="18" charset="-127"/>
            </a:defRPr>
          </a:pPr>
          <a:endParaRPr lang="ko-K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급식비 인상이 친환경 급식보다 중요하다</c:v>
                </c:pt>
              </c:strCache>
            </c:strRef>
          </c:tx>
          <c:spPr>
            <a:solidFill>
              <a:srgbClr val="FF0000"/>
            </a:solidFill>
          </c:spPr>
          <c:explosion val="25"/>
          <c:dPt>
            <c:idx val="0"/>
            <c:bubble3D val="0"/>
            <c:spPr>
              <a:solidFill>
                <a:srgbClr val="009A46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en-US" dirty="0" smtClean="0"/>
                      <a:t>52%</a:t>
                    </a:r>
                    <a:endParaRPr lang="en-US" alt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en-US" dirty="0" smtClean="0"/>
                      <a:t>48%</a:t>
                    </a:r>
                    <a:endParaRPr lang="en-US" alt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Sheet1!$A$2:$A$3</c:f>
              <c:strCache>
                <c:ptCount val="2"/>
                <c:pt idx="0">
                  <c:v>예</c:v>
                </c:pt>
                <c:pt idx="1">
                  <c:v>아니요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52</c:v>
                </c:pt>
                <c:pt idx="1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776ED-48F4-435D-BBA7-973E6547B62F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71516-603B-42A9-A6E1-6F40879A1E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1538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>
                <a:solidFill>
                  <a:prstClr val="black"/>
                </a:solidFill>
              </a:rPr>
              <a:pPr/>
              <a:t>10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>
                <a:solidFill>
                  <a:prstClr val="black"/>
                </a:solidFill>
              </a:rPr>
              <a:pPr/>
              <a:t>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>
                <a:solidFill>
                  <a:prstClr val="black"/>
                </a:solidFill>
              </a:rPr>
              <a:pPr/>
              <a:t>8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71516-603B-42A9-A6E1-6F40879A1EAF}" type="slidenum">
              <a:rPr lang="ko-KR" altLang="en-US" smtClean="0">
                <a:solidFill>
                  <a:prstClr val="black"/>
                </a:solidFill>
              </a:rPr>
              <a:pPr/>
              <a:t>9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4C193-E52B-41EA-A6A1-778AD6C84C76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D6D6E-5019-46AC-92FD-779B1AFA43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9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-27384"/>
            <a:ext cx="5572125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190500" dir="8100000" sx="103000" sy="103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3464" y="-27384"/>
            <a:ext cx="5572125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93700" dist="228600" sx="103000" sy="103000" algn="l" rotWithShape="0">
              <a:schemeClr val="tx1">
                <a:lumMod val="85000"/>
                <a:lumOff val="15000"/>
                <a:alpha val="52000"/>
              </a:scheme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lum bright="9000"/>
          </a:blip>
          <a:srcRect/>
          <a:stretch>
            <a:fillRect/>
          </a:stretch>
        </p:blipFill>
        <p:spPr bwMode="auto">
          <a:xfrm>
            <a:off x="1593182" y="5085184"/>
            <a:ext cx="619268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93182" y="4581128"/>
            <a:ext cx="6219178" cy="50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그림 12" descr="Untitled-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0800000">
            <a:off x="-612576" y="5128952"/>
            <a:ext cx="2607140" cy="2116472"/>
          </a:xfrm>
          <a:prstGeom prst="rect">
            <a:avLst/>
          </a:prstGeom>
        </p:spPr>
      </p:pic>
      <p:pic>
        <p:nvPicPr>
          <p:cNvPr id="1031" name="Picture 7" descr="C:\Users\Administrator\AppData\Local\Microsoft\Windows\Temporary Internet Files\Content.IE5\S515A1BD\MC900437701[1].wmf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707904" y="1268760"/>
            <a:ext cx="1853120" cy="2720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그림 11" descr="ㅎㄱㄷㄷ.png"/>
          <p:cNvPicPr>
            <a:picLocks noChangeAspect="1"/>
          </p:cNvPicPr>
          <p:nvPr/>
        </p:nvPicPr>
        <p:blipFill>
          <a:blip r:embed="rId9" cstate="print">
            <a:lum bright="8000"/>
          </a:blip>
          <a:stretch>
            <a:fillRect/>
          </a:stretch>
        </p:blipFill>
        <p:spPr>
          <a:xfrm rot="192228">
            <a:off x="7225610" y="-39214"/>
            <a:ext cx="2518662" cy="48417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40453" y="561651"/>
            <a:ext cx="58278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0" b="1" dirty="0" smtClean="0">
                <a:latin typeface="양재튼튼체B" pitchFamily="18" charset="-127"/>
                <a:ea typeface="양재튼튼체B" pitchFamily="18" charset="-127"/>
              </a:rPr>
              <a:t>급식도</a:t>
            </a:r>
            <a:r>
              <a:rPr lang="en-US" altLang="ko-KR" sz="5000" b="1" dirty="0" smtClean="0">
                <a:latin typeface="양재튼튼체B" pitchFamily="18" charset="-127"/>
                <a:ea typeface="양재튼튼체B" pitchFamily="18" charset="-127"/>
              </a:rPr>
              <a:t> </a:t>
            </a:r>
          </a:p>
          <a:p>
            <a:r>
              <a:rPr lang="en-US" altLang="ko-KR" sz="5000" b="1" dirty="0" smtClean="0">
                <a:solidFill>
                  <a:schemeClr val="accent3">
                    <a:lumMod val="50000"/>
                  </a:schemeClr>
                </a:solidFill>
                <a:latin typeface="양재튼튼체B" pitchFamily="18" charset="-127"/>
                <a:ea typeface="양재튼튼체B" pitchFamily="18" charset="-127"/>
              </a:rPr>
              <a:t>WELL-BEING</a:t>
            </a:r>
            <a:r>
              <a:rPr lang="en-US" altLang="ko-KR" sz="5000" b="1" dirty="0" smtClean="0">
                <a:latin typeface="양재튼튼체B" pitchFamily="18" charset="-127"/>
                <a:ea typeface="양재튼튼체B" pitchFamily="18" charset="-127"/>
              </a:rPr>
              <a:t> </a:t>
            </a:r>
            <a:r>
              <a:rPr lang="ko-KR" altLang="en-US" sz="5000" b="1" dirty="0" smtClean="0">
                <a:latin typeface="양재튼튼체B" pitchFamily="18" charset="-127"/>
                <a:ea typeface="양재튼튼체B" pitchFamily="18" charset="-127"/>
              </a:rPr>
              <a:t>시대</a:t>
            </a:r>
            <a:endParaRPr lang="ko-KR" altLang="en-US" sz="5000" b="1" dirty="0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3934797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latin typeface="HY목각파임B" pitchFamily="18" charset="-127"/>
                <a:ea typeface="HY목각파임B" pitchFamily="18" charset="-127"/>
              </a:rPr>
              <a:t>안양외국어 고등학교</a:t>
            </a:r>
            <a:endParaRPr lang="en-US" altLang="ko-KR" b="1" dirty="0" smtClean="0">
              <a:latin typeface="HY목각파임B" pitchFamily="18" charset="-127"/>
              <a:ea typeface="HY목각파임B" pitchFamily="18" charset="-127"/>
            </a:endParaRPr>
          </a:p>
          <a:p>
            <a:r>
              <a:rPr lang="ko-KR" altLang="en-US" dirty="0" smtClean="0">
                <a:latin typeface="한컴 백제 M" pitchFamily="18" charset="-127"/>
                <a:ea typeface="한컴 백제 M" pitchFamily="18" charset="-127"/>
              </a:rPr>
              <a:t>김소희 양지현 </a:t>
            </a:r>
            <a:r>
              <a:rPr lang="ko-KR" altLang="en-US" dirty="0" err="1" smtClean="0">
                <a:latin typeface="한컴 백제 M" pitchFamily="18" charset="-127"/>
                <a:ea typeface="한컴 백제 M" pitchFamily="18" charset="-127"/>
              </a:rPr>
              <a:t>지은지</a:t>
            </a:r>
            <a:r>
              <a:rPr lang="ko-KR" altLang="en-US" dirty="0" smtClean="0">
                <a:latin typeface="한컴 백제 M" pitchFamily="18" charset="-127"/>
                <a:ea typeface="한컴 백제 M" pitchFamily="18" charset="-127"/>
              </a:rPr>
              <a:t> 최혜민</a:t>
            </a:r>
            <a:endParaRPr lang="ko-KR" altLang="en-US" dirty="0">
              <a:latin typeface="한컴 백제 M" pitchFamily="18" charset="-127"/>
              <a:ea typeface="한컴 백제 M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36512" y="110340"/>
            <a:ext cx="6479704" cy="935138"/>
            <a:chOff x="36512" y="110340"/>
            <a:chExt cx="6479704" cy="935138"/>
          </a:xfrm>
        </p:grpSpPr>
        <p:sp>
          <p:nvSpPr>
            <p:cNvPr id="4" name="TextBox 3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어플리케이션 구성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0127" y="110340"/>
              <a:ext cx="1080120" cy="935138"/>
            </a:xfrm>
            <a:prstGeom prst="rect">
              <a:avLst/>
            </a:prstGeom>
          </p:spPr>
        </p:pic>
      </p:grpSp>
      <p:pic>
        <p:nvPicPr>
          <p:cNvPr id="11" name="그림 10" descr="CYMERA_20140903_2253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268760"/>
            <a:ext cx="3672408" cy="5106053"/>
          </a:xfrm>
          <a:prstGeom prst="rect">
            <a:avLst/>
          </a:prstGeom>
        </p:spPr>
      </p:pic>
      <p:cxnSp>
        <p:nvCxnSpPr>
          <p:cNvPr id="18" name="직선 화살표 연결선 17"/>
          <p:cNvCxnSpPr/>
          <p:nvPr/>
        </p:nvCxnSpPr>
        <p:spPr>
          <a:xfrm flipH="1">
            <a:off x="3626838" y="1604291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716016" y="1412776"/>
            <a:ext cx="3096344" cy="4308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당일 급식의 세부 정보</a:t>
            </a:r>
            <a:endParaRPr lang="ko-KR" alt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4" name="오른쪽 대괄호 33"/>
          <p:cNvSpPr/>
          <p:nvPr/>
        </p:nvSpPr>
        <p:spPr>
          <a:xfrm>
            <a:off x="3563888" y="2276872"/>
            <a:ext cx="504056" cy="2304256"/>
          </a:xfrm>
          <a:prstGeom prst="rightBracket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연결선 35"/>
          <p:cNvCxnSpPr>
            <a:stCxn id="34" idx="2"/>
            <a:endCxn id="34" idx="2"/>
          </p:cNvCxnSpPr>
          <p:nvPr/>
        </p:nvCxnSpPr>
        <p:spPr>
          <a:xfrm>
            <a:off x="4067944" y="3429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4067944" y="3429000"/>
            <a:ext cx="368157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436100" y="3213556"/>
            <a:ext cx="3232243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주요 </a:t>
            </a:r>
            <a:r>
              <a:rPr lang="ko-KR" altLang="en-US" sz="2200" b="1" dirty="0" err="1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식재료의</a:t>
            </a:r>
            <a:r>
              <a:rPr lang="ko-KR" altLang="en-US" sz="22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원산지와 거래처</a:t>
            </a:r>
            <a:r>
              <a:rPr lang="ko-KR" altLang="en-US" sz="22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표시 </a:t>
            </a:r>
            <a:endParaRPr lang="ko-KR" altLang="en-US" sz="2200" b="1" dirty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</p:txBody>
      </p:sp>
      <p:cxnSp>
        <p:nvCxnSpPr>
          <p:cNvPr id="45" name="직선 화살표 연결선 44"/>
          <p:cNvCxnSpPr/>
          <p:nvPr/>
        </p:nvCxnSpPr>
        <p:spPr>
          <a:xfrm flipH="1">
            <a:off x="3059832" y="5517232"/>
            <a:ext cx="137626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436101" y="5179839"/>
            <a:ext cx="3736299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거래처의 상세한 정보 </a:t>
            </a:r>
            <a:r>
              <a:rPr lang="ko-KR" altLang="en-US" sz="22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표기</a:t>
            </a:r>
            <a:endParaRPr lang="en-US" altLang="ko-KR" sz="2200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sz="22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거래내역 확인 가능</a:t>
            </a:r>
            <a:endParaRPr lang="ko-KR" altLang="en-US" sz="2200" b="1" dirty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41394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2381"/>
            <a:ext cx="9144000" cy="566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그림 7" descr="C200200003_P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016" y="1196752"/>
            <a:ext cx="593346" cy="9068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20089449">
            <a:off x="725495" y="2320839"/>
            <a:ext cx="75248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500" b="1" dirty="0" err="1" smtClean="0">
                <a:solidFill>
                  <a:srgbClr val="FF0000"/>
                </a:solidFill>
                <a:latin typeface="HY궁서" pitchFamily="18" charset="-127"/>
                <a:ea typeface="HY궁서" pitchFamily="18" charset="-127"/>
              </a:rPr>
              <a:t>급식비</a:t>
            </a:r>
            <a:r>
              <a:rPr lang="ko-KR" altLang="en-US" sz="7500" b="1" dirty="0" smtClean="0">
                <a:solidFill>
                  <a:srgbClr val="FF0000"/>
                </a:solidFill>
                <a:latin typeface="HY궁서" pitchFamily="18" charset="-127"/>
                <a:ea typeface="HY궁서" pitchFamily="18" charset="-127"/>
              </a:rPr>
              <a:t> 인상이 </a:t>
            </a:r>
            <a:endParaRPr lang="en-US" altLang="ko-KR" sz="7500" b="1" dirty="0" smtClean="0">
              <a:solidFill>
                <a:srgbClr val="FF0000"/>
              </a:solidFill>
              <a:latin typeface="HY궁서" pitchFamily="18" charset="-127"/>
              <a:ea typeface="HY궁서" pitchFamily="18" charset="-127"/>
            </a:endParaRPr>
          </a:p>
          <a:p>
            <a:r>
              <a:rPr lang="ko-KR" altLang="en-US" sz="7500" b="1" dirty="0" err="1" smtClean="0">
                <a:solidFill>
                  <a:srgbClr val="FF0000"/>
                </a:solidFill>
                <a:latin typeface="HY궁서" pitchFamily="18" charset="-127"/>
                <a:ea typeface="HY궁서" pitchFamily="18" charset="-127"/>
              </a:rPr>
              <a:t>걱정되신다구요</a:t>
            </a:r>
            <a:r>
              <a:rPr lang="en-US" altLang="ko-KR" sz="7500" b="1" dirty="0" smtClean="0">
                <a:solidFill>
                  <a:srgbClr val="FF0000"/>
                </a:solidFill>
                <a:latin typeface="HY궁서" pitchFamily="18" charset="-127"/>
                <a:ea typeface="HY궁서" pitchFamily="18" charset="-127"/>
              </a:rPr>
              <a:t>?</a:t>
            </a:r>
            <a:endParaRPr lang="ko-KR" altLang="en-US" sz="7500" b="1" dirty="0">
              <a:solidFill>
                <a:srgbClr val="FF0000"/>
              </a:solidFill>
              <a:latin typeface="HY궁서" pitchFamily="18" charset="-127"/>
              <a:ea typeface="HY궁서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560004" y="1449992"/>
            <a:ext cx="6096000" cy="4784080"/>
            <a:chOff x="1524000" y="1484784"/>
            <a:chExt cx="6096000" cy="4784080"/>
          </a:xfrm>
        </p:grpSpPr>
        <p:graphicFrame>
          <p:nvGraphicFramePr>
            <p:cNvPr id="5" name="차트 4"/>
            <p:cNvGraphicFramePr/>
            <p:nvPr>
              <p:extLst>
                <p:ext uri="{D42A27DB-BD31-4B8C-83A1-F6EECF244321}">
                  <p14:modId xmlns:p14="http://schemas.microsoft.com/office/powerpoint/2010/main" val="3704306601"/>
                </p:ext>
              </p:extLst>
            </p:nvPr>
          </p:nvGraphicFramePr>
          <p:xfrm>
            <a:off x="1524000" y="2204864"/>
            <a:ext cx="6096000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2447764" y="1484784"/>
              <a:ext cx="428447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안양외국어 고등학교 </a:t>
              </a:r>
              <a:r>
                <a:rPr lang="en-US" altLang="ko-KR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1</a:t>
              </a:r>
              <a:r>
                <a:rPr lang="ko-KR" altLang="en-US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학년 학생 </a:t>
              </a:r>
              <a:r>
                <a:rPr lang="en-US" altLang="ko-KR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100</a:t>
              </a:r>
              <a:r>
                <a:rPr lang="ko-KR" altLang="en-US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명을 대상으로 설문조사를 한 결과</a:t>
              </a:r>
              <a:endParaRPr lang="ko-KR" altLang="en-US" sz="2000" b="1" dirty="0">
                <a:solidFill>
                  <a:srgbClr val="FF6600"/>
                </a:solidFill>
                <a:latin typeface="HY나무M" panose="02030600000101010101" pitchFamily="18" charset="-127"/>
                <a:ea typeface="HY나무M" panose="02030600000101010101" pitchFamily="18" charset="-127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C007229124_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AF6"/>
              </a:clrFrom>
              <a:clrTo>
                <a:srgbClr val="FBFAF6">
                  <a:alpha val="0"/>
                </a:srgbClr>
              </a:clrTo>
            </a:clrChange>
          </a:blip>
          <a:stretch>
            <a:fillRect/>
          </a:stretch>
        </p:blipFill>
        <p:spPr>
          <a:xfrm rot="20936045">
            <a:off x="1302336" y="1393954"/>
            <a:ext cx="2337940" cy="2922424"/>
          </a:xfrm>
          <a:prstGeom prst="rect">
            <a:avLst/>
          </a:prstGeom>
        </p:spPr>
      </p:pic>
      <p:grpSp>
        <p:nvGrpSpPr>
          <p:cNvPr id="20" name="그룹 19"/>
          <p:cNvGrpSpPr/>
          <p:nvPr/>
        </p:nvGrpSpPr>
        <p:grpSpPr>
          <a:xfrm>
            <a:off x="36512" y="78649"/>
            <a:ext cx="6839744" cy="966829"/>
            <a:chOff x="36512" y="78649"/>
            <a:chExt cx="6839744" cy="966829"/>
          </a:xfrm>
        </p:grpSpPr>
        <p:sp>
          <p:nvSpPr>
            <p:cNvPr id="24" name="TextBox 23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err="1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급식비</a:t>
              </a:r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 인상 문제 해결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25" name="그림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78649"/>
              <a:ext cx="1080120" cy="935138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113076" y="1340768"/>
            <a:ext cx="4530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실제 급식을 먹는 학생들의 의견</a:t>
            </a:r>
            <a:endParaRPr lang="ko-KR" alt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M" pitchFamily="18" charset="-127"/>
              <a:ea typeface="HY강M" pitchFamily="18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539552" y="25649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6804248" y="2637042"/>
            <a:ext cx="1512168" cy="3622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이미 진행 중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232734"/>
            <a:ext cx="878497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2000" b="1" dirty="0" err="1" smtClean="0">
                <a:latin typeface="HY강M" pitchFamily="18" charset="-127"/>
                <a:ea typeface="HY강M" pitchFamily="18" charset="-127"/>
              </a:rPr>
              <a:t>잔반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 처리도 문제 </a:t>
            </a:r>
            <a:r>
              <a:rPr lang="en-US" altLang="ko-KR" sz="2000" b="1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많이 남는 반찬 종류 및 양을 분석</a:t>
            </a:r>
            <a:endParaRPr lang="en-US" altLang="ko-KR" sz="2000" b="1" dirty="0" smtClean="0">
              <a:latin typeface="HY강M" pitchFamily="18" charset="-127"/>
              <a:ea typeface="HY강M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도매나 대량으로 </a:t>
            </a:r>
            <a:r>
              <a:rPr lang="ko-KR" altLang="en-US" sz="2000" b="1" dirty="0" err="1" smtClean="0">
                <a:latin typeface="HY강M" pitchFamily="18" charset="-127"/>
                <a:ea typeface="HY강M" pitchFamily="18" charset="-127"/>
              </a:rPr>
              <a:t>식재료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 구입</a:t>
            </a:r>
            <a:endParaRPr lang="en-US" altLang="ko-KR" sz="2000" b="1" dirty="0" smtClean="0">
              <a:latin typeface="HY강M" pitchFamily="18" charset="-127"/>
              <a:ea typeface="HY강M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국가나 교육청의 친환경 급식 지원</a:t>
            </a:r>
            <a:endParaRPr lang="en-US" altLang="ko-KR" sz="2000" b="1" dirty="0" smtClean="0">
              <a:latin typeface="HY강M" pitchFamily="18" charset="-127"/>
              <a:ea typeface="HY강M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채소를 학교에서 직접 재배 </a:t>
            </a:r>
            <a:r>
              <a:rPr lang="en-US" altLang="ko-KR" sz="2000" b="1" dirty="0" smtClean="0"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학생 체벌이나 봉사 시</a:t>
            </a:r>
            <a:endParaRPr lang="en-US" altLang="ko-KR" sz="2000" b="1" dirty="0" smtClean="0">
              <a:latin typeface="HY강M" pitchFamily="18" charset="-127"/>
              <a:ea typeface="HY강M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학교의 사람 수를 늘리기</a:t>
            </a:r>
            <a:endParaRPr lang="en-US" altLang="ko-KR" sz="2000" b="1" dirty="0" smtClean="0">
              <a:latin typeface="HY강M" pitchFamily="18" charset="-127"/>
              <a:ea typeface="HY강M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저렴한 </a:t>
            </a:r>
            <a:r>
              <a:rPr lang="ko-KR" altLang="en-US" sz="2000" b="1" dirty="0" err="1" smtClean="0">
                <a:latin typeface="HY강M" pitchFamily="18" charset="-127"/>
                <a:ea typeface="HY강M" pitchFamily="18" charset="-127"/>
              </a:rPr>
              <a:t>식재료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 쓰기</a:t>
            </a:r>
            <a:endParaRPr lang="en-US" altLang="ko-KR" sz="2000" b="1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6804248" y="3501138"/>
            <a:ext cx="2232248" cy="3622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큰 효과 기대 </a:t>
            </a:r>
            <a:r>
              <a:rPr lang="ko-KR" altLang="en-US" dirty="0" smtClean="0"/>
              <a:t>힘</a:t>
            </a:r>
            <a:r>
              <a:rPr lang="ko-KR" altLang="en-US" dirty="0"/>
              <a:t>듦</a:t>
            </a:r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6804248" y="4002964"/>
            <a:ext cx="1800200" cy="3622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실현하기 </a:t>
            </a:r>
            <a:r>
              <a:rPr lang="ko-KR" altLang="en-US" dirty="0" smtClean="0"/>
              <a:t>힘</a:t>
            </a:r>
            <a:r>
              <a:rPr lang="ko-KR" altLang="en-US" dirty="0"/>
              <a:t>듦</a:t>
            </a:r>
            <a:endParaRPr lang="ko-KR" altLang="en-US" dirty="0"/>
          </a:p>
        </p:txBody>
      </p:sp>
      <p:sp>
        <p:nvSpPr>
          <p:cNvPr id="29" name="직사각형 28"/>
          <p:cNvSpPr/>
          <p:nvPr/>
        </p:nvSpPr>
        <p:spPr>
          <a:xfrm>
            <a:off x="6804248" y="4507020"/>
            <a:ext cx="1800200" cy="3622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취지에 부적합</a:t>
            </a:r>
            <a:endParaRPr lang="ko-KR" altLang="en-US" dirty="0"/>
          </a:p>
        </p:txBody>
      </p:sp>
      <p:sp>
        <p:nvSpPr>
          <p:cNvPr id="13" name="오른쪽 화살표 12"/>
          <p:cNvSpPr/>
          <p:nvPr/>
        </p:nvSpPr>
        <p:spPr>
          <a:xfrm>
            <a:off x="395536" y="4941168"/>
            <a:ext cx="8424936" cy="1728192"/>
          </a:xfrm>
          <a:prstGeom prst="rightArrow">
            <a:avLst>
              <a:gd name="adj1" fmla="val 85915"/>
              <a:gd name="adj2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좋은 효과를 기대할 수 있고 실현 가능한 </a:t>
            </a:r>
            <a:endParaRPr lang="en-US" altLang="ko-KR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해결방법으로 추려보자면</a:t>
            </a:r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…</a:t>
            </a:r>
            <a:endParaRPr lang="ko-KR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M" pitchFamily="18" charset="-127"/>
              <a:ea typeface="HY강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84029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 animBg="1"/>
      <p:bldP spid="29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C007229124_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AF6"/>
              </a:clrFrom>
              <a:clrTo>
                <a:srgbClr val="FBFAF6">
                  <a:alpha val="0"/>
                </a:srgbClr>
              </a:clrTo>
            </a:clrChange>
          </a:blip>
          <a:stretch>
            <a:fillRect/>
          </a:stretch>
        </p:blipFill>
        <p:spPr>
          <a:xfrm rot="20936045">
            <a:off x="1302336" y="1393954"/>
            <a:ext cx="2337940" cy="2922424"/>
          </a:xfrm>
          <a:prstGeom prst="rect">
            <a:avLst/>
          </a:prstGeom>
        </p:spPr>
      </p:pic>
      <p:grpSp>
        <p:nvGrpSpPr>
          <p:cNvPr id="20" name="그룹 19"/>
          <p:cNvGrpSpPr/>
          <p:nvPr/>
        </p:nvGrpSpPr>
        <p:grpSpPr>
          <a:xfrm>
            <a:off x="36512" y="78649"/>
            <a:ext cx="6839744" cy="966829"/>
            <a:chOff x="36512" y="78649"/>
            <a:chExt cx="6839744" cy="966829"/>
          </a:xfrm>
        </p:grpSpPr>
        <p:sp>
          <p:nvSpPr>
            <p:cNvPr id="24" name="TextBox 23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err="1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급식비</a:t>
              </a:r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 인상 문제 해결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25" name="그림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78649"/>
              <a:ext cx="1080120" cy="935138"/>
            </a:xfrm>
            <a:prstGeom prst="rect">
              <a:avLst/>
            </a:prstGeom>
          </p:spPr>
        </p:pic>
      </p:grpSp>
      <p:cxnSp>
        <p:nvCxnSpPr>
          <p:cNvPr id="8" name="직선 연결선 7"/>
          <p:cNvCxnSpPr/>
          <p:nvPr/>
        </p:nvCxnSpPr>
        <p:spPr>
          <a:xfrm>
            <a:off x="539552" y="25649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모서리가 둥근 직사각형 1"/>
          <p:cNvSpPr/>
          <p:nvPr/>
        </p:nvSpPr>
        <p:spPr>
          <a:xfrm>
            <a:off x="179511" y="1412776"/>
            <a:ext cx="8724343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초등학교</a:t>
            </a:r>
            <a:r>
              <a:rPr lang="en-US" altLang="ko-KR" sz="2000" b="1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중학교</a:t>
            </a:r>
            <a:r>
              <a:rPr lang="en-US" altLang="ko-KR" sz="2000" b="1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고등학교 모두 </a:t>
            </a:r>
            <a:r>
              <a:rPr lang="ko-KR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저소득층이 아닌 학생들이 </a:t>
            </a:r>
            <a:r>
              <a:rPr lang="ko-KR" alt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급식비를</a:t>
            </a:r>
            <a:r>
              <a:rPr lang="ko-KR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endParaRPr lang="en-US" altLang="ko-K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M" pitchFamily="18" charset="-127"/>
              <a:ea typeface="HY강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납부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하게 하고 그 비용으로 더 좋은 재료를 마련한다</a:t>
            </a:r>
            <a:r>
              <a:rPr lang="en-US" altLang="ko-KR" sz="2000" b="1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US" altLang="ko-KR" sz="15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1500" dirty="0" smtClean="0">
                <a:latin typeface="HY강M" pitchFamily="18" charset="-127"/>
                <a:ea typeface="HY강M" pitchFamily="18" charset="-127"/>
              </a:rPr>
              <a:t>초</a:t>
            </a:r>
            <a:r>
              <a:rPr lang="en-US" altLang="ko-KR" sz="15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500" dirty="0" smtClean="0">
                <a:latin typeface="HY강M" pitchFamily="18" charset="-127"/>
                <a:ea typeface="HY강M" pitchFamily="18" charset="-127"/>
              </a:rPr>
              <a:t>중학교는 다수의 학교가 무상급식을 하기 때문</a:t>
            </a:r>
            <a:r>
              <a:rPr lang="en-US" altLang="ko-KR" sz="1500" dirty="0" smtClean="0">
                <a:latin typeface="HY강M" pitchFamily="18" charset="-127"/>
                <a:ea typeface="HY강M" pitchFamily="18" charset="-127"/>
              </a:rPr>
              <a:t>)</a:t>
            </a:r>
            <a:endParaRPr lang="ko-KR" altLang="en-US" sz="15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179511" y="3068960"/>
            <a:ext cx="8724343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국가와 교육청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에서 예산 분배 시 학생들의 친환경 급식을 고려 및 지원한다</a:t>
            </a:r>
            <a:r>
              <a:rPr lang="en-US" altLang="ko-KR" sz="2000" b="1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b="1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79511" y="4725144"/>
            <a:ext cx="8724343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학교 측에서 친환경 농산물을 재배하는 </a:t>
            </a:r>
            <a:r>
              <a:rPr lang="ko-KR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농민들과 직거래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를 한다</a:t>
            </a:r>
            <a:r>
              <a:rPr lang="en-US" altLang="ko-KR" sz="2000" b="1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b="1" dirty="0">
              <a:latin typeface="HY강M" pitchFamily="18" charset="-127"/>
              <a:ea typeface="HY강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88876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-27384"/>
            <a:ext cx="5572125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17500" dist="190500" dir="8100000" sx="103000" sy="103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3464" y="-27384"/>
            <a:ext cx="5572125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93700" dist="228600" sx="103000" sy="103000" algn="l" rotWithShape="0">
              <a:schemeClr val="tx1">
                <a:lumMod val="85000"/>
                <a:lumOff val="15000"/>
                <a:alpha val="52000"/>
              </a:scheme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lum bright="9000"/>
          </a:blip>
          <a:srcRect/>
          <a:stretch>
            <a:fillRect/>
          </a:stretch>
        </p:blipFill>
        <p:spPr bwMode="auto">
          <a:xfrm>
            <a:off x="1593182" y="5085184"/>
            <a:ext cx="619268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93182" y="4581128"/>
            <a:ext cx="6219178" cy="50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그림 12" descr="Untitled-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-612576" y="5128952"/>
            <a:ext cx="2607140" cy="2116472"/>
          </a:xfrm>
          <a:prstGeom prst="rect">
            <a:avLst/>
          </a:prstGeom>
        </p:spPr>
      </p:pic>
      <p:pic>
        <p:nvPicPr>
          <p:cNvPr id="1031" name="Picture 7" descr="C:\Users\Administrator\AppData\Local\Microsoft\Windows\Temporary Internet Files\Content.IE5\S515A1BD\MC900437701[1].wmf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707904" y="1268760"/>
            <a:ext cx="1853120" cy="2720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그림 11" descr="ㅎㄱㄷㄷ.png"/>
          <p:cNvPicPr>
            <a:picLocks noChangeAspect="1"/>
          </p:cNvPicPr>
          <p:nvPr/>
        </p:nvPicPr>
        <p:blipFill>
          <a:blip r:embed="rId8" cstate="print">
            <a:lum bright="8000"/>
          </a:blip>
          <a:stretch>
            <a:fillRect/>
          </a:stretch>
        </p:blipFill>
        <p:spPr>
          <a:xfrm rot="192228">
            <a:off x="7225610" y="-39214"/>
            <a:ext cx="2518662" cy="4841776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-36512" y="-27384"/>
            <a:ext cx="9144000" cy="70294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927902" y="3192905"/>
            <a:ext cx="3288196" cy="4721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lvl="0" algn="ctr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2000" kern="1200"/>
          </a:p>
        </p:txBody>
      </p:sp>
      <p:sp>
        <p:nvSpPr>
          <p:cNvPr id="6" name="아래쪽 화살표 5"/>
          <p:cNvSpPr/>
          <p:nvPr/>
        </p:nvSpPr>
        <p:spPr>
          <a:xfrm>
            <a:off x="2818160" y="2077461"/>
            <a:ext cx="3024336" cy="919491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323528" y="404664"/>
            <a:ext cx="8424936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500" b="1" dirty="0" err="1" smtClean="0">
                <a:latin typeface="HY강M" pitchFamily="18" charset="-127"/>
                <a:ea typeface="HY강M" pitchFamily="18" charset="-127"/>
              </a:rPr>
              <a:t>급식비도</a:t>
            </a:r>
            <a:r>
              <a:rPr lang="ko-KR" altLang="en-US" sz="2500" b="1" dirty="0" smtClean="0">
                <a:latin typeface="HY강M" pitchFamily="18" charset="-127"/>
                <a:ea typeface="HY강M" pitchFamily="18" charset="-127"/>
              </a:rPr>
              <a:t> 중요하지만 </a:t>
            </a:r>
            <a:r>
              <a:rPr lang="ko-KR" alt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더 중요한 것은 학생들의 건강 </a:t>
            </a:r>
            <a:endParaRPr lang="ko-KR" altLang="en-US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4" name="가로로 말린 두루마리 모양 3"/>
          <p:cNvSpPr/>
          <p:nvPr/>
        </p:nvSpPr>
        <p:spPr>
          <a:xfrm>
            <a:off x="323528" y="3140968"/>
            <a:ext cx="8424936" cy="3048179"/>
          </a:xfrm>
          <a:prstGeom prst="horizontalScroll">
            <a:avLst>
              <a:gd name="adj" fmla="val 8787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친환경 급식 편성</a:t>
            </a:r>
            <a:r>
              <a:rPr lang="en-US" altLang="ko-KR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,</a:t>
            </a:r>
            <a:r>
              <a:rPr lang="ko-KR" alt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도입</a:t>
            </a:r>
            <a:r>
              <a:rPr lang="en-US" altLang="ko-KR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, </a:t>
            </a:r>
            <a:r>
              <a:rPr lang="ko-KR" alt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실시 경우 </a:t>
            </a:r>
            <a:endParaRPr lang="en-US" altLang="ko-KR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궁서" pitchFamily="18" charset="-127"/>
              <a:ea typeface="HY궁서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재학생들의 이해 </a:t>
            </a:r>
            <a:r>
              <a:rPr lang="ko-KR" altLang="en-US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도와야</a:t>
            </a:r>
            <a:r>
              <a:rPr lang="ko-KR" altLang="en-US" sz="3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함</a:t>
            </a:r>
            <a:endParaRPr lang="ko-KR" alt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궁서" pitchFamily="18" charset="-127"/>
              <a:ea typeface="HY궁서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44724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916832"/>
            <a:ext cx="68407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감사합니다</a:t>
            </a:r>
            <a:endParaRPr lang="ko-KR" altLang="en-US" sz="10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5859" y="5473387"/>
            <a:ext cx="407862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500" b="1" dirty="0" smtClean="0">
                <a:solidFill>
                  <a:schemeClr val="bg2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안양외국어 고등학교 </a:t>
            </a:r>
            <a:r>
              <a:rPr lang="en-US" altLang="ko-KR" sz="2500" b="1" dirty="0" smtClean="0">
                <a:solidFill>
                  <a:schemeClr val="bg2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1</a:t>
            </a:r>
            <a:r>
              <a:rPr lang="ko-KR" altLang="en-US" sz="2500" b="1" dirty="0" smtClean="0">
                <a:solidFill>
                  <a:schemeClr val="bg2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학년</a:t>
            </a:r>
            <a:endParaRPr lang="en-US" altLang="ko-KR" sz="2500" b="1" dirty="0" smtClean="0">
              <a:solidFill>
                <a:schemeClr val="bg2">
                  <a:lumMod val="75000"/>
                </a:schemeClr>
              </a:solidFill>
              <a:latin typeface="HY강M" pitchFamily="18" charset="-127"/>
              <a:ea typeface="HY강M" pitchFamily="18" charset="-127"/>
            </a:endParaRPr>
          </a:p>
          <a:p>
            <a:endParaRPr lang="en-US" altLang="ko-KR" sz="1000" b="1" dirty="0" smtClean="0">
              <a:solidFill>
                <a:schemeClr val="bg2">
                  <a:lumMod val="75000"/>
                </a:schemeClr>
              </a:solidFill>
              <a:latin typeface="HY강M" pitchFamily="18" charset="-127"/>
              <a:ea typeface="HY강M" pitchFamily="18" charset="-127"/>
            </a:endParaRPr>
          </a:p>
          <a:p>
            <a:r>
              <a:rPr lang="ko-KR" altLang="en-US" b="1" dirty="0" smtClean="0">
                <a:solidFill>
                  <a:schemeClr val="bg2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김소희 양지현 </a:t>
            </a:r>
            <a:r>
              <a:rPr lang="ko-KR" altLang="en-US" b="1" dirty="0" err="1" smtClean="0">
                <a:solidFill>
                  <a:schemeClr val="bg2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지은지</a:t>
            </a:r>
            <a:r>
              <a:rPr lang="ko-KR" altLang="en-US" b="1" dirty="0" smtClean="0">
                <a:solidFill>
                  <a:schemeClr val="bg2">
                    <a:lumMod val="75000"/>
                  </a:schemeClr>
                </a:solidFill>
                <a:latin typeface="HY강M" pitchFamily="18" charset="-127"/>
                <a:ea typeface="HY강M" pitchFamily="18" charset="-127"/>
              </a:rPr>
              <a:t> 최혜민</a:t>
            </a:r>
            <a:endParaRPr lang="ko-KR" altLang="en-US" b="1" dirty="0">
              <a:solidFill>
                <a:schemeClr val="bg2">
                  <a:lumMod val="75000"/>
                </a:schemeClr>
              </a:solidFill>
              <a:latin typeface="HY강M" pitchFamily="18" charset="-127"/>
              <a:ea typeface="HY강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29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>
            <a:off x="36512" y="6453336"/>
            <a:ext cx="9144000" cy="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35496" y="6525344"/>
            <a:ext cx="9144000" cy="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-35496" y="1196752"/>
            <a:ext cx="9144000" cy="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36512" y="1268760"/>
            <a:ext cx="9144000" cy="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36512" y="154323"/>
            <a:ext cx="7487816" cy="935138"/>
            <a:chOff x="36512" y="154323"/>
            <a:chExt cx="7487816" cy="935138"/>
          </a:xfrm>
        </p:grpSpPr>
        <p:sp>
          <p:nvSpPr>
            <p:cNvPr id="2" name="TextBox 1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Table of Contents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154323"/>
              <a:ext cx="1080120" cy="935138"/>
            </a:xfrm>
            <a:prstGeom prst="rect">
              <a:avLst/>
            </a:prstGeom>
          </p:spPr>
        </p:pic>
      </p:grpSp>
      <p:sp>
        <p:nvSpPr>
          <p:cNvPr id="36" name="타원 35"/>
          <p:cNvSpPr/>
          <p:nvPr/>
        </p:nvSpPr>
        <p:spPr>
          <a:xfrm>
            <a:off x="3528953" y="1340768"/>
            <a:ext cx="2016224" cy="194421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양재튼튼체B" pitchFamily="18" charset="-127"/>
                <a:ea typeface="양재튼튼체B" pitchFamily="18" charset="-127"/>
              </a:rPr>
              <a:t>주제 </a:t>
            </a:r>
            <a:endParaRPr lang="en-US" altLang="ko-KR" b="1" dirty="0" smtClean="0">
              <a:latin typeface="양재튼튼체B" pitchFamily="18" charset="-127"/>
              <a:ea typeface="양재튼튼체B" pitchFamily="18" charset="-127"/>
            </a:endParaRPr>
          </a:p>
          <a:p>
            <a:pPr algn="ctr"/>
            <a:r>
              <a:rPr lang="ko-KR" altLang="en-US" b="1" dirty="0" smtClean="0">
                <a:latin typeface="양재튼튼체B" pitchFamily="18" charset="-127"/>
                <a:ea typeface="양재튼튼체B" pitchFamily="18" charset="-127"/>
              </a:rPr>
              <a:t>및 </a:t>
            </a:r>
            <a:endParaRPr lang="en-US" altLang="ko-KR" b="1" dirty="0">
              <a:latin typeface="양재튼튼체B" pitchFamily="18" charset="-127"/>
              <a:ea typeface="양재튼튼체B" pitchFamily="18" charset="-127"/>
            </a:endParaRPr>
          </a:p>
          <a:p>
            <a:pPr algn="ctr"/>
            <a:r>
              <a:rPr lang="ko-KR" altLang="en-US" b="1" dirty="0" smtClean="0">
                <a:latin typeface="양재튼튼체B" pitchFamily="18" charset="-127"/>
                <a:ea typeface="양재튼튼체B" pitchFamily="18" charset="-127"/>
              </a:rPr>
              <a:t>동기</a:t>
            </a:r>
            <a:endParaRPr lang="ko-KR" altLang="en-US" b="1" dirty="0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1699161" y="2408534"/>
            <a:ext cx="2016224" cy="194421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양재튼튼체B" pitchFamily="18" charset="-127"/>
                <a:ea typeface="양재튼튼체B" pitchFamily="18" charset="-127"/>
              </a:rPr>
              <a:t>마무리</a:t>
            </a:r>
            <a:endParaRPr lang="ko-KR" altLang="en-US" b="1" dirty="0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44" name="타원 43"/>
          <p:cNvSpPr/>
          <p:nvPr/>
        </p:nvSpPr>
        <p:spPr>
          <a:xfrm>
            <a:off x="2419241" y="4404002"/>
            <a:ext cx="2016224" cy="194421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err="1" smtClean="0">
                <a:latin typeface="양재튼튼체B" pitchFamily="18" charset="-127"/>
                <a:ea typeface="양재튼튼체B" pitchFamily="18" charset="-127"/>
              </a:rPr>
              <a:t>급식비</a:t>
            </a:r>
            <a:r>
              <a:rPr lang="ko-KR" altLang="en-US" b="1" dirty="0" smtClean="0">
                <a:latin typeface="양재튼튼체B" pitchFamily="18" charset="-127"/>
                <a:ea typeface="양재튼튼체B" pitchFamily="18" charset="-127"/>
              </a:rPr>
              <a:t> 인상문제 해결</a:t>
            </a:r>
            <a:endParaRPr lang="ko-KR" altLang="en-US" b="1" dirty="0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45" name="타원 44"/>
          <p:cNvSpPr/>
          <p:nvPr/>
        </p:nvSpPr>
        <p:spPr>
          <a:xfrm>
            <a:off x="5364088" y="2459786"/>
            <a:ext cx="2016224" cy="194421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양재튼튼체B" pitchFamily="18" charset="-127"/>
                <a:ea typeface="양재튼튼체B" pitchFamily="18" charset="-127"/>
              </a:rPr>
              <a:t>배경자료</a:t>
            </a:r>
            <a:endParaRPr lang="en-US" altLang="ko-KR" b="1" dirty="0">
              <a:latin typeface="양재튼튼체B" pitchFamily="18" charset="-127"/>
              <a:ea typeface="양재튼튼체B" pitchFamily="18" charset="-127"/>
            </a:endParaRPr>
          </a:p>
        </p:txBody>
      </p:sp>
      <p:grpSp>
        <p:nvGrpSpPr>
          <p:cNvPr id="48" name="그룹 47"/>
          <p:cNvGrpSpPr/>
          <p:nvPr/>
        </p:nvGrpSpPr>
        <p:grpSpPr>
          <a:xfrm>
            <a:off x="4651489" y="4437112"/>
            <a:ext cx="2016224" cy="1944216"/>
            <a:chOff x="3989473" y="4005064"/>
            <a:chExt cx="2016224" cy="1944216"/>
          </a:xfrm>
        </p:grpSpPr>
        <p:sp>
          <p:nvSpPr>
            <p:cNvPr id="46" name="타원 45"/>
            <p:cNvSpPr/>
            <p:nvPr/>
          </p:nvSpPr>
          <p:spPr>
            <a:xfrm>
              <a:off x="3989473" y="4005064"/>
              <a:ext cx="2016224" cy="1944216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b="1" dirty="0">
                <a:latin typeface="양재튼튼체B" pitchFamily="18" charset="-127"/>
                <a:ea typeface="양재튼튼체B" pitchFamily="18" charset="-127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025477" y="4726014"/>
              <a:ext cx="19442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 smtClean="0">
                  <a:latin typeface="양재튼튼체B" pitchFamily="18" charset="-127"/>
                  <a:ea typeface="양재튼튼체B" pitchFamily="18" charset="-127"/>
                </a:rPr>
                <a:t>어플리케이션</a:t>
              </a:r>
              <a:endParaRPr lang="en-US" altLang="ko-KR" b="1" dirty="0" smtClean="0">
                <a:latin typeface="양재튼튼체B" pitchFamily="18" charset="-127"/>
                <a:ea typeface="양재튼튼체B" pitchFamily="18" charset="-127"/>
              </a:endParaRPr>
            </a:p>
            <a:p>
              <a:pPr algn="ctr"/>
              <a:r>
                <a:rPr lang="ko-KR" altLang="en-US" b="1" dirty="0" smtClean="0">
                  <a:latin typeface="양재튼튼체B" pitchFamily="18" charset="-127"/>
                  <a:ea typeface="양재튼튼체B" pitchFamily="18" charset="-127"/>
                </a:rPr>
                <a:t>구</a:t>
              </a:r>
              <a:r>
                <a:rPr lang="ko-KR" altLang="en-US" b="1" dirty="0">
                  <a:latin typeface="양재튼튼체B" pitchFamily="18" charset="-127"/>
                  <a:ea typeface="양재튼튼체B" pitchFamily="18" charset="-127"/>
                </a:rPr>
                <a:t>성</a:t>
              </a:r>
            </a:p>
          </p:txBody>
        </p:sp>
      </p:grpSp>
      <p:sp>
        <p:nvSpPr>
          <p:cNvPr id="52" name="왼쪽으로 구부러진 화살표 51"/>
          <p:cNvSpPr/>
          <p:nvPr/>
        </p:nvSpPr>
        <p:spPr>
          <a:xfrm>
            <a:off x="4010542" y="2974640"/>
            <a:ext cx="1648703" cy="2183422"/>
          </a:xfrm>
          <a:prstGeom prst="curvedLeftArrow">
            <a:avLst>
              <a:gd name="adj1" fmla="val 12476"/>
              <a:gd name="adj2" fmla="val 52424"/>
              <a:gd name="adj3" fmla="val 2500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1" grpId="0" animBg="1"/>
      <p:bldP spid="44" grpId="1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C007229124_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AF6"/>
              </a:clrFrom>
              <a:clrTo>
                <a:srgbClr val="FBFAF6">
                  <a:alpha val="0"/>
                </a:srgbClr>
              </a:clrTo>
            </a:clrChange>
          </a:blip>
          <a:stretch>
            <a:fillRect/>
          </a:stretch>
        </p:blipFill>
        <p:spPr>
          <a:xfrm rot="20936045">
            <a:off x="1302336" y="1393954"/>
            <a:ext cx="2337940" cy="2922424"/>
          </a:xfrm>
          <a:prstGeom prst="rect">
            <a:avLst/>
          </a:prstGeom>
        </p:spPr>
      </p:pic>
      <p:grpSp>
        <p:nvGrpSpPr>
          <p:cNvPr id="3" name="그룹 2"/>
          <p:cNvGrpSpPr/>
          <p:nvPr/>
        </p:nvGrpSpPr>
        <p:grpSpPr>
          <a:xfrm>
            <a:off x="36512" y="110340"/>
            <a:ext cx="6479704" cy="935138"/>
            <a:chOff x="36512" y="110340"/>
            <a:chExt cx="6479704" cy="935138"/>
          </a:xfrm>
        </p:grpSpPr>
        <p:sp>
          <p:nvSpPr>
            <p:cNvPr id="4" name="TextBox 3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주제 및 동기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880" y="110340"/>
              <a:ext cx="1080120" cy="935138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179512" y="1556792"/>
            <a:ext cx="720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주제 </a:t>
            </a:r>
            <a:r>
              <a:rPr lang="en-US" altLang="ko-K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급식에 </a:t>
            </a:r>
            <a:r>
              <a:rPr lang="ko-KR" altLang="en-US" sz="32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친환경</a:t>
            </a:r>
            <a:r>
              <a:rPr lang="ko-KR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을 도입하는 방법</a:t>
            </a:r>
            <a:endParaRPr lang="en-US" altLang="ko-KR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                                                 </a:t>
            </a:r>
            <a:r>
              <a:rPr lang="ko-KR" altLang="en-US" b="1" dirty="0" smtClean="0"/>
              <a:t> </a:t>
            </a:r>
            <a:r>
              <a:rPr lang="en-US" altLang="ko-KR" b="1" dirty="0">
                <a:latin typeface="HY엽서L" pitchFamily="18" charset="-127"/>
                <a:ea typeface="HY엽서L" pitchFamily="18" charset="-127"/>
              </a:rPr>
              <a:t>- </a:t>
            </a:r>
            <a:r>
              <a:rPr lang="ko-KR" altLang="en-US" b="1" dirty="0">
                <a:latin typeface="HY엽서L" pitchFamily="18" charset="-127"/>
                <a:ea typeface="HY엽서L" pitchFamily="18" charset="-127"/>
              </a:rPr>
              <a:t>급식 관련 </a:t>
            </a:r>
            <a:r>
              <a:rPr lang="ko-KR" altLang="en-US" b="1" dirty="0" err="1">
                <a:latin typeface="HY엽서L" pitchFamily="18" charset="-127"/>
                <a:ea typeface="HY엽서L" pitchFamily="18" charset="-127"/>
              </a:rPr>
              <a:t>앱</a:t>
            </a:r>
            <a:r>
              <a:rPr lang="ko-KR" altLang="en-US" b="1" dirty="0">
                <a:latin typeface="HY엽서L" pitchFamily="18" charset="-127"/>
                <a:ea typeface="HY엽서L" pitchFamily="18" charset="-127"/>
              </a:rPr>
              <a:t> </a:t>
            </a:r>
            <a:r>
              <a:rPr lang="ko-KR" altLang="en-US" b="1" dirty="0" smtClean="0">
                <a:latin typeface="HY엽서L" pitchFamily="18" charset="-127"/>
                <a:ea typeface="HY엽서L" pitchFamily="18" charset="-127"/>
              </a:rPr>
              <a:t>만들기</a:t>
            </a:r>
            <a:endParaRPr lang="en-US" altLang="ko-KR" b="1" dirty="0" smtClean="0"/>
          </a:p>
        </p:txBody>
      </p:sp>
      <p:sp>
        <p:nvSpPr>
          <p:cNvPr id="8" name="오각형 7"/>
          <p:cNvSpPr/>
          <p:nvPr/>
        </p:nvSpPr>
        <p:spPr>
          <a:xfrm>
            <a:off x="323528" y="2996952"/>
            <a:ext cx="3096344" cy="1296144"/>
          </a:xfrm>
          <a:prstGeom prst="homePlat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하루 두 끼를 급식으로 </a:t>
            </a:r>
            <a:endParaRPr lang="en-US" altLang="ko-KR" b="1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먹는 학생들</a:t>
            </a:r>
            <a:endParaRPr lang="en-US" altLang="ko-KR" b="1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en-US" altLang="ko-KR" b="1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성장과 체력이 중요</a:t>
            </a:r>
            <a:r>
              <a:rPr lang="en-US" altLang="ko-KR" b="1" dirty="0" smtClean="0">
                <a:latin typeface="HY강M" pitchFamily="18" charset="-127"/>
                <a:ea typeface="HY강M" pitchFamily="18" charset="-127"/>
              </a:rPr>
              <a:t>)</a:t>
            </a:r>
            <a:endParaRPr lang="ko-KR" altLang="en-US" b="1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3851920" y="2996952"/>
            <a:ext cx="3096344" cy="1296144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학교 급식이 중요하다고 생각</a:t>
            </a:r>
            <a:endParaRPr lang="ko-KR" altLang="en-US" b="1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2" name="오각형 11"/>
          <p:cNvSpPr/>
          <p:nvPr/>
        </p:nvSpPr>
        <p:spPr>
          <a:xfrm>
            <a:off x="4968044" y="4638212"/>
            <a:ext cx="3204356" cy="1296144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급식의 질을 높이고</a:t>
            </a:r>
            <a:r>
              <a:rPr lang="en-US" altLang="ko-KR" b="1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친환경 급식을 알릴 수 있는       어플리케이션을 구상</a:t>
            </a:r>
            <a:endParaRPr lang="ko-KR" altLang="en-US" b="1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1259632" y="4651679"/>
            <a:ext cx="3096344" cy="1296144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하지만 학생들은 친환경 급식에 대해 잘 이해하지 못함</a:t>
            </a:r>
            <a:endParaRPr lang="ko-KR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M" pitchFamily="18" charset="-127"/>
              <a:ea typeface="HY강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11773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C007229124_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AF6"/>
              </a:clrFrom>
              <a:clrTo>
                <a:srgbClr val="FBFAF6">
                  <a:alpha val="0"/>
                </a:srgbClr>
              </a:clrTo>
            </a:clrChange>
          </a:blip>
          <a:stretch>
            <a:fillRect/>
          </a:stretch>
        </p:blipFill>
        <p:spPr>
          <a:xfrm rot="20936045">
            <a:off x="1302335" y="1371506"/>
            <a:ext cx="2337940" cy="2922424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23540" y="1168446"/>
            <a:ext cx="5412555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5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안양시 </a:t>
            </a:r>
            <a:r>
              <a:rPr lang="en-US" altLang="ko-KR" sz="25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&lt;</a:t>
            </a:r>
            <a:r>
              <a:rPr lang="ko-KR" altLang="en-US" sz="25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친환경농산물 학교급식 지원</a:t>
            </a:r>
            <a:r>
              <a:rPr lang="en-US" altLang="ko-KR" sz="25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&gt;</a:t>
            </a:r>
            <a:endParaRPr lang="ko-KR" altLang="en-US" sz="25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359530" y="3140968"/>
            <a:ext cx="3708414" cy="2127043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22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1.</a:t>
            </a:r>
            <a:r>
              <a:rPr lang="ko-KR" altLang="en-US" sz="22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  </a:t>
            </a:r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친환경농산물 공급으로                       </a:t>
            </a:r>
            <a:endParaRPr lang="en-US" altLang="ko-KR" sz="2000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l"/>
            <a:r>
              <a:rPr lang="en-US" altLang="ko-KR" sz="2000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  </a:t>
            </a:r>
            <a:r>
              <a:rPr lang="ko-KR" altLang="en-US" sz="2000" b="1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급식의 질 및 만족도 향상</a:t>
            </a:r>
          </a:p>
          <a:p>
            <a:pPr algn="l"/>
            <a:endParaRPr lang="en-US" altLang="ko-KR" sz="2000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l"/>
            <a:r>
              <a:rPr lang="en-US" altLang="ko-KR" sz="22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2.  </a:t>
            </a:r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친환경 </a:t>
            </a:r>
            <a:r>
              <a:rPr lang="ko-KR" altLang="en-US" sz="2000" b="1" dirty="0" err="1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무농약쌀</a:t>
            </a:r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공급 및 </a:t>
            </a:r>
            <a:endParaRPr lang="en-US" altLang="ko-KR" sz="2000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l"/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    친환경 </a:t>
            </a:r>
            <a:r>
              <a:rPr lang="ko-KR" altLang="en-US" sz="2000" b="1" dirty="0" err="1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식재료</a:t>
            </a:r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제공 홍보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36512" y="78649"/>
            <a:ext cx="6479704" cy="966829"/>
            <a:chOff x="36512" y="78649"/>
            <a:chExt cx="6479704" cy="966829"/>
          </a:xfrm>
        </p:grpSpPr>
        <p:sp>
          <p:nvSpPr>
            <p:cNvPr id="9" name="TextBox 8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배경 자료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6304" y="78649"/>
              <a:ext cx="1080120" cy="935138"/>
            </a:xfrm>
            <a:prstGeom prst="rect">
              <a:avLst/>
            </a:prstGeom>
          </p:spPr>
        </p:pic>
      </p:grpSp>
      <p:sp>
        <p:nvSpPr>
          <p:cNvPr id="2" name="모서리가 둥근 직사각형 1"/>
          <p:cNvSpPr/>
          <p:nvPr/>
        </p:nvSpPr>
        <p:spPr>
          <a:xfrm>
            <a:off x="359530" y="2132856"/>
            <a:ext cx="1692189" cy="79208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atin typeface="HY강B" pitchFamily="18" charset="-127"/>
                <a:ea typeface="HY강B" pitchFamily="18" charset="-127"/>
              </a:rPr>
              <a:t>추진방침</a:t>
            </a:r>
            <a:endParaRPr lang="ko-KR" altLang="en-US" sz="2400" b="1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4499992" y="2132856"/>
            <a:ext cx="1656184" cy="79208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atin typeface="HY강B" pitchFamily="18" charset="-127"/>
                <a:ea typeface="HY강B" pitchFamily="18" charset="-127"/>
              </a:rPr>
              <a:t>지원현황</a:t>
            </a:r>
            <a:endParaRPr lang="ko-KR" altLang="en-US" sz="2400" b="1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>
          <a:xfrm>
            <a:off x="4608002" y="3140968"/>
            <a:ext cx="4284478" cy="2127043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22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1.</a:t>
            </a:r>
            <a:r>
              <a:rPr lang="ko-KR" altLang="en-US" sz="22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  </a:t>
            </a:r>
            <a:r>
              <a:rPr lang="ko-KR" altLang="en-US" sz="2000" b="1" dirty="0" err="1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친환경식재료</a:t>
            </a:r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sz="2000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초등학교 </a:t>
            </a:r>
            <a:r>
              <a:rPr lang="en-US" altLang="ko-KR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41</a:t>
            </a:r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개교 </a:t>
            </a:r>
            <a:endParaRPr lang="ko-KR" altLang="en-US" sz="2000" b="1" dirty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l"/>
            <a:endParaRPr lang="en-US" altLang="ko-KR" sz="2000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l"/>
            <a:r>
              <a:rPr lang="en-US" altLang="ko-KR" sz="22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2.</a:t>
            </a:r>
            <a:r>
              <a:rPr lang="ko-KR" altLang="en-US" sz="22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  </a:t>
            </a:r>
            <a:r>
              <a:rPr lang="ko-KR" altLang="en-US" sz="2000" b="1" dirty="0" err="1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무농약</a:t>
            </a:r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쌀 </a:t>
            </a:r>
            <a:r>
              <a:rPr lang="en-US" altLang="ko-KR" sz="2000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: </a:t>
            </a:r>
            <a:r>
              <a:rPr lang="ko-KR" altLang="en-US" sz="2000" b="1" dirty="0" err="1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유치원ㆍ초등학교</a:t>
            </a:r>
            <a:r>
              <a:rPr lang="ko-KR" altLang="en-US" sz="2000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</a:t>
            </a:r>
            <a:endParaRPr lang="en-US" altLang="ko-KR" sz="2000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l"/>
            <a:r>
              <a:rPr lang="en-US" altLang="ko-KR" sz="2000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                   </a:t>
            </a:r>
            <a:r>
              <a:rPr lang="en-US" altLang="ko-KR" sz="2000" b="1" dirty="0" smtClean="0">
                <a:solidFill>
                  <a:schemeClr val="tx1"/>
                </a:solidFill>
                <a:latin typeface="바탕"/>
                <a:ea typeface="바탕"/>
              </a:rPr>
              <a:t>∙ </a:t>
            </a:r>
            <a:r>
              <a:rPr lang="ko-KR" altLang="en-US" sz="20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중학교 </a:t>
            </a:r>
            <a:r>
              <a:rPr lang="en-US" altLang="ko-KR" sz="2000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151</a:t>
            </a:r>
            <a:r>
              <a:rPr lang="ko-KR" altLang="en-US" sz="2000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개교</a:t>
            </a:r>
            <a:r>
              <a:rPr lang="en-US" altLang="ko-KR" sz="20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 </a:t>
            </a:r>
            <a:endParaRPr lang="ko-KR" altLang="en-US" sz="2000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" name="폭발 1 2"/>
          <p:cNvSpPr/>
          <p:nvPr/>
        </p:nvSpPr>
        <p:spPr>
          <a:xfrm>
            <a:off x="35496" y="836712"/>
            <a:ext cx="9252520" cy="5616624"/>
          </a:xfrm>
          <a:prstGeom prst="irregularSeal1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DAUL-EQN2" pitchFamily="18" charset="-127"/>
              </a:rPr>
              <a:t>BUT!!</a:t>
            </a:r>
            <a:endParaRPr lang="ko-KR" altLang="en-US" sz="12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DAUL-EQN2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451992" y="1434973"/>
            <a:ext cx="6096000" cy="4802400"/>
            <a:chOff x="1451992" y="1434089"/>
            <a:chExt cx="6096000" cy="4802400"/>
          </a:xfrm>
        </p:grpSpPr>
        <p:graphicFrame>
          <p:nvGraphicFramePr>
            <p:cNvPr id="5" name="차트 4"/>
            <p:cNvGraphicFramePr/>
            <p:nvPr>
              <p:extLst>
                <p:ext uri="{D42A27DB-BD31-4B8C-83A1-F6EECF244321}">
                  <p14:modId xmlns:p14="http://schemas.microsoft.com/office/powerpoint/2010/main" val="2270594951"/>
                </p:ext>
              </p:extLst>
            </p:nvPr>
          </p:nvGraphicFramePr>
          <p:xfrm>
            <a:off x="1451992" y="2172489"/>
            <a:ext cx="6096000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2339752" y="1434089"/>
              <a:ext cx="47885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안양외국어 고등학교 </a:t>
              </a:r>
              <a:r>
                <a:rPr lang="en-US" altLang="ko-KR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1</a:t>
              </a:r>
              <a:r>
                <a:rPr lang="ko-KR" altLang="en-US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학년 학생 </a:t>
              </a:r>
              <a:r>
                <a:rPr lang="en-US" altLang="ko-KR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100</a:t>
              </a:r>
              <a:r>
                <a:rPr lang="ko-KR" altLang="en-US" sz="2000" b="1" dirty="0" smtClean="0">
                  <a:solidFill>
                    <a:srgbClr val="FF6600"/>
                  </a:solidFill>
                  <a:latin typeface="HY나무M" panose="02030600000101010101" pitchFamily="18" charset="-127"/>
                  <a:ea typeface="HY나무M" panose="02030600000101010101" pitchFamily="18" charset="-127"/>
                </a:rPr>
                <a:t>명을 대상으로 설문조사를 한 결과 </a:t>
              </a:r>
              <a:endParaRPr lang="ko-KR" altLang="en-US" sz="2000" b="1" dirty="0">
                <a:solidFill>
                  <a:srgbClr val="FF6600"/>
                </a:solidFill>
                <a:latin typeface="HY나무M" panose="02030600000101010101" pitchFamily="18" charset="-127"/>
                <a:ea typeface="HY나무M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1992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2" grpId="0" animBg="1"/>
      <p:bldP spid="2" grpId="1" animBg="1"/>
      <p:bldP spid="12" grpId="0" animBg="1"/>
      <p:bldP spid="12" grpId="1" animBg="1"/>
      <p:bldP spid="14" grpId="0"/>
      <p:bldP spid="14" grpId="1"/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C007229124_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AF6"/>
              </a:clrFrom>
              <a:clrTo>
                <a:srgbClr val="FBFAF6">
                  <a:alpha val="0"/>
                </a:srgbClr>
              </a:clrTo>
            </a:clrChange>
          </a:blip>
          <a:stretch>
            <a:fillRect/>
          </a:stretch>
        </p:blipFill>
        <p:spPr>
          <a:xfrm rot="20936045">
            <a:off x="1302336" y="1393954"/>
            <a:ext cx="2337940" cy="2922424"/>
          </a:xfrm>
          <a:prstGeom prst="rect">
            <a:avLst/>
          </a:prstGeom>
        </p:spPr>
      </p:pic>
      <p:grpSp>
        <p:nvGrpSpPr>
          <p:cNvPr id="3" name="그룹 2"/>
          <p:cNvGrpSpPr/>
          <p:nvPr/>
        </p:nvGrpSpPr>
        <p:grpSpPr>
          <a:xfrm>
            <a:off x="36512" y="78649"/>
            <a:ext cx="6479704" cy="966829"/>
            <a:chOff x="36512" y="78649"/>
            <a:chExt cx="6479704" cy="966829"/>
          </a:xfrm>
        </p:grpSpPr>
        <p:sp>
          <p:nvSpPr>
            <p:cNvPr id="4" name="TextBox 3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배경 자료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6304" y="78649"/>
              <a:ext cx="1080120" cy="935138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4788024" y="1605342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Question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친환경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농산물이란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?</a:t>
            </a:r>
            <a:endParaRPr lang="en-US" altLang="ko-KR" sz="2000" b="1" dirty="0" smtClean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4932040" y="2209324"/>
            <a:ext cx="3528392" cy="172373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rgbClr val="009A46"/>
                </a:solidFill>
                <a:latin typeface="HY강M" pitchFamily="18" charset="-127"/>
                <a:ea typeface="HY강M" pitchFamily="18" charset="-127"/>
              </a:rPr>
              <a:t>1.  </a:t>
            </a:r>
            <a:r>
              <a:rPr lang="ko-KR" altLang="en-US" sz="2000" b="1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환경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을 보존하고</a:t>
            </a:r>
            <a:endParaRPr lang="en-US" altLang="ko-KR" sz="2000" b="1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endParaRPr lang="en-US" altLang="ko-KR" sz="2000" b="1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en-US" altLang="ko-KR" sz="2000" b="1" dirty="0" smtClean="0">
                <a:solidFill>
                  <a:srgbClr val="009A46"/>
                </a:solidFill>
                <a:latin typeface="HY강M" pitchFamily="18" charset="-127"/>
                <a:ea typeface="HY강M" pitchFamily="18" charset="-127"/>
              </a:rPr>
              <a:t>2.  </a:t>
            </a:r>
            <a:r>
              <a:rPr lang="ko-KR" altLang="en-US" sz="2000" b="1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소비자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에게 보다 </a:t>
            </a:r>
            <a:r>
              <a:rPr lang="ko-KR" altLang="en-US" sz="2000" b="1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안전</a:t>
            </a:r>
            <a:r>
              <a:rPr lang="ko-KR" altLang="en-US" sz="2000" b="1" dirty="0" smtClean="0">
                <a:latin typeface="HY강M" pitchFamily="18" charset="-127"/>
                <a:ea typeface="HY강M" pitchFamily="18" charset="-127"/>
              </a:rPr>
              <a:t>한 농산물을 공급하기 위해</a:t>
            </a:r>
            <a:endParaRPr lang="ko-KR" altLang="en-US" sz="2000" b="1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5" name="아래쪽 화살표 14"/>
          <p:cNvSpPr/>
          <p:nvPr/>
        </p:nvSpPr>
        <p:spPr>
          <a:xfrm>
            <a:off x="4572000" y="4221088"/>
            <a:ext cx="4248472" cy="2016224"/>
          </a:xfrm>
          <a:prstGeom prst="downArrow">
            <a:avLst>
              <a:gd name="adj1" fmla="val 79153"/>
              <a:gd name="adj2" fmla="val 38455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사료첨가제등 </a:t>
            </a:r>
            <a:r>
              <a:rPr lang="ko-KR" altLang="en-US" b="1" dirty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화학자재</a:t>
            </a:r>
            <a:r>
              <a:rPr lang="ko-KR" altLang="en-US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를 전혀 사용하지 않거나</a:t>
            </a:r>
            <a:r>
              <a:rPr lang="en-US" altLang="ko-KR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, </a:t>
            </a:r>
            <a:endParaRPr lang="en-US" altLang="ko-KR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ctr">
              <a:lnSpc>
                <a:spcPct val="130000"/>
              </a:lnSpc>
            </a:pPr>
            <a:r>
              <a:rPr lang="ko-KR" altLang="en-US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최소량 </a:t>
            </a:r>
            <a:r>
              <a:rPr lang="ko-KR" altLang="en-US" b="1" dirty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만을 사용하여 생산한 농산물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5536" y="162880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Question</a:t>
            </a:r>
            <a:r>
              <a:rPr lang="ko-KR" alt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친환경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농</a:t>
            </a:r>
            <a:r>
              <a:rPr lang="ko-K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업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이란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?</a:t>
            </a:r>
            <a:endParaRPr lang="en-US" altLang="ko-KR" sz="2000" b="1" dirty="0" smtClean="0"/>
          </a:p>
        </p:txBody>
      </p:sp>
      <p:cxnSp>
        <p:nvCxnSpPr>
          <p:cNvPr id="19" name="직선 연결선 18"/>
          <p:cNvCxnSpPr/>
          <p:nvPr/>
        </p:nvCxnSpPr>
        <p:spPr>
          <a:xfrm>
            <a:off x="4355976" y="1700808"/>
            <a:ext cx="0" cy="468052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모서리가 둥근 직사각형 24"/>
          <p:cNvSpPr/>
          <p:nvPr/>
        </p:nvSpPr>
        <p:spPr>
          <a:xfrm>
            <a:off x="395536" y="2209324"/>
            <a:ext cx="3528392" cy="2304256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en-US" altLang="ko-KR" b="1" dirty="0" smtClean="0">
                <a:solidFill>
                  <a:srgbClr val="009A46"/>
                </a:solidFill>
                <a:latin typeface="HY강M" pitchFamily="18" charset="-127"/>
                <a:ea typeface="HY강M" pitchFamily="18" charset="-127"/>
              </a:rPr>
              <a:t>1.  </a:t>
            </a:r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합성농약</a:t>
            </a:r>
            <a:r>
              <a:rPr lang="en-US" altLang="ko-KR" b="1" dirty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b="1" dirty="0">
                <a:latin typeface="HY강M" pitchFamily="18" charset="-127"/>
                <a:ea typeface="HY강M" pitchFamily="18" charset="-127"/>
              </a:rPr>
              <a:t>화학비료 및 </a:t>
            </a:r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      </a:t>
            </a:r>
            <a:r>
              <a:rPr lang="ko-KR" altLang="en-US" b="1" dirty="0" err="1" smtClean="0">
                <a:latin typeface="HY강M" pitchFamily="18" charset="-127"/>
                <a:ea typeface="HY강M" pitchFamily="18" charset="-127"/>
              </a:rPr>
              <a:t>항생ㆍ향균제</a:t>
            </a:r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b="1" dirty="0">
                <a:latin typeface="HY강M" pitchFamily="18" charset="-127"/>
                <a:ea typeface="HY강M" pitchFamily="18" charset="-127"/>
              </a:rPr>
              <a:t>등 </a:t>
            </a:r>
            <a:r>
              <a:rPr lang="ko-KR" altLang="en-US" b="1" dirty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화학자재</a:t>
            </a:r>
            <a:r>
              <a:rPr lang="ko-KR" altLang="en-US" b="1" dirty="0">
                <a:latin typeface="HY강M" pitchFamily="18" charset="-127"/>
                <a:ea typeface="HY강M" pitchFamily="18" charset="-127"/>
              </a:rPr>
              <a:t>를 사용하지 아니하거나 사용을 </a:t>
            </a:r>
            <a:r>
              <a:rPr lang="ko-KR" altLang="en-US" b="1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최소화</a:t>
            </a:r>
            <a:endParaRPr lang="en-US" altLang="ko-KR" b="1" dirty="0" smtClean="0">
              <a:solidFill>
                <a:srgbClr val="FF0000"/>
              </a:solidFill>
              <a:latin typeface="HY강M" pitchFamily="18" charset="-127"/>
              <a:ea typeface="HY강M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b="1" dirty="0" smtClean="0">
                <a:solidFill>
                  <a:srgbClr val="009A46"/>
                </a:solidFill>
                <a:latin typeface="HY강M" pitchFamily="18" charset="-127"/>
                <a:ea typeface="HY강M" pitchFamily="18" charset="-127"/>
              </a:rPr>
              <a:t>2.  </a:t>
            </a:r>
            <a:r>
              <a:rPr lang="ko-KR" altLang="en-US" b="1" dirty="0" err="1" smtClean="0">
                <a:latin typeface="HY강M" pitchFamily="18" charset="-127"/>
                <a:ea typeface="HY강M" pitchFamily="18" charset="-127"/>
              </a:rPr>
              <a:t>농업ㆍ축산업ㆍ임업</a:t>
            </a:r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b="1" dirty="0">
                <a:latin typeface="HY강M" pitchFamily="18" charset="-127"/>
                <a:ea typeface="HY강M" pitchFamily="18" charset="-127"/>
              </a:rPr>
              <a:t>부산물의 재활용 등을 </a:t>
            </a:r>
            <a:r>
              <a:rPr lang="ko-KR" altLang="en-US" b="1" dirty="0" smtClean="0">
                <a:latin typeface="HY강M" pitchFamily="18" charset="-127"/>
                <a:ea typeface="HY강M" pitchFamily="18" charset="-127"/>
              </a:rPr>
              <a:t>통하여</a:t>
            </a:r>
            <a:endParaRPr lang="ko-KR" altLang="en-US" b="1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26" name="아래쪽 화살표 25"/>
          <p:cNvSpPr/>
          <p:nvPr/>
        </p:nvSpPr>
        <p:spPr>
          <a:xfrm>
            <a:off x="251520" y="4653136"/>
            <a:ext cx="3960440" cy="1584176"/>
          </a:xfrm>
          <a:prstGeom prst="downArrow">
            <a:avLst>
              <a:gd name="adj1" fmla="val 79153"/>
              <a:gd name="adj2" fmla="val 38455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altLang="ko-KR" sz="1700" b="1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7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농업생태계와 환경을 유지</a:t>
            </a:r>
            <a:r>
              <a:rPr lang="en-US" altLang="ko-KR" sz="17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,</a:t>
            </a:r>
            <a:r>
              <a:rPr lang="ko-KR" altLang="en-US" sz="17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보전하면서 </a:t>
            </a:r>
            <a:r>
              <a:rPr lang="ko-KR" altLang="en-US" sz="1700" b="1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안전한 </a:t>
            </a:r>
            <a:r>
              <a:rPr lang="ko-KR" altLang="en-US" sz="1700" b="1" dirty="0" err="1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농ㆍ축ㆍ임산물</a:t>
            </a:r>
            <a:r>
              <a:rPr lang="ko-KR" altLang="en-US" sz="1700" b="1" dirty="0" err="1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을</a:t>
            </a:r>
            <a:r>
              <a:rPr lang="ko-KR" altLang="en-US" sz="1700" b="1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1700" b="1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생산하는 농업</a:t>
            </a:r>
            <a:endParaRPr lang="ko-KR" altLang="en-US" sz="1700" b="1" dirty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110771" y="1412776"/>
            <a:ext cx="4173197" cy="5078521"/>
            <a:chOff x="110771" y="1412776"/>
            <a:chExt cx="4173197" cy="5078521"/>
          </a:xfrm>
        </p:grpSpPr>
        <p:pic>
          <p:nvPicPr>
            <p:cNvPr id="29" name="그림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546" y="4149080"/>
              <a:ext cx="4160422" cy="2342217"/>
            </a:xfrm>
            <a:prstGeom prst="rect">
              <a:avLst/>
            </a:prstGeom>
          </p:spPr>
        </p:pic>
        <p:pic>
          <p:nvPicPr>
            <p:cNvPr id="30" name="그림 2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771" y="1412776"/>
              <a:ext cx="4161804" cy="2745729"/>
            </a:xfrm>
            <a:prstGeom prst="rect">
              <a:avLst/>
            </a:prstGeom>
          </p:spPr>
        </p:pic>
      </p:grpSp>
      <p:pic>
        <p:nvPicPr>
          <p:cNvPr id="27" name="그림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12776"/>
            <a:ext cx="4392488" cy="496855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 animBg="1"/>
      <p:bldP spid="15" grpId="0" animBg="1"/>
      <p:bldP spid="17" grpId="0"/>
      <p:bldP spid="17" grpId="1"/>
      <p:bldP spid="25" grpId="0" animBg="1"/>
      <p:bldP spid="25" grpId="1" animBg="1"/>
      <p:bldP spid="26" grpId="0" animBg="1"/>
      <p:bldP spid="2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5430187" y="908719"/>
            <a:ext cx="3397084" cy="521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2600" b="1" dirty="0">
                <a:latin typeface="HY강M" pitchFamily="18" charset="-127"/>
                <a:ea typeface="HY강M" pitchFamily="18" charset="-127"/>
              </a:rPr>
              <a:t>2013</a:t>
            </a:r>
            <a:r>
              <a:rPr lang="ko-KR" altLang="en-US" sz="2600" b="1" dirty="0">
                <a:latin typeface="HY강M" pitchFamily="18" charset="-127"/>
                <a:ea typeface="HY강M" pitchFamily="18" charset="-127"/>
              </a:rPr>
              <a:t>년 </a:t>
            </a:r>
            <a:r>
              <a:rPr lang="en-US" altLang="ko-KR" sz="2600" b="1" dirty="0">
                <a:latin typeface="HY강M" pitchFamily="18" charset="-127"/>
                <a:ea typeface="HY강M" pitchFamily="18" charset="-127"/>
              </a:rPr>
              <a:t>12</a:t>
            </a:r>
            <a:r>
              <a:rPr lang="ko-KR" altLang="en-US" sz="2600" b="1" dirty="0">
                <a:latin typeface="HY강M" pitchFamily="18" charset="-127"/>
                <a:ea typeface="HY강M" pitchFamily="18" charset="-127"/>
              </a:rPr>
              <a:t>월 전면 개편</a:t>
            </a:r>
            <a:endParaRPr lang="en-US" altLang="ko-KR" sz="2600" b="1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10" name="그림 9" descr="C007229124_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AF6"/>
              </a:clrFrom>
              <a:clrTo>
                <a:srgbClr val="FBFAF6">
                  <a:alpha val="0"/>
                </a:srgbClr>
              </a:clrTo>
            </a:clrChange>
          </a:blip>
          <a:stretch>
            <a:fillRect/>
          </a:stretch>
        </p:blipFill>
        <p:spPr>
          <a:xfrm rot="20936045">
            <a:off x="1302336" y="1393954"/>
            <a:ext cx="2337940" cy="2922424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611560" y="1484784"/>
            <a:ext cx="7459076" cy="1476791"/>
            <a:chOff x="611560" y="1484784"/>
            <a:chExt cx="7459076" cy="147679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11560" y="1484784"/>
              <a:ext cx="5904656" cy="1440160"/>
            </a:xfrm>
            <a:prstGeom prst="roundRect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smtClean="0">
                  <a:solidFill>
                    <a:schemeClr val="accent1"/>
                  </a:solidFill>
                  <a:latin typeface="HY강M" pitchFamily="18" charset="-127"/>
                  <a:ea typeface="HY강M" pitchFamily="18" charset="-127"/>
                </a:rPr>
                <a:t>유기 농산물</a:t>
              </a:r>
              <a:endParaRPr lang="en-US" altLang="ko-KR" sz="2400" b="1" dirty="0" smtClean="0">
                <a:solidFill>
                  <a:schemeClr val="accent1"/>
                </a:solidFill>
                <a:latin typeface="HY강M" pitchFamily="18" charset="-127"/>
                <a:ea typeface="HY강M" pitchFamily="18" charset="-127"/>
              </a:endParaRPr>
            </a:p>
            <a:p>
              <a:pPr algn="ctr"/>
              <a:endParaRPr lang="en-US" altLang="ko-KR" sz="1000" b="1" dirty="0" smtClean="0">
                <a:solidFill>
                  <a:schemeClr val="accent1"/>
                </a:solidFill>
                <a:latin typeface="HY강M" pitchFamily="18" charset="-127"/>
                <a:ea typeface="HY강M" pitchFamily="18" charset="-127"/>
              </a:endParaRPr>
            </a:p>
            <a:p>
              <a:pPr algn="ctr"/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농약</a:t>
              </a:r>
              <a:r>
                <a:rPr lang="en-US" altLang="ko-KR" sz="2400" b="1" dirty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제초제</a:t>
              </a:r>
              <a:r>
                <a:rPr lang="en-US" altLang="ko-KR" sz="2400" b="1" dirty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화학비료를 </a:t>
              </a:r>
              <a:r>
                <a:rPr lang="ko-KR" altLang="en-US" sz="2400" b="1" dirty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전혀</a:t>
              </a:r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 사용하지 않음</a:t>
              </a:r>
            </a:p>
          </p:txBody>
        </p:sp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7540" y="1484784"/>
              <a:ext cx="1273096" cy="147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그룹 8"/>
          <p:cNvGrpSpPr/>
          <p:nvPr/>
        </p:nvGrpSpPr>
        <p:grpSpPr>
          <a:xfrm>
            <a:off x="577117" y="3087909"/>
            <a:ext cx="7491824" cy="1474270"/>
            <a:chOff x="577117" y="3087909"/>
            <a:chExt cx="7491824" cy="147427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77117" y="3140968"/>
              <a:ext cx="5904656" cy="1368152"/>
            </a:xfrm>
            <a:prstGeom prst="round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err="1" smtClean="0">
                  <a:solidFill>
                    <a:schemeClr val="accent6"/>
                  </a:solidFill>
                  <a:latin typeface="HY강M" pitchFamily="18" charset="-127"/>
                  <a:ea typeface="HY강M" pitchFamily="18" charset="-127"/>
                </a:rPr>
                <a:t>무농약</a:t>
              </a:r>
              <a:r>
                <a:rPr lang="ko-KR" altLang="en-US" sz="2400" b="1" dirty="0" smtClean="0">
                  <a:solidFill>
                    <a:schemeClr val="accent6"/>
                  </a:solidFill>
                  <a:latin typeface="HY강M" pitchFamily="18" charset="-127"/>
                  <a:ea typeface="HY강M" pitchFamily="18" charset="-127"/>
                </a:rPr>
                <a:t> 농산물</a:t>
              </a:r>
              <a:endParaRPr lang="en-US" altLang="ko-KR" sz="2400" b="1" dirty="0" smtClean="0">
                <a:solidFill>
                  <a:schemeClr val="accent6"/>
                </a:solidFill>
                <a:latin typeface="HY강M" pitchFamily="18" charset="-127"/>
                <a:ea typeface="HY강M" pitchFamily="18" charset="-127"/>
              </a:endParaRPr>
            </a:p>
            <a:p>
              <a:pPr algn="ctr"/>
              <a:endParaRPr lang="en-US" altLang="ko-KR" sz="1000" b="1" dirty="0" smtClean="0">
                <a:solidFill>
                  <a:schemeClr val="accent6"/>
                </a:solidFill>
                <a:latin typeface="HY강M" pitchFamily="18" charset="-127"/>
                <a:ea typeface="HY강M" pitchFamily="18" charset="-127"/>
              </a:endParaRPr>
            </a:p>
            <a:p>
              <a:pPr algn="ctr"/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농약</a:t>
              </a:r>
              <a:r>
                <a:rPr lang="en-US" altLang="ko-KR" sz="2400" b="1" dirty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제초제를 </a:t>
              </a:r>
              <a:r>
                <a:rPr lang="ko-KR" altLang="en-US" sz="2400" b="1" dirty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전혀</a:t>
              </a:r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 사용하지 않으며 </a:t>
              </a:r>
              <a:endParaRPr lang="en-US" altLang="ko-KR" sz="2400" b="1" dirty="0" smtClean="0">
                <a:latin typeface="HY강M" pitchFamily="18" charset="-127"/>
                <a:ea typeface="HY강M" pitchFamily="18" charset="-127"/>
              </a:endParaRPr>
            </a:p>
            <a:p>
              <a:pPr algn="ctr"/>
              <a:r>
                <a:rPr lang="ko-KR" altLang="en-US" sz="2400" b="1" dirty="0" smtClean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화학비료만 </a:t>
              </a:r>
              <a:r>
                <a:rPr lang="ko-KR" altLang="en-US" sz="2400" b="1" dirty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권장량의 </a:t>
              </a:r>
              <a:r>
                <a:rPr lang="en-US" altLang="ko-KR" sz="2400" b="1" dirty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3/1</a:t>
              </a:r>
              <a:r>
                <a:rPr lang="ko-KR" altLang="en-US" sz="2400" b="1" dirty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이하 </a:t>
              </a:r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사용</a:t>
              </a:r>
            </a:p>
          </p:txBody>
        </p:sp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9" y="3087909"/>
              <a:ext cx="1264692" cy="147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그룹 22"/>
          <p:cNvGrpSpPr/>
          <p:nvPr/>
        </p:nvGrpSpPr>
        <p:grpSpPr>
          <a:xfrm>
            <a:off x="577371" y="4708079"/>
            <a:ext cx="7537288" cy="1531308"/>
            <a:chOff x="577371" y="4708079"/>
            <a:chExt cx="7537288" cy="1531308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577371" y="4725144"/>
              <a:ext cx="5904656" cy="1440160"/>
            </a:xfrm>
            <a:prstGeom prst="roundRect">
              <a:avLst/>
            </a:prstGeom>
            <a:noFill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err="1" smtClean="0">
                  <a:solidFill>
                    <a:schemeClr val="accent4"/>
                  </a:solidFill>
                  <a:latin typeface="HY강M" pitchFamily="18" charset="-127"/>
                  <a:ea typeface="HY강M" pitchFamily="18" charset="-127"/>
                </a:rPr>
                <a:t>저농약</a:t>
              </a:r>
              <a:r>
                <a:rPr lang="ko-KR" altLang="en-US" sz="2400" b="1" dirty="0" smtClean="0">
                  <a:solidFill>
                    <a:schemeClr val="accent4"/>
                  </a:solidFill>
                  <a:latin typeface="HY강M" pitchFamily="18" charset="-127"/>
                  <a:ea typeface="HY강M" pitchFamily="18" charset="-127"/>
                </a:rPr>
                <a:t> 농산물</a:t>
              </a:r>
              <a:endParaRPr lang="en-US" altLang="ko-KR" sz="2400" b="1" dirty="0" smtClean="0">
                <a:solidFill>
                  <a:schemeClr val="accent4"/>
                </a:solidFill>
                <a:latin typeface="HY강M" pitchFamily="18" charset="-127"/>
                <a:ea typeface="HY강M" pitchFamily="18" charset="-127"/>
              </a:endParaRPr>
            </a:p>
            <a:p>
              <a:pPr algn="ctr"/>
              <a:endParaRPr lang="en-US" altLang="ko-KR" sz="1000" b="1" dirty="0" smtClean="0">
                <a:solidFill>
                  <a:schemeClr val="accent4"/>
                </a:solidFill>
                <a:latin typeface="HY강M" pitchFamily="18" charset="-127"/>
                <a:ea typeface="HY강M" pitchFamily="18" charset="-127"/>
              </a:endParaRPr>
            </a:p>
            <a:p>
              <a:pPr algn="ctr"/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제초제를 </a:t>
              </a:r>
              <a:r>
                <a:rPr lang="ko-KR" altLang="en-US" sz="2400" b="1" dirty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전혀</a:t>
              </a:r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 사용하지 않으며 농약</a:t>
              </a:r>
              <a:r>
                <a:rPr lang="en-US" altLang="ko-KR" sz="2400" b="1" dirty="0">
                  <a:latin typeface="HY강M" pitchFamily="18" charset="-127"/>
                  <a:ea typeface="HY강M" pitchFamily="18" charset="-127"/>
                </a:rPr>
                <a:t>, </a:t>
              </a:r>
              <a:endParaRPr lang="en-US" altLang="ko-KR" sz="2400" b="1" dirty="0" smtClean="0">
                <a:latin typeface="HY강M" pitchFamily="18" charset="-127"/>
                <a:ea typeface="HY강M" pitchFamily="18" charset="-127"/>
              </a:endParaRPr>
            </a:p>
            <a:p>
              <a:pPr algn="ctr"/>
              <a:r>
                <a:rPr lang="ko-KR" altLang="en-US" sz="2400" b="1" dirty="0" smtClean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화학비료는 </a:t>
              </a:r>
              <a:r>
                <a:rPr lang="ko-KR" altLang="en-US" sz="2400" b="1" dirty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권장사용량의 </a:t>
              </a:r>
              <a:r>
                <a:rPr lang="en-US" altLang="ko-KR" sz="2400" b="1" dirty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1/2</a:t>
              </a:r>
              <a:r>
                <a:rPr lang="ko-KR" altLang="en-US" sz="2400" b="1" dirty="0">
                  <a:solidFill>
                    <a:srgbClr val="FF0000"/>
                  </a:solidFill>
                  <a:latin typeface="HY강M" pitchFamily="18" charset="-127"/>
                  <a:ea typeface="HY강M" pitchFamily="18" charset="-127"/>
                </a:rPr>
                <a:t>이하 </a:t>
              </a:r>
              <a:r>
                <a:rPr lang="ko-KR" altLang="en-US" sz="2400" b="1" dirty="0">
                  <a:latin typeface="HY강M" pitchFamily="18" charset="-127"/>
                  <a:ea typeface="HY강M" pitchFamily="18" charset="-127"/>
                </a:rPr>
                <a:t>사용</a:t>
              </a:r>
            </a:p>
          </p:txBody>
        </p:sp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9" y="4708079"/>
              <a:ext cx="1310410" cy="1531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29" y="1429749"/>
            <a:ext cx="8136904" cy="48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그룹 19"/>
          <p:cNvGrpSpPr/>
          <p:nvPr/>
        </p:nvGrpSpPr>
        <p:grpSpPr>
          <a:xfrm>
            <a:off x="36512" y="78649"/>
            <a:ext cx="6479704" cy="966829"/>
            <a:chOff x="36512" y="78649"/>
            <a:chExt cx="6479704" cy="966829"/>
          </a:xfrm>
        </p:grpSpPr>
        <p:sp>
          <p:nvSpPr>
            <p:cNvPr id="24" name="TextBox 23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배경 자료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25" name="그림 2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6304" y="78649"/>
              <a:ext cx="1080120" cy="9351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839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36512" y="110340"/>
            <a:ext cx="6479704" cy="935138"/>
            <a:chOff x="36512" y="110340"/>
            <a:chExt cx="6479704" cy="935138"/>
          </a:xfrm>
        </p:grpSpPr>
        <p:sp>
          <p:nvSpPr>
            <p:cNvPr id="4" name="TextBox 3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어플리케이션 구성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0127" y="110340"/>
              <a:ext cx="1080120" cy="935138"/>
            </a:xfrm>
            <a:prstGeom prst="rect">
              <a:avLst/>
            </a:prstGeom>
          </p:spPr>
        </p:pic>
      </p:grpSp>
      <p:grpSp>
        <p:nvGrpSpPr>
          <p:cNvPr id="7" name="그룹 6"/>
          <p:cNvGrpSpPr/>
          <p:nvPr/>
        </p:nvGrpSpPr>
        <p:grpSpPr>
          <a:xfrm>
            <a:off x="251520" y="1190995"/>
            <a:ext cx="3816424" cy="5088565"/>
            <a:chOff x="251520" y="1190995"/>
            <a:chExt cx="3816424" cy="5088565"/>
          </a:xfrm>
        </p:grpSpPr>
        <p:pic>
          <p:nvPicPr>
            <p:cNvPr id="15" name="그림 14" descr="CYMERA_20140903_22550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1520" y="1190995"/>
              <a:ext cx="3816424" cy="508856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95536" y="5611306"/>
              <a:ext cx="36004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0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나무M" panose="02030600000101010101" pitchFamily="18" charset="-127"/>
                  <a:ea typeface="HY나무M" panose="02030600000101010101" pitchFamily="18" charset="-127"/>
                </a:rPr>
                <a:t>아낌없이 주는 급식</a:t>
              </a:r>
              <a:endParaRPr lang="ko-KR" altLang="en-US" sz="3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나무M" panose="02030600000101010101" pitchFamily="18" charset="-127"/>
                <a:ea typeface="HY나무M" panose="02030600000101010101" pitchFamily="18" charset="-127"/>
              </a:endParaRPr>
            </a:p>
          </p:txBody>
        </p:sp>
      </p:grpSp>
      <p:sp>
        <p:nvSpPr>
          <p:cNvPr id="9" name="직사각형 8"/>
          <p:cNvSpPr/>
          <p:nvPr/>
        </p:nvSpPr>
        <p:spPr>
          <a:xfrm>
            <a:off x="4211960" y="3789040"/>
            <a:ext cx="4608512" cy="24722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&lt;</a:t>
            </a:r>
            <a:r>
              <a:rPr lang="ko-KR" alt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표지</a:t>
            </a:r>
            <a:r>
              <a:rPr lang="en-US" altLang="ko-KR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&gt;</a:t>
            </a:r>
          </a:p>
          <a:p>
            <a:pPr algn="ctr"/>
            <a:endParaRPr lang="en-US" altLang="ko-KR" sz="2200" b="1" dirty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sz="21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학생들에게 맛있고 건강한 급식</a:t>
            </a:r>
            <a:r>
              <a:rPr lang="ko-KR" altLang="en-US" sz="2100" b="1" dirty="0" smtClean="0">
                <a:latin typeface="HY강M" pitchFamily="18" charset="-127"/>
                <a:ea typeface="HY강M" pitchFamily="18" charset="-127"/>
              </a:rPr>
              <a:t>을 </a:t>
            </a:r>
            <a:endParaRPr lang="en-US" altLang="ko-KR" sz="2100" b="1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sz="2100" b="1" dirty="0" smtClean="0">
                <a:latin typeface="HY강M" pitchFamily="18" charset="-127"/>
                <a:ea typeface="HY강M" pitchFamily="18" charset="-127"/>
              </a:rPr>
              <a:t>제공한다는 의미에서 </a:t>
            </a:r>
            <a:endParaRPr lang="en-US" altLang="ko-KR" sz="2100" b="1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en-US" altLang="ko-KR" sz="2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‘</a:t>
            </a:r>
            <a:r>
              <a:rPr lang="ko-KR" altLang="en-US" sz="2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아낌없이 주는 급식</a:t>
            </a:r>
            <a:r>
              <a:rPr lang="en-US" altLang="ko-KR" sz="2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’</a:t>
            </a:r>
          </a:p>
          <a:p>
            <a:pPr algn="ctr"/>
            <a:r>
              <a:rPr lang="en-US" altLang="ko-KR" sz="2100" b="1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100" b="1" dirty="0" smtClean="0">
                <a:latin typeface="HY강M" pitchFamily="18" charset="-127"/>
                <a:ea typeface="HY강M" pitchFamily="18" charset="-127"/>
              </a:rPr>
              <a:t>이라고 제목을 설정</a:t>
            </a:r>
            <a:endParaRPr lang="ko-KR" altLang="en-US" sz="2100" b="1" dirty="0">
              <a:latin typeface="HY강M" pitchFamily="18" charset="-127"/>
              <a:ea typeface="HY강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28428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36512" y="110340"/>
            <a:ext cx="6479704" cy="935138"/>
            <a:chOff x="36512" y="110340"/>
            <a:chExt cx="6479704" cy="935138"/>
          </a:xfrm>
        </p:grpSpPr>
        <p:sp>
          <p:nvSpPr>
            <p:cNvPr id="4" name="TextBox 3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어플리케이션 구성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0127" y="110340"/>
              <a:ext cx="1080120" cy="935138"/>
            </a:xfrm>
            <a:prstGeom prst="rect">
              <a:avLst/>
            </a:prstGeom>
          </p:spPr>
        </p:pic>
      </p:grpSp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78" y="1124744"/>
            <a:ext cx="3459524" cy="5068756"/>
          </a:xfrm>
        </p:spPr>
      </p:pic>
      <p:cxnSp>
        <p:nvCxnSpPr>
          <p:cNvPr id="12" name="꺾인 연결선 11"/>
          <p:cNvCxnSpPr/>
          <p:nvPr/>
        </p:nvCxnSpPr>
        <p:spPr>
          <a:xfrm rot="10800000" flipV="1">
            <a:off x="3563888" y="1772815"/>
            <a:ext cx="1728192" cy="93610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flipH="1">
            <a:off x="3797914" y="3412836"/>
            <a:ext cx="7560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/>
          <p:nvPr/>
        </p:nvCxnSpPr>
        <p:spPr>
          <a:xfrm flipH="1">
            <a:off x="3401870" y="5365376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액자 36"/>
          <p:cNvSpPr/>
          <p:nvPr/>
        </p:nvSpPr>
        <p:spPr>
          <a:xfrm>
            <a:off x="678581" y="1927029"/>
            <a:ext cx="648072" cy="804586"/>
          </a:xfrm>
          <a:prstGeom prst="frame">
            <a:avLst/>
          </a:prstGeom>
          <a:solidFill>
            <a:srgbClr val="FFFF00"/>
          </a:solidFill>
          <a:ln w="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사각형 설명선 37"/>
          <p:cNvSpPr/>
          <p:nvPr/>
        </p:nvSpPr>
        <p:spPr>
          <a:xfrm>
            <a:off x="1369502" y="1576246"/>
            <a:ext cx="864096" cy="504056"/>
          </a:xfrm>
          <a:prstGeom prst="wedgeRectCallout">
            <a:avLst>
              <a:gd name="adj1" fmla="val -56107"/>
              <a:gd name="adj2" fmla="val 8448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클릭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!</a:t>
            </a:r>
            <a:endParaRPr lang="ko-KR" altLang="en-US" sz="2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292080" y="1412776"/>
            <a:ext cx="2088232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>
                <a:latin typeface="HY강M" pitchFamily="18" charset="-127"/>
                <a:ea typeface="HY강M" pitchFamily="18" charset="-127"/>
              </a:rPr>
              <a:t>한 눈에 보는</a:t>
            </a:r>
          </a:p>
          <a:p>
            <a:pPr algn="ctr"/>
            <a:r>
              <a:rPr lang="ko-KR" altLang="en-US" sz="2200" b="1" dirty="0">
                <a:latin typeface="HY강M" pitchFamily="18" charset="-127"/>
                <a:ea typeface="HY강M" pitchFamily="18" charset="-127"/>
              </a:rPr>
              <a:t>이번 달 메뉴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99992" y="3068960"/>
            <a:ext cx="2520280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다음달</a:t>
            </a:r>
            <a:r>
              <a:rPr lang="en-US" altLang="ko-KR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지난달</a:t>
            </a:r>
            <a:r>
              <a:rPr lang="ko-KR" altLang="en-US" sz="2200" b="1" dirty="0">
                <a:latin typeface="HY강M" pitchFamily="18" charset="-127"/>
                <a:ea typeface="HY강M" pitchFamily="18" charset="-127"/>
              </a:rPr>
              <a:t>로</a:t>
            </a:r>
            <a:endParaRPr lang="en-US" altLang="ko-KR" sz="2200" b="1" dirty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sz="2200" b="1" dirty="0">
                <a:latin typeface="HY강M" pitchFamily="18" charset="-127"/>
                <a:ea typeface="HY강M" pitchFamily="18" charset="-127"/>
              </a:rPr>
              <a:t>간편하게 이동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427985" y="4841284"/>
            <a:ext cx="3672408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알레르기 정보도 확인 </a:t>
            </a:r>
            <a:r>
              <a:rPr lang="ko-KR" altLang="en-US" sz="2200" b="1" dirty="0">
                <a:latin typeface="HY강M" pitchFamily="18" charset="-127"/>
                <a:ea typeface="HY강M" pitchFamily="18" charset="-127"/>
              </a:rPr>
              <a:t>가능</a:t>
            </a:r>
            <a:endParaRPr lang="en-US" altLang="ko-KR" sz="2200" b="1" dirty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en-US" altLang="ko-KR" sz="2200" b="1" dirty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2200" b="1" dirty="0">
                <a:latin typeface="HY강M" pitchFamily="18" charset="-127"/>
                <a:ea typeface="HY강M" pitchFamily="18" charset="-127"/>
              </a:rPr>
              <a:t>현재 각 학교별 급식</a:t>
            </a:r>
            <a:endParaRPr lang="en-US" altLang="ko-KR" sz="2200" b="1" dirty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sz="2200" b="1" dirty="0">
                <a:latin typeface="HY강M" pitchFamily="18" charset="-127"/>
                <a:ea typeface="HY강M" pitchFamily="18" charset="-127"/>
              </a:rPr>
              <a:t>안내장에도 표기 중</a:t>
            </a:r>
            <a:r>
              <a:rPr lang="en-US" altLang="ko-KR" sz="2200" b="1" dirty="0">
                <a:latin typeface="HY강M" pitchFamily="18" charset="-127"/>
                <a:ea typeface="HY강M" pitchFamily="18" charset="-127"/>
              </a:rPr>
              <a:t>)</a:t>
            </a:r>
            <a:endParaRPr lang="ko-KR" altLang="en-US" sz="2200" b="1" dirty="0">
              <a:latin typeface="HY강M" pitchFamily="18" charset="-127"/>
              <a:ea typeface="HY강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08509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36512" y="110340"/>
            <a:ext cx="6479704" cy="935138"/>
            <a:chOff x="36512" y="110340"/>
            <a:chExt cx="6479704" cy="935138"/>
          </a:xfrm>
        </p:grpSpPr>
        <p:sp>
          <p:nvSpPr>
            <p:cNvPr id="4" name="TextBox 3"/>
            <p:cNvSpPr txBox="1"/>
            <p:nvPr/>
          </p:nvSpPr>
          <p:spPr>
            <a:xfrm>
              <a:off x="36512" y="260648"/>
              <a:ext cx="647970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4500" b="1" dirty="0" smtClean="0">
                  <a:solidFill>
                    <a:srgbClr val="92D050"/>
                  </a:solidFill>
                  <a:latin typeface="HY목각파임B" pitchFamily="18" charset="-127"/>
                  <a:ea typeface="HY목각파임B" pitchFamily="18" charset="-127"/>
                </a:rPr>
                <a:t>어플리케이션 구성</a:t>
              </a:r>
              <a:endParaRPr lang="ko-KR" altLang="en-US" sz="4500" b="1" dirty="0">
                <a:solidFill>
                  <a:srgbClr val="92D050"/>
                </a:solidFill>
                <a:latin typeface="HY목각파임B" pitchFamily="18" charset="-127"/>
                <a:ea typeface="HY목각파임B" pitchFamily="18" charset="-127"/>
              </a:endParaRP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0127" y="110340"/>
              <a:ext cx="1080120" cy="935138"/>
            </a:xfrm>
            <a:prstGeom prst="rect">
              <a:avLst/>
            </a:prstGeom>
          </p:spPr>
        </p:pic>
      </p:grpSp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52081"/>
            <a:ext cx="3528392" cy="5150419"/>
          </a:xfrm>
          <a:prstGeom prst="rect">
            <a:avLst/>
          </a:prstGeom>
        </p:spPr>
      </p:pic>
      <p:cxnSp>
        <p:nvCxnSpPr>
          <p:cNvPr id="10" name="직선 화살표 연결선 9"/>
          <p:cNvCxnSpPr/>
          <p:nvPr/>
        </p:nvCxnSpPr>
        <p:spPr>
          <a:xfrm flipH="1">
            <a:off x="2771802" y="2348880"/>
            <a:ext cx="136815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39952" y="1837273"/>
            <a:ext cx="3672408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모든 재료에 농약</a:t>
            </a:r>
            <a:r>
              <a:rPr lang="en-US" altLang="ko-KR" sz="2200" b="1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제초제</a:t>
            </a:r>
            <a:r>
              <a:rPr lang="en-US" altLang="ko-KR" sz="2200" b="1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화학비료가 전혀 사용되지 않은 메뉴</a:t>
            </a:r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에는 </a:t>
            </a:r>
            <a:r>
              <a:rPr lang="ko-KR" altLang="en-US" sz="2200" b="1" dirty="0" smtClean="0">
                <a:solidFill>
                  <a:srgbClr val="009A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나뭇잎</a:t>
            </a:r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을</a:t>
            </a:r>
            <a:r>
              <a:rPr lang="en-US" altLang="ko-KR" sz="2200" b="1" dirty="0" smtClean="0">
                <a:latin typeface="HY강M" pitchFamily="18" charset="-127"/>
                <a:ea typeface="HY강M" pitchFamily="18" charset="-127"/>
              </a:rPr>
              <a:t>!</a:t>
            </a:r>
            <a:endParaRPr lang="ko-KR" altLang="en-US" sz="2200" b="1" dirty="0">
              <a:latin typeface="HY강M" pitchFamily="18" charset="-127"/>
              <a:ea typeface="HY강M" pitchFamily="18" charset="-127"/>
            </a:endParaRPr>
          </a:p>
        </p:txBody>
      </p:sp>
      <p:cxnSp>
        <p:nvCxnSpPr>
          <p:cNvPr id="39" name="직선 화살표 연결선 38"/>
          <p:cNvCxnSpPr/>
          <p:nvPr/>
        </p:nvCxnSpPr>
        <p:spPr>
          <a:xfrm flipH="1" flipV="1">
            <a:off x="2853018" y="2852936"/>
            <a:ext cx="1296143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39952" y="3827291"/>
            <a:ext cx="3960440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화학비료가 사용된 </a:t>
            </a:r>
            <a:r>
              <a:rPr lang="ko-KR" altLang="en-US" sz="2200" b="1" dirty="0" err="1" smtClean="0">
                <a:latin typeface="HY강M" pitchFamily="18" charset="-127"/>
                <a:ea typeface="HY강M" pitchFamily="18" charset="-127"/>
              </a:rPr>
              <a:t>무농약</a:t>
            </a:r>
            <a:r>
              <a:rPr lang="en-US" altLang="ko-KR" sz="2200" b="1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재료가 있다면 그 </a:t>
            </a:r>
            <a:r>
              <a:rPr lang="ko-KR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정도를 표기</a:t>
            </a:r>
            <a:endParaRPr lang="ko-KR" alt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43" name="오른쪽 중괄호 42"/>
          <p:cNvSpPr/>
          <p:nvPr/>
        </p:nvSpPr>
        <p:spPr>
          <a:xfrm>
            <a:off x="3779912" y="5020812"/>
            <a:ext cx="144016" cy="1354000"/>
          </a:xfrm>
          <a:prstGeom prst="righ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5" name="직선 연결선 44"/>
          <p:cNvCxnSpPr>
            <a:stCxn id="43" idx="1"/>
          </p:cNvCxnSpPr>
          <p:nvPr/>
        </p:nvCxnSpPr>
        <p:spPr>
          <a:xfrm>
            <a:off x="3923928" y="5697812"/>
            <a:ext cx="222994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139952" y="5229200"/>
            <a:ext cx="4104456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M" pitchFamily="18" charset="-127"/>
                <a:ea typeface="HY강M" pitchFamily="18" charset="-127"/>
              </a:rPr>
              <a:t>급식 평가</a:t>
            </a:r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를 통해 학생들과 </a:t>
            </a:r>
            <a:endParaRPr lang="en-US" altLang="ko-KR" sz="2200" b="1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영양사</a:t>
            </a:r>
            <a:r>
              <a:rPr lang="en-US" altLang="ko-KR" sz="2200" b="1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조리사가 소통하며</a:t>
            </a:r>
            <a:r>
              <a:rPr lang="en-US" altLang="ko-KR" sz="2200" b="1" dirty="0" smtClean="0">
                <a:latin typeface="HY강M" pitchFamily="18" charset="-127"/>
                <a:ea typeface="HY강M" pitchFamily="18" charset="-127"/>
              </a:rPr>
              <a:t>, </a:t>
            </a:r>
          </a:p>
          <a:p>
            <a:pPr algn="ctr"/>
            <a:r>
              <a:rPr lang="ko-KR" altLang="en-US" sz="2200" b="1" dirty="0" smtClean="0">
                <a:latin typeface="HY강M" pitchFamily="18" charset="-127"/>
                <a:ea typeface="HY강M" pitchFamily="18" charset="-127"/>
              </a:rPr>
              <a:t>건의사항 등을 수렴하여 반영</a:t>
            </a:r>
            <a:endParaRPr lang="ko-KR" altLang="en-US" sz="2200" b="1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47" name="액자 46"/>
          <p:cNvSpPr/>
          <p:nvPr/>
        </p:nvSpPr>
        <p:spPr>
          <a:xfrm>
            <a:off x="215516" y="4293096"/>
            <a:ext cx="3420380" cy="732740"/>
          </a:xfrm>
          <a:prstGeom prst="fram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8" name="사각형 설명선 47"/>
          <p:cNvSpPr/>
          <p:nvPr/>
        </p:nvSpPr>
        <p:spPr>
          <a:xfrm>
            <a:off x="2717245" y="3595866"/>
            <a:ext cx="783843" cy="490399"/>
          </a:xfrm>
          <a:prstGeom prst="wedgeRectCallout">
            <a:avLst>
              <a:gd name="adj1" fmla="val -56748"/>
              <a:gd name="adj2" fmla="val 8815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클릭</a:t>
            </a:r>
            <a:r>
              <a:rPr lang="en-US" altLang="ko-KR" sz="2000" dirty="0" smtClean="0">
                <a:latin typeface="HY강B" panose="02030600000101010101" pitchFamily="18" charset="-127"/>
                <a:ea typeface="HY강B" panose="02030600000101010101" pitchFamily="18" charset="-127"/>
              </a:rPr>
              <a:t>!</a:t>
            </a:r>
            <a:endParaRPr lang="ko-KR" altLang="en-US" sz="2000" dirty="0"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88761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2403</TotalTime>
  <Words>538</Words>
  <Application>Microsoft Office PowerPoint</Application>
  <PresentationFormat>화면 슬라이드 쇼(4:3)</PresentationFormat>
  <Paragraphs>143</Paragraphs>
  <Slides>15</Slides>
  <Notes>14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lib-user01</cp:lastModifiedBy>
  <cp:revision>187</cp:revision>
  <dcterms:created xsi:type="dcterms:W3CDTF">2013-05-25T06:21:25Z</dcterms:created>
  <dcterms:modified xsi:type="dcterms:W3CDTF">2014-09-05T03:08:37Z</dcterms:modified>
</cp:coreProperties>
</file>