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59" r:id="rId5"/>
    <p:sldId id="262" r:id="rId6"/>
    <p:sldId id="260" r:id="rId7"/>
    <p:sldId id="265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49" autoAdjust="0"/>
    <p:restoredTop sz="94656" autoAdjust="0"/>
  </p:normalViewPr>
  <p:slideViewPr>
    <p:cSldViewPr>
      <p:cViewPr varScale="1">
        <p:scale>
          <a:sx n="47" d="100"/>
          <a:sy n="47" d="100"/>
        </p:scale>
        <p:origin x="-9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0EE84-856D-4F62-92D0-2E7F604AED1A}" type="datetimeFigureOut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7AF9E-E79F-4DB6-8D49-454C756431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2D11-99D3-4D33-8CC5-0F922B231972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C9BD7-393A-4DA0-BEE6-2CA37885F025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1" y="274640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EEA7-D0C6-4458-A4D1-2926A0E07454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340D-1698-4C83-8F66-551048C834AF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5B8F7-7A2F-4BF8-8F82-1AE8CBA9BCE6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2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8058-11E7-4095-BE41-A6984A59240B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3F03-710E-4705-B04E-2B5D07A0F15F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678E-B46C-43BB-B130-C912694F8DA8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8639-156D-4A69-8BBF-7AD2465CC1AF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56D-22D5-4C78-BC2C-3E09E552DD81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8F50-A743-4B9F-B68C-EE678D8A0B17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CE20E-D2CE-4CD3-8C7B-8A8E8C4B623F}" type="datetime1">
              <a:rPr lang="ko-KR" altLang="en-US" smtClean="0"/>
              <a:pPr/>
              <a:t>2014-09-05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7BE29E6-A6D3-48FB-A70F-AA2011600F7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눈물 방울 6"/>
          <p:cNvSpPr/>
          <p:nvPr userDrawn="1"/>
        </p:nvSpPr>
        <p:spPr>
          <a:xfrm>
            <a:off x="0" y="-24"/>
            <a:ext cx="9144000" cy="1500198"/>
          </a:xfrm>
          <a:prstGeom prst="teardrop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눈물 방울 7"/>
          <p:cNvSpPr/>
          <p:nvPr userDrawn="1"/>
        </p:nvSpPr>
        <p:spPr>
          <a:xfrm>
            <a:off x="1142976" y="-24"/>
            <a:ext cx="8001056" cy="1285884"/>
          </a:xfrm>
          <a:prstGeom prst="teardrop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32" y="-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b="0" kern="1200">
          <a:solidFill>
            <a:schemeClr val="tx1"/>
          </a:solidFill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자유형 3"/>
          <p:cNvSpPr/>
          <p:nvPr/>
        </p:nvSpPr>
        <p:spPr>
          <a:xfrm>
            <a:off x="0" y="0"/>
            <a:ext cx="9144000" cy="3717032"/>
          </a:xfrm>
          <a:custGeom>
            <a:avLst/>
            <a:gdLst>
              <a:gd name="connsiteX0" fmla="*/ 0 w 9144000"/>
              <a:gd name="connsiteY0" fmla="*/ 0 h 3933056"/>
              <a:gd name="connsiteX1" fmla="*/ 9144000 w 9144000"/>
              <a:gd name="connsiteY1" fmla="*/ 0 h 3933056"/>
              <a:gd name="connsiteX2" fmla="*/ 9144000 w 9144000"/>
              <a:gd name="connsiteY2" fmla="*/ 3933056 h 3933056"/>
              <a:gd name="connsiteX3" fmla="*/ 0 w 9144000"/>
              <a:gd name="connsiteY3" fmla="*/ 3933056 h 3933056"/>
              <a:gd name="connsiteX4" fmla="*/ 0 w 9144000"/>
              <a:gd name="connsiteY4" fmla="*/ 0 h 3933056"/>
              <a:gd name="connsiteX0" fmla="*/ 0 w 9144000"/>
              <a:gd name="connsiteY0" fmla="*/ 0 h 3933056"/>
              <a:gd name="connsiteX1" fmla="*/ 9144000 w 9144000"/>
              <a:gd name="connsiteY1" fmla="*/ 0 h 3933056"/>
              <a:gd name="connsiteX2" fmla="*/ 9144000 w 9144000"/>
              <a:gd name="connsiteY2" fmla="*/ 3933056 h 3933056"/>
              <a:gd name="connsiteX3" fmla="*/ 0 w 9144000"/>
              <a:gd name="connsiteY3" fmla="*/ 3933056 h 3933056"/>
              <a:gd name="connsiteX4" fmla="*/ 0 w 9144000"/>
              <a:gd name="connsiteY4" fmla="*/ 0 h 39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33056">
                <a:moveTo>
                  <a:pt x="0" y="0"/>
                </a:moveTo>
                <a:lnTo>
                  <a:pt x="9144000" y="0"/>
                </a:lnTo>
                <a:lnTo>
                  <a:pt x="9144000" y="3933056"/>
                </a:lnTo>
                <a:cubicBezTo>
                  <a:pt x="6123383" y="0"/>
                  <a:pt x="3048000" y="3933056"/>
                  <a:pt x="0" y="3933056"/>
                </a:cubicBez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자유형 6"/>
          <p:cNvSpPr/>
          <p:nvPr/>
        </p:nvSpPr>
        <p:spPr>
          <a:xfrm flipH="1" flipV="1">
            <a:off x="0" y="3140968"/>
            <a:ext cx="9144000" cy="3744416"/>
          </a:xfrm>
          <a:custGeom>
            <a:avLst/>
            <a:gdLst>
              <a:gd name="connsiteX0" fmla="*/ 0 w 9144000"/>
              <a:gd name="connsiteY0" fmla="*/ 0 h 3933056"/>
              <a:gd name="connsiteX1" fmla="*/ 9144000 w 9144000"/>
              <a:gd name="connsiteY1" fmla="*/ 0 h 3933056"/>
              <a:gd name="connsiteX2" fmla="*/ 9144000 w 9144000"/>
              <a:gd name="connsiteY2" fmla="*/ 3933056 h 3933056"/>
              <a:gd name="connsiteX3" fmla="*/ 0 w 9144000"/>
              <a:gd name="connsiteY3" fmla="*/ 3933056 h 3933056"/>
              <a:gd name="connsiteX4" fmla="*/ 0 w 9144000"/>
              <a:gd name="connsiteY4" fmla="*/ 0 h 3933056"/>
              <a:gd name="connsiteX0" fmla="*/ 0 w 9144000"/>
              <a:gd name="connsiteY0" fmla="*/ 0 h 3933056"/>
              <a:gd name="connsiteX1" fmla="*/ 9144000 w 9144000"/>
              <a:gd name="connsiteY1" fmla="*/ 0 h 3933056"/>
              <a:gd name="connsiteX2" fmla="*/ 9144000 w 9144000"/>
              <a:gd name="connsiteY2" fmla="*/ 3933056 h 3933056"/>
              <a:gd name="connsiteX3" fmla="*/ 0 w 9144000"/>
              <a:gd name="connsiteY3" fmla="*/ 3933056 h 3933056"/>
              <a:gd name="connsiteX4" fmla="*/ 0 w 9144000"/>
              <a:gd name="connsiteY4" fmla="*/ 0 h 39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33056">
                <a:moveTo>
                  <a:pt x="0" y="0"/>
                </a:moveTo>
                <a:lnTo>
                  <a:pt x="9144000" y="0"/>
                </a:lnTo>
                <a:lnTo>
                  <a:pt x="9144000" y="3933056"/>
                </a:lnTo>
                <a:cubicBezTo>
                  <a:pt x="6123383" y="0"/>
                  <a:pt x="3048000" y="3933056"/>
                  <a:pt x="0" y="3933056"/>
                </a:cubicBez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자유형 5"/>
          <p:cNvSpPr/>
          <p:nvPr/>
        </p:nvSpPr>
        <p:spPr>
          <a:xfrm>
            <a:off x="0" y="0"/>
            <a:ext cx="9144000" cy="3096344"/>
          </a:xfrm>
          <a:custGeom>
            <a:avLst/>
            <a:gdLst>
              <a:gd name="connsiteX0" fmla="*/ 0 w 9144000"/>
              <a:gd name="connsiteY0" fmla="*/ 0 h 3933056"/>
              <a:gd name="connsiteX1" fmla="*/ 9144000 w 9144000"/>
              <a:gd name="connsiteY1" fmla="*/ 0 h 3933056"/>
              <a:gd name="connsiteX2" fmla="*/ 9144000 w 9144000"/>
              <a:gd name="connsiteY2" fmla="*/ 3933056 h 3933056"/>
              <a:gd name="connsiteX3" fmla="*/ 0 w 9144000"/>
              <a:gd name="connsiteY3" fmla="*/ 3933056 h 3933056"/>
              <a:gd name="connsiteX4" fmla="*/ 0 w 9144000"/>
              <a:gd name="connsiteY4" fmla="*/ 0 h 3933056"/>
              <a:gd name="connsiteX0" fmla="*/ 0 w 9144000"/>
              <a:gd name="connsiteY0" fmla="*/ 0 h 3933056"/>
              <a:gd name="connsiteX1" fmla="*/ 9144000 w 9144000"/>
              <a:gd name="connsiteY1" fmla="*/ 0 h 3933056"/>
              <a:gd name="connsiteX2" fmla="*/ 9144000 w 9144000"/>
              <a:gd name="connsiteY2" fmla="*/ 3933056 h 3933056"/>
              <a:gd name="connsiteX3" fmla="*/ 0 w 9144000"/>
              <a:gd name="connsiteY3" fmla="*/ 3933056 h 3933056"/>
              <a:gd name="connsiteX4" fmla="*/ 0 w 9144000"/>
              <a:gd name="connsiteY4" fmla="*/ 0 h 39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33056">
                <a:moveTo>
                  <a:pt x="0" y="0"/>
                </a:moveTo>
                <a:lnTo>
                  <a:pt x="9144000" y="0"/>
                </a:lnTo>
                <a:lnTo>
                  <a:pt x="9144000" y="3933056"/>
                </a:lnTo>
                <a:cubicBezTo>
                  <a:pt x="6123383" y="0"/>
                  <a:pt x="3048000" y="3933056"/>
                  <a:pt x="0" y="393305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자유형 4"/>
          <p:cNvSpPr/>
          <p:nvPr/>
        </p:nvSpPr>
        <p:spPr>
          <a:xfrm flipH="1" flipV="1">
            <a:off x="0" y="3789040"/>
            <a:ext cx="9144000" cy="3096344"/>
          </a:xfrm>
          <a:custGeom>
            <a:avLst/>
            <a:gdLst>
              <a:gd name="connsiteX0" fmla="*/ 0 w 9144000"/>
              <a:gd name="connsiteY0" fmla="*/ 0 h 3933056"/>
              <a:gd name="connsiteX1" fmla="*/ 9144000 w 9144000"/>
              <a:gd name="connsiteY1" fmla="*/ 0 h 3933056"/>
              <a:gd name="connsiteX2" fmla="*/ 9144000 w 9144000"/>
              <a:gd name="connsiteY2" fmla="*/ 3933056 h 3933056"/>
              <a:gd name="connsiteX3" fmla="*/ 0 w 9144000"/>
              <a:gd name="connsiteY3" fmla="*/ 3933056 h 3933056"/>
              <a:gd name="connsiteX4" fmla="*/ 0 w 9144000"/>
              <a:gd name="connsiteY4" fmla="*/ 0 h 3933056"/>
              <a:gd name="connsiteX0" fmla="*/ 0 w 9144000"/>
              <a:gd name="connsiteY0" fmla="*/ 0 h 3933056"/>
              <a:gd name="connsiteX1" fmla="*/ 9144000 w 9144000"/>
              <a:gd name="connsiteY1" fmla="*/ 0 h 3933056"/>
              <a:gd name="connsiteX2" fmla="*/ 9144000 w 9144000"/>
              <a:gd name="connsiteY2" fmla="*/ 3933056 h 3933056"/>
              <a:gd name="connsiteX3" fmla="*/ 0 w 9144000"/>
              <a:gd name="connsiteY3" fmla="*/ 3933056 h 3933056"/>
              <a:gd name="connsiteX4" fmla="*/ 0 w 9144000"/>
              <a:gd name="connsiteY4" fmla="*/ 0 h 39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33056">
                <a:moveTo>
                  <a:pt x="0" y="0"/>
                </a:moveTo>
                <a:lnTo>
                  <a:pt x="9144000" y="0"/>
                </a:lnTo>
                <a:lnTo>
                  <a:pt x="9144000" y="3933056"/>
                </a:lnTo>
                <a:cubicBezTo>
                  <a:pt x="6123383" y="0"/>
                  <a:pt x="3048000" y="3933056"/>
                  <a:pt x="0" y="393305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71600" y="2492896"/>
            <a:ext cx="6840760" cy="707886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ko-KR" altLang="en-US" sz="4000" dirty="0" smtClean="0">
                <a:latin typeface="HY목판L" pitchFamily="18" charset="-127"/>
                <a:ea typeface="HY목판L" pitchFamily="18" charset="-127"/>
              </a:rPr>
              <a:t>친환경 학교생활</a:t>
            </a:r>
            <a:endParaRPr lang="ko-KR" altLang="en-US" sz="4000" dirty="0">
              <a:latin typeface="HY목판L" pitchFamily="18" charset="-127"/>
              <a:ea typeface="HY목판L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7206" y="3501008"/>
            <a:ext cx="2589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 smtClean="0">
                <a:latin typeface="HY목판L" pitchFamily="18" charset="-127"/>
                <a:ea typeface="HY목판L" pitchFamily="18" charset="-127"/>
              </a:rPr>
              <a:t>분당경영고등학교</a:t>
            </a:r>
            <a:endParaRPr lang="en-US" altLang="ko-KR" dirty="0" smtClean="0">
              <a:latin typeface="HY목판L" pitchFamily="18" charset="-127"/>
              <a:ea typeface="HY목판L" pitchFamily="18" charset="-127"/>
            </a:endParaRPr>
          </a:p>
          <a:p>
            <a:pPr algn="r"/>
            <a:r>
              <a:rPr lang="ko-KR" altLang="en-US" dirty="0" smtClean="0">
                <a:latin typeface="HY목판L" pitchFamily="18" charset="-127"/>
                <a:ea typeface="HY목판L" pitchFamily="18" charset="-127"/>
              </a:rPr>
              <a:t>고무성</a:t>
            </a:r>
            <a:r>
              <a:rPr lang="en-US" altLang="ko-KR" dirty="0" smtClean="0">
                <a:latin typeface="HY목판L" pitchFamily="18" charset="-127"/>
                <a:ea typeface="HY목판L" pitchFamily="18" charset="-127"/>
              </a:rPr>
              <a:t>, </a:t>
            </a:r>
            <a:r>
              <a:rPr lang="ko-KR" altLang="en-US" dirty="0" smtClean="0">
                <a:latin typeface="HY목판L" pitchFamily="18" charset="-127"/>
                <a:ea typeface="HY목판L" pitchFamily="18" charset="-127"/>
              </a:rPr>
              <a:t>단혜영</a:t>
            </a:r>
            <a:r>
              <a:rPr lang="en-US" altLang="ko-KR" dirty="0" smtClean="0">
                <a:latin typeface="HY목판L" pitchFamily="18" charset="-127"/>
                <a:ea typeface="HY목판L" pitchFamily="18" charset="-127"/>
              </a:rPr>
              <a:t>, </a:t>
            </a:r>
            <a:r>
              <a:rPr lang="ko-KR" altLang="en-US" dirty="0" smtClean="0">
                <a:latin typeface="HY목판L" pitchFamily="18" charset="-127"/>
                <a:ea typeface="HY목판L" pitchFamily="18" charset="-127"/>
              </a:rPr>
              <a:t>한지은</a:t>
            </a:r>
            <a:endParaRPr lang="ko-KR" altLang="en-US" dirty="0">
              <a:latin typeface="HY목판L" pitchFamily="18" charset="-127"/>
              <a:ea typeface="HY목판L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2</a:t>
            </a:fld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>
            <a:off x="755576" y="1988840"/>
            <a:ext cx="6768752" cy="1080120"/>
            <a:chOff x="755576" y="1988840"/>
            <a:chExt cx="6768752" cy="1080120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619672" y="2060848"/>
              <a:ext cx="5904656" cy="86409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dirty="0" smtClean="0">
                  <a:solidFill>
                    <a:schemeClr val="tx1"/>
                  </a:solidFill>
                  <a:latin typeface="휴먼매직체" pitchFamily="18" charset="-127"/>
                  <a:ea typeface="휴먼매직체" pitchFamily="18" charset="-127"/>
                </a:rPr>
                <a:t>학교생활의 문제점</a:t>
              </a:r>
              <a:endParaRPr lang="ko-KR" altLang="en-US" sz="2400" dirty="0">
                <a:solidFill>
                  <a:schemeClr val="tx1"/>
                </a:solidFill>
                <a:latin typeface="휴먼매직체" pitchFamily="18" charset="-127"/>
                <a:ea typeface="휴먼매직체" pitchFamily="18" charset="-127"/>
              </a:endParaRPr>
            </a:p>
          </p:txBody>
        </p:sp>
        <p:sp>
          <p:nvSpPr>
            <p:cNvPr id="10" name="포인트가 8개인 별 9"/>
            <p:cNvSpPr/>
            <p:nvPr/>
          </p:nvSpPr>
          <p:spPr>
            <a:xfrm>
              <a:off x="755576" y="1988840"/>
              <a:ext cx="1147628" cy="1080120"/>
            </a:xfrm>
            <a:prstGeom prst="star8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smtClean="0">
                  <a:solidFill>
                    <a:schemeClr val="tx1"/>
                  </a:solidFill>
                  <a:latin typeface="휴먼매직체" pitchFamily="18" charset="-127"/>
                  <a:ea typeface="휴먼매직체" pitchFamily="18" charset="-127"/>
                </a:rPr>
                <a:t>1</a:t>
              </a:r>
              <a:endParaRPr lang="ko-KR" altLang="en-US" sz="2400" dirty="0">
                <a:solidFill>
                  <a:schemeClr val="tx1"/>
                </a:solidFill>
                <a:latin typeface="휴먼매직체" pitchFamily="18" charset="-127"/>
                <a:ea typeface="휴먼매직체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755576" y="4653136"/>
            <a:ext cx="6768752" cy="1080120"/>
            <a:chOff x="755576" y="4653136"/>
            <a:chExt cx="6768752" cy="1080120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619672" y="4725144"/>
              <a:ext cx="5904656" cy="86409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dirty="0" smtClean="0">
                  <a:solidFill>
                    <a:schemeClr val="tx1"/>
                  </a:solidFill>
                  <a:latin typeface="휴먼매직체" pitchFamily="18" charset="-127"/>
                  <a:ea typeface="휴먼매직체" pitchFamily="18" charset="-127"/>
                </a:rPr>
                <a:t>학교에서 했으면 하는 것</a:t>
              </a:r>
              <a:endParaRPr lang="ko-KR" altLang="en-US" sz="2400" dirty="0">
                <a:solidFill>
                  <a:schemeClr val="tx1"/>
                </a:solidFill>
                <a:latin typeface="휴먼매직체" pitchFamily="18" charset="-127"/>
                <a:ea typeface="휴먼매직체" pitchFamily="18" charset="-127"/>
              </a:endParaRPr>
            </a:p>
          </p:txBody>
        </p:sp>
        <p:sp>
          <p:nvSpPr>
            <p:cNvPr id="15" name="포인트가 8개인 별 14"/>
            <p:cNvSpPr/>
            <p:nvPr/>
          </p:nvSpPr>
          <p:spPr>
            <a:xfrm>
              <a:off x="755576" y="4653136"/>
              <a:ext cx="1147628" cy="1080120"/>
            </a:xfrm>
            <a:prstGeom prst="star8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smtClean="0">
                  <a:solidFill>
                    <a:schemeClr val="tx1"/>
                  </a:solidFill>
                  <a:latin typeface="휴먼매직체" pitchFamily="18" charset="-127"/>
                  <a:ea typeface="휴먼매직체" pitchFamily="18" charset="-127"/>
                </a:rPr>
                <a:t>3</a:t>
              </a:r>
              <a:endParaRPr lang="ko-KR" altLang="en-US" sz="2400" dirty="0">
                <a:solidFill>
                  <a:schemeClr val="tx1"/>
                </a:solidFill>
                <a:latin typeface="휴먼매직체" pitchFamily="18" charset="-127"/>
                <a:ea typeface="휴먼매직체" pitchFamily="18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755576" y="3356992"/>
            <a:ext cx="6768752" cy="1080120"/>
            <a:chOff x="755576" y="3356992"/>
            <a:chExt cx="6768752" cy="108012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1619672" y="3429000"/>
              <a:ext cx="5904656" cy="86409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dirty="0" smtClean="0">
                  <a:solidFill>
                    <a:schemeClr val="tx1"/>
                  </a:solidFill>
                  <a:latin typeface="휴먼매직체" pitchFamily="18" charset="-127"/>
                  <a:ea typeface="휴먼매직체" pitchFamily="18" charset="-127"/>
                </a:rPr>
                <a:t>현재학교에서 실천하는 것</a:t>
              </a:r>
              <a:endParaRPr lang="ko-KR" altLang="en-US" sz="2400" dirty="0">
                <a:solidFill>
                  <a:schemeClr val="tx1"/>
                </a:solidFill>
                <a:latin typeface="휴먼매직체" pitchFamily="18" charset="-127"/>
                <a:ea typeface="휴먼매직체" pitchFamily="18" charset="-127"/>
              </a:endParaRPr>
            </a:p>
          </p:txBody>
        </p:sp>
        <p:sp>
          <p:nvSpPr>
            <p:cNvPr id="16" name="포인트가 8개인 별 15"/>
            <p:cNvSpPr/>
            <p:nvPr/>
          </p:nvSpPr>
          <p:spPr>
            <a:xfrm>
              <a:off x="755576" y="3356992"/>
              <a:ext cx="1147628" cy="1080120"/>
            </a:xfrm>
            <a:prstGeom prst="star8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smtClean="0">
                  <a:solidFill>
                    <a:schemeClr val="tx1"/>
                  </a:solidFill>
                  <a:latin typeface="휴먼매직체" pitchFamily="18" charset="-127"/>
                  <a:ea typeface="휴먼매직체" pitchFamily="18" charset="-127"/>
                </a:rPr>
                <a:t>2</a:t>
              </a:r>
              <a:endParaRPr lang="ko-KR" altLang="en-US" sz="2400" dirty="0">
                <a:solidFill>
                  <a:schemeClr val="tx1"/>
                </a:solidFill>
                <a:latin typeface="휴먼매직체" pitchFamily="18" charset="-127"/>
                <a:ea typeface="휴먼매직체" pitchFamily="18" charset="-127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20140902_182531_HDR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72000" y="3861048"/>
            <a:ext cx="4283968" cy="216024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학교생활의 문제점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711349"/>
            <a:ext cx="4186808" cy="4525963"/>
          </a:xfrm>
        </p:spPr>
        <p:txBody>
          <a:bodyPr>
            <a:normAutofit/>
          </a:bodyPr>
          <a:lstStyle/>
          <a:p>
            <a:r>
              <a:rPr lang="ko-KR" altLang="en-US" sz="2000" dirty="0" smtClean="0">
                <a:latin typeface="휴먼매직체" pitchFamily="18" charset="-127"/>
                <a:ea typeface="휴먼매직체" pitchFamily="18" charset="-127"/>
              </a:rPr>
              <a:t>음식물 쓰레기가 많이 나온다</a:t>
            </a:r>
            <a:endParaRPr lang="en-US" altLang="ko-KR" sz="2000" dirty="0" smtClean="0">
              <a:latin typeface="휴먼매직체" pitchFamily="18" charset="-127"/>
              <a:ea typeface="휴먼매직체" pitchFamily="18" charset="-127"/>
            </a:endParaRPr>
          </a:p>
          <a:p>
            <a:pPr lvl="1"/>
            <a:r>
              <a:rPr lang="ko-KR" altLang="en-US" sz="2000" dirty="0" smtClean="0">
                <a:latin typeface="휴먼매직체" pitchFamily="18" charset="-127"/>
                <a:ea typeface="휴먼매직체" pitchFamily="18" charset="-127"/>
              </a:rPr>
              <a:t>급식시간에 음식을 많이 남긴다</a:t>
            </a:r>
            <a:endParaRPr lang="en-US" altLang="ko-KR" sz="2000" dirty="0" smtClean="0">
              <a:latin typeface="휴먼매직체" pitchFamily="18" charset="-127"/>
              <a:ea typeface="휴먼매직체" pitchFamily="18" charset="-127"/>
            </a:endParaRPr>
          </a:p>
          <a:p>
            <a:pPr lvl="1"/>
            <a:r>
              <a:rPr lang="ko-KR" altLang="en-US" sz="2000" dirty="0" smtClean="0">
                <a:latin typeface="휴먼매직체" pitchFamily="18" charset="-127"/>
                <a:ea typeface="휴먼매직체" pitchFamily="18" charset="-127"/>
              </a:rPr>
              <a:t>먹지도 않을 음식을 받는다</a:t>
            </a:r>
            <a:endParaRPr lang="en-US" altLang="ko-KR" sz="2000" dirty="0" smtClean="0">
              <a:latin typeface="휴먼매직체" pitchFamily="18" charset="-127"/>
              <a:ea typeface="휴먼매직체" pitchFamily="18" charset="-127"/>
            </a:endParaRPr>
          </a:p>
          <a:p>
            <a:r>
              <a:rPr lang="ko-KR" altLang="en-US" sz="2000" dirty="0" smtClean="0">
                <a:latin typeface="휴먼매직체" pitchFamily="18" charset="-127"/>
                <a:ea typeface="휴먼매직체" pitchFamily="18" charset="-127"/>
              </a:rPr>
              <a:t>에너지 소비가 많다</a:t>
            </a:r>
            <a:endParaRPr lang="en-US" altLang="ko-KR" sz="2000" dirty="0" smtClean="0">
              <a:latin typeface="휴먼매직체" pitchFamily="18" charset="-127"/>
              <a:ea typeface="휴먼매직체" pitchFamily="18" charset="-127"/>
            </a:endParaRPr>
          </a:p>
          <a:p>
            <a:pPr lvl="1"/>
            <a:r>
              <a:rPr lang="ko-KR" altLang="en-US" sz="2000" dirty="0" smtClean="0">
                <a:latin typeface="휴먼매직체" pitchFamily="18" charset="-127"/>
                <a:ea typeface="휴먼매직체" pitchFamily="18" charset="-127"/>
              </a:rPr>
              <a:t>이동식 수업을 할 때 에어컨 이나 전등을 키고 가는 경우가 많다</a:t>
            </a:r>
            <a:r>
              <a:rPr lang="en-US" altLang="ko-KR" sz="2000" dirty="0" smtClean="0">
                <a:latin typeface="휴먼매직체" pitchFamily="18" charset="-127"/>
                <a:ea typeface="휴먼매직체" pitchFamily="18" charset="-127"/>
              </a:rPr>
              <a:t>.</a:t>
            </a:r>
          </a:p>
          <a:p>
            <a:r>
              <a:rPr lang="ko-KR" altLang="en-US" sz="2000" dirty="0" smtClean="0">
                <a:latin typeface="휴먼매직체" pitchFamily="18" charset="-127"/>
                <a:ea typeface="휴먼매직체" pitchFamily="18" charset="-127"/>
              </a:rPr>
              <a:t>화장실에서 물 낭비를 한다</a:t>
            </a:r>
            <a:r>
              <a:rPr lang="en-US" altLang="ko-KR" sz="2000" dirty="0" smtClean="0">
                <a:latin typeface="휴먼매직체" pitchFamily="18" charset="-127"/>
                <a:ea typeface="휴먼매직체" pitchFamily="18" charset="-127"/>
              </a:rPr>
              <a:t>.</a:t>
            </a:r>
          </a:p>
          <a:p>
            <a:pPr lvl="1"/>
            <a:r>
              <a:rPr lang="ko-KR" altLang="en-US" sz="2000" dirty="0" smtClean="0">
                <a:latin typeface="휴먼매직체" pitchFamily="18" charset="-127"/>
                <a:ea typeface="휴먼매직체" pitchFamily="18" charset="-127"/>
              </a:rPr>
              <a:t>손을 씻거나 양치를 할 때 물을 틀어놓는다</a:t>
            </a:r>
            <a:r>
              <a:rPr lang="en-US" altLang="ko-KR" sz="2000" dirty="0" smtClean="0">
                <a:latin typeface="휴먼매직체" pitchFamily="18" charset="-127"/>
                <a:ea typeface="휴먼매직체" pitchFamily="18" charset="-127"/>
              </a:rPr>
              <a:t>.</a:t>
            </a:r>
          </a:p>
          <a:p>
            <a:pPr lvl="1"/>
            <a:r>
              <a:rPr lang="ko-KR" altLang="en-US" sz="2000" dirty="0" smtClean="0">
                <a:latin typeface="휴먼매직체" pitchFamily="18" charset="-127"/>
                <a:ea typeface="휴먼매직체" pitchFamily="18" charset="-127"/>
              </a:rPr>
              <a:t>변기 물이 많이 내려간다</a:t>
            </a:r>
            <a:r>
              <a:rPr lang="en-US" altLang="ko-KR" sz="2000" dirty="0" smtClean="0">
                <a:latin typeface="휴먼매직체" pitchFamily="18" charset="-127"/>
                <a:ea typeface="휴먼매직체" pitchFamily="18" charset="-127"/>
              </a:rPr>
              <a:t>.</a:t>
            </a:r>
            <a:endParaRPr lang="en-US" altLang="ko-KR" sz="2000" dirty="0" smtClean="0"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3</a:t>
            </a:fld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4538210" y="1700809"/>
            <a:ext cx="4282262" cy="1944216"/>
            <a:chOff x="4572000" y="1700809"/>
            <a:chExt cx="4282262" cy="1944216"/>
          </a:xfrm>
        </p:grpSpPr>
        <p:pic>
          <p:nvPicPr>
            <p:cNvPr id="6" name="그림 5" descr="97170_85251_3227.jpg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572000" y="1700809"/>
              <a:ext cx="4253880" cy="1944216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7496198" y="3326795"/>
              <a:ext cx="13580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dirty="0" smtClean="0">
                  <a:latin typeface="휴먼매직체" pitchFamily="18" charset="-127"/>
                  <a:ea typeface="휴먼매직체" pitchFamily="18" charset="-127"/>
                </a:rPr>
                <a:t>출처 </a:t>
              </a:r>
              <a:r>
                <a:rPr lang="en-US" altLang="ko-KR" sz="1100" dirty="0" smtClean="0">
                  <a:latin typeface="휴먼매직체" pitchFamily="18" charset="-127"/>
                  <a:ea typeface="휴먼매직체" pitchFamily="18" charset="-127"/>
                </a:rPr>
                <a:t>: </a:t>
              </a:r>
              <a:r>
                <a:rPr lang="ko-KR" altLang="en-US" sz="1100" dirty="0" smtClean="0">
                  <a:latin typeface="휴먼매직체" pitchFamily="18" charset="-127"/>
                  <a:ea typeface="휴먼매직체" pitchFamily="18" charset="-127"/>
                </a:rPr>
                <a:t>온라인 커뮤니티</a:t>
              </a:r>
              <a:endParaRPr lang="ko-KR" altLang="en-US" sz="1100" dirty="0">
                <a:latin typeface="휴먼매직체" pitchFamily="18" charset="-127"/>
                <a:ea typeface="휴먼매직체" pitchFamily="18" charset="-127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텃밭.jpg"/>
          <p:cNvPicPr>
            <a:picLocks noChangeAspect="1"/>
          </p:cNvPicPr>
          <p:nvPr/>
        </p:nvPicPr>
        <p:blipFill>
          <a:blip r:embed="rId2" cstate="print"/>
          <a:srcRect t="15804" r="24437"/>
          <a:stretch>
            <a:fillRect/>
          </a:stretch>
        </p:blipFill>
        <p:spPr>
          <a:xfrm>
            <a:off x="827584" y="3933056"/>
            <a:ext cx="3960440" cy="241023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현재학교에서 실천하는 것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휴먼매직체" pitchFamily="18" charset="-127"/>
                <a:ea typeface="휴먼매직체" pitchFamily="18" charset="-127"/>
              </a:rPr>
              <a:t>분리수거를 실시하고 있다</a:t>
            </a:r>
            <a:r>
              <a:rPr lang="en-US" altLang="ko-KR" dirty="0" smtClean="0">
                <a:latin typeface="휴먼매직체" pitchFamily="18" charset="-127"/>
                <a:ea typeface="휴먼매직체" pitchFamily="18" charset="-127"/>
              </a:rPr>
              <a:t>.</a:t>
            </a:r>
          </a:p>
          <a:p>
            <a:endParaRPr lang="en-US" altLang="ko-KR" dirty="0" smtClean="0">
              <a:latin typeface="휴먼매직체" pitchFamily="18" charset="-127"/>
              <a:ea typeface="휴먼매직체" pitchFamily="18" charset="-127"/>
            </a:endParaRPr>
          </a:p>
          <a:p>
            <a:pPr>
              <a:buNone/>
            </a:pPr>
            <a:endParaRPr lang="en-US" altLang="ko-KR" dirty="0" smtClean="0">
              <a:latin typeface="휴먼매직체" pitchFamily="18" charset="-127"/>
              <a:ea typeface="휴먼매직체" pitchFamily="18" charset="-127"/>
            </a:endParaRPr>
          </a:p>
          <a:p>
            <a:r>
              <a:rPr lang="ko-KR" altLang="en-US" dirty="0" smtClean="0">
                <a:latin typeface="휴먼매직체" pitchFamily="18" charset="-127"/>
                <a:ea typeface="휴먼매직체" pitchFamily="18" charset="-127"/>
              </a:rPr>
              <a:t>텃밭을 가꾸고 있다</a:t>
            </a:r>
            <a:r>
              <a:rPr lang="en-US" altLang="ko-KR" dirty="0" smtClean="0">
                <a:latin typeface="휴먼매직체" pitchFamily="18" charset="-127"/>
                <a:ea typeface="휴먼매직체" pitchFamily="18" charset="-127"/>
              </a:rPr>
              <a:t>.</a:t>
            </a:r>
          </a:p>
          <a:p>
            <a:endParaRPr lang="en-US" altLang="ko-KR" dirty="0" smtClean="0"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4</a:t>
            </a:fld>
            <a:endParaRPr lang="ko-KR" altLang="en-US"/>
          </a:p>
        </p:txBody>
      </p:sp>
      <p:pic>
        <p:nvPicPr>
          <p:cNvPr id="6" name="그림 5" descr="20140905_175424_HD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3707904" cy="4320480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태양열.jpg"/>
          <p:cNvPicPr>
            <a:picLocks noChangeAspect="1"/>
          </p:cNvPicPr>
          <p:nvPr/>
        </p:nvPicPr>
        <p:blipFill>
          <a:blip r:embed="rId2" cstate="print"/>
          <a:srcRect l="18900" t="19201" r="18101" b="27600"/>
          <a:stretch>
            <a:fillRect/>
          </a:stretch>
        </p:blipFill>
        <p:spPr>
          <a:xfrm rot="5400000">
            <a:off x="4614916" y="2045531"/>
            <a:ext cx="4774200" cy="38519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현재학교에서 실천하는 것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2"/>
            <a:ext cx="4114800" cy="4525963"/>
          </a:xfrm>
        </p:spPr>
        <p:txBody>
          <a:bodyPr/>
          <a:lstStyle/>
          <a:p>
            <a:r>
              <a:rPr lang="ko-KR" altLang="en-US" dirty="0" smtClean="0">
                <a:latin typeface="휴먼매직체" pitchFamily="18" charset="-127"/>
                <a:ea typeface="휴먼매직체" pitchFamily="18" charset="-127"/>
              </a:rPr>
              <a:t>태양열을 사용하고 있는 곳이 있다</a:t>
            </a:r>
            <a:r>
              <a:rPr lang="en-US" altLang="ko-KR" dirty="0" smtClean="0">
                <a:latin typeface="휴먼매직체" pitchFamily="18" charset="-127"/>
                <a:ea typeface="휴먼매직체" pitchFamily="18" charset="-127"/>
              </a:rPr>
              <a:t>.</a:t>
            </a:r>
          </a:p>
          <a:p>
            <a:pPr>
              <a:buNone/>
            </a:pPr>
            <a:endParaRPr lang="en-US" altLang="ko-KR" dirty="0" smtClean="0">
              <a:latin typeface="휴먼매직체" pitchFamily="18" charset="-127"/>
              <a:ea typeface="휴먼매직체" pitchFamily="18" charset="-127"/>
            </a:endParaRPr>
          </a:p>
          <a:p>
            <a:r>
              <a:rPr lang="ko-KR" altLang="en-US" dirty="0" smtClean="0">
                <a:latin typeface="휴먼매직체" pitchFamily="18" charset="-127"/>
                <a:ea typeface="휴먼매직체" pitchFamily="18" charset="-127"/>
              </a:rPr>
              <a:t>에너지절약도우미를 만들어 절전생활을 한다</a:t>
            </a:r>
            <a:r>
              <a:rPr lang="en-US" altLang="ko-KR" dirty="0" smtClean="0">
                <a:latin typeface="휴먼매직체" pitchFamily="18" charset="-127"/>
                <a:ea typeface="휴먼매직체" pitchFamily="18" charset="-127"/>
              </a:rPr>
              <a:t>.</a:t>
            </a:r>
          </a:p>
          <a:p>
            <a:endParaRPr lang="ko-KR" altLang="en-US" dirty="0">
              <a:latin typeface="휴먼매직체" pitchFamily="18" charset="-127"/>
              <a:ea typeface="휴먼매직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5</a:t>
            </a:fld>
            <a:endParaRPr lang="ko-KR" altLang="en-US"/>
          </a:p>
        </p:txBody>
      </p:sp>
      <p:grpSp>
        <p:nvGrpSpPr>
          <p:cNvPr id="18" name="그룹 17"/>
          <p:cNvGrpSpPr/>
          <p:nvPr/>
        </p:nvGrpSpPr>
        <p:grpSpPr>
          <a:xfrm>
            <a:off x="2771800" y="4310766"/>
            <a:ext cx="1785950" cy="2214578"/>
            <a:chOff x="3786182" y="4000504"/>
            <a:chExt cx="1785950" cy="2214578"/>
          </a:xfrm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</p:grpSpPr>
        <p:sp>
          <p:nvSpPr>
            <p:cNvPr id="6" name="직사각형 5"/>
            <p:cNvSpPr/>
            <p:nvPr/>
          </p:nvSpPr>
          <p:spPr>
            <a:xfrm>
              <a:off x="3786182" y="4000504"/>
              <a:ext cx="1785950" cy="2214578"/>
            </a:xfrm>
            <a:prstGeom prst="rect">
              <a:avLst/>
            </a:prstGeom>
            <a:ln w="9525"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모서리가 둥근 직사각형 6"/>
            <p:cNvSpPr/>
            <p:nvPr/>
          </p:nvSpPr>
          <p:spPr>
            <a:xfrm>
              <a:off x="3929057" y="4143381"/>
              <a:ext cx="1500198" cy="857256"/>
            </a:xfrm>
            <a:prstGeom prst="roundRect">
              <a:avLst/>
            </a:prstGeom>
            <a:solidFill>
              <a:schemeClr val="bg1"/>
            </a:solidFill>
            <a:ln w="9525"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altLang="ko-KR" sz="1000" dirty="0" smtClean="0">
                  <a:solidFill>
                    <a:schemeClr val="tx1"/>
                  </a:solidFill>
                </a:rPr>
                <a:t>PUSH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3929057" y="5143512"/>
              <a:ext cx="1500198" cy="857256"/>
            </a:xfrm>
            <a:prstGeom prst="roundRect">
              <a:avLst/>
            </a:prstGeom>
            <a:solidFill>
              <a:schemeClr val="bg1"/>
            </a:solidFill>
            <a:ln w="9525"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altLang="ko-KR" sz="1000" dirty="0" smtClean="0">
                  <a:solidFill>
                    <a:schemeClr val="tx1"/>
                  </a:solidFill>
                </a:rPr>
                <a:t>PUSH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학교에서 했으면 하는 것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음식물을 적게 남기기 위해서 이벤트를 실시한다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학년별로 </a:t>
            </a:r>
            <a:r>
              <a:rPr lang="ko-KR" altLang="en-US" dirty="0" err="1" smtClean="0"/>
              <a:t>잔반통을</a:t>
            </a:r>
            <a:r>
              <a:rPr lang="ko-KR" altLang="en-US" dirty="0" smtClean="0"/>
              <a:t> 나눈다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잔반량을</a:t>
            </a:r>
            <a:r>
              <a:rPr lang="ko-KR" altLang="en-US" dirty="0" smtClean="0"/>
              <a:t> 측정한다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잔반량이</a:t>
            </a:r>
            <a:r>
              <a:rPr lang="ko-KR" altLang="en-US" dirty="0" smtClean="0"/>
              <a:t> 적은 학년에게 상을 준다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29E6-A6D3-48FB-A70F-AA2011600F73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분당경영고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2195736" y="0"/>
            <a:ext cx="6948264" cy="6858000"/>
          </a:xfrm>
          <a:prstGeom prst="rect">
            <a:avLst/>
          </a:prstGeom>
          <a:effectLst/>
        </p:spPr>
      </p:pic>
      <p:sp>
        <p:nvSpPr>
          <p:cNvPr id="4" name="TextBox 3"/>
          <p:cNvSpPr txBox="1"/>
          <p:nvPr/>
        </p:nvSpPr>
        <p:spPr>
          <a:xfrm>
            <a:off x="1115616" y="2204864"/>
            <a:ext cx="6264696" cy="1944216"/>
          </a:xfrm>
          <a:prstGeom prst="rect">
            <a:avLst/>
          </a:prstGeom>
          <a:noFill/>
        </p:spPr>
        <p:txBody>
          <a:bodyPr wrap="none" rtlCol="0">
            <a:prstTxWarp prst="textInflateTop">
              <a:avLst/>
            </a:prstTxWarp>
            <a:spAutoFit/>
          </a:bodyPr>
          <a:lstStyle/>
          <a:p>
            <a:r>
              <a:rPr lang="ko-KR" altLang="en-US" b="1" dirty="0" smtClean="0">
                <a:effectLst>
                  <a:reflection blurRad="6350" stA="55000" endA="50" endPos="85000" dir="5400000" sy="-100000" algn="bl" rotWithShape="0"/>
                </a:effectLst>
                <a:latin typeface="휴먼매직체" pitchFamily="18" charset="-127"/>
                <a:ea typeface="휴먼매직체" pitchFamily="18" charset="-127"/>
              </a:rPr>
              <a:t>감사합니다</a:t>
            </a:r>
            <a:r>
              <a:rPr lang="en-US" altLang="ko-KR" b="1" dirty="0" smtClean="0">
                <a:effectLst>
                  <a:reflection blurRad="6350" stA="55000" endA="50" endPos="85000" dir="5400000" sy="-100000" algn="bl" rotWithShape="0"/>
                </a:effectLst>
                <a:latin typeface="휴먼매직체" pitchFamily="18" charset="-127"/>
                <a:ea typeface="휴먼매직체" pitchFamily="18" charset="-127"/>
              </a:rPr>
              <a:t>^^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휴먼매직체" pitchFamily="18" charset="-127"/>
              <a:ea typeface="휴먼매직체" pitchFamily="18" charset="-127"/>
            </a:endParaRPr>
          </a:p>
        </p:txBody>
      </p:sp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128</Words>
  <Application>Microsoft Office PowerPoint</Application>
  <PresentationFormat>화면 슬라이드 쇼(4:3)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슬라이드 1</vt:lpstr>
      <vt:lpstr>목차</vt:lpstr>
      <vt:lpstr>학교생활의 문제점</vt:lpstr>
      <vt:lpstr>현재학교에서 실천하는 것</vt:lpstr>
      <vt:lpstr>현재학교에서 실천하는 것</vt:lpstr>
      <vt:lpstr>학교에서 했으면 하는 것</vt:lpstr>
      <vt:lpstr>슬라이드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dan</dc:creator>
  <cp:lastModifiedBy>단석동</cp:lastModifiedBy>
  <cp:revision>27</cp:revision>
  <dcterms:created xsi:type="dcterms:W3CDTF">2014-08-06T04:14:27Z</dcterms:created>
  <dcterms:modified xsi:type="dcterms:W3CDTF">2014-09-05T10:51:13Z</dcterms:modified>
</cp:coreProperties>
</file>