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300" r:id="rId3"/>
    <p:sldId id="301" r:id="rId4"/>
    <p:sldId id="292" r:id="rId5"/>
    <p:sldId id="282" r:id="rId6"/>
    <p:sldId id="293" r:id="rId7"/>
    <p:sldId id="296" r:id="rId8"/>
    <p:sldId id="306" r:id="rId9"/>
    <p:sldId id="294" r:id="rId10"/>
    <p:sldId id="307" r:id="rId11"/>
    <p:sldId id="308" r:id="rId12"/>
    <p:sldId id="309" r:id="rId13"/>
    <p:sldId id="310" r:id="rId14"/>
    <p:sldId id="311" r:id="rId15"/>
    <p:sldId id="295" r:id="rId16"/>
    <p:sldId id="279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sung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09BFFF"/>
    <a:srgbClr val="FFFF99"/>
    <a:srgbClr val="D9EC20"/>
    <a:srgbClr val="35C812"/>
    <a:srgbClr val="99CCFF"/>
    <a:srgbClr val="FF9900"/>
    <a:srgbClr val="E7AD39"/>
    <a:srgbClr val="3CA0E4"/>
    <a:srgbClr val="3AE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7" autoAdjust="0"/>
    <p:restoredTop sz="94576" autoAdjust="0"/>
  </p:normalViewPr>
  <p:slideViewPr>
    <p:cSldViewPr>
      <p:cViewPr>
        <p:scale>
          <a:sx n="90" d="100"/>
          <a:sy n="90" d="100"/>
        </p:scale>
        <p:origin x="-690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135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4977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85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64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28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834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1778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74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884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55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5805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7A48B-5AFB-49B3-B5AF-46130BD6ED0B}" type="datetimeFigureOut">
              <a:rPr lang="ko-KR" altLang="en-US" smtClean="0"/>
              <a:pPr/>
              <a:t>2014-09-04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CB69F-9760-47C5-B653-0FF864AF4F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46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12" Type="http://schemas.openxmlformats.org/officeDocument/2006/relationships/image" Target="../media/image2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4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slide" Target="slide1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6920" y="1111804"/>
            <a:ext cx="802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친</a:t>
            </a:r>
            <a:r>
              <a:rPr lang="ko-KR" alt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환경 문화</a:t>
            </a:r>
            <a:endParaRPr lang="en-US" altLang="ko-KR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ko-KR" altLang="en-U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어</a:t>
            </a:r>
            <a:r>
              <a:rPr lang="ko-KR" altLang="en-US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플</a:t>
            </a:r>
            <a:r>
              <a:rPr lang="en-US" altLang="ko-K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ko-KR" alt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광고 등을 이용한 </a:t>
            </a:r>
            <a:r>
              <a:rPr lang="ko-KR" altLang="en-U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신재생에너지에</a:t>
            </a:r>
            <a:r>
              <a:rPr lang="ko-KR" alt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대한 관심 제고</a:t>
            </a:r>
            <a:endParaRPr lang="en-US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337230" y="4293096"/>
            <a:ext cx="2448272" cy="576064"/>
            <a:chOff x="3337230" y="4293096"/>
            <a:chExt cx="2448272" cy="576064"/>
          </a:xfrm>
        </p:grpSpPr>
        <p:sp>
          <p:nvSpPr>
            <p:cNvPr id="8" name="직사각형 7"/>
            <p:cNvSpPr/>
            <p:nvPr/>
          </p:nvSpPr>
          <p:spPr>
            <a:xfrm>
              <a:off x="3337230" y="4293096"/>
              <a:ext cx="2448272" cy="576064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750888" y="4304129"/>
              <a:ext cx="162095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b="1" dirty="0" smtClean="0">
                  <a:solidFill>
                    <a:schemeClr val="bg1"/>
                  </a:solidFill>
                </a:rPr>
                <a:t>강화여자고등학교</a:t>
              </a:r>
              <a:endParaRPr lang="en-US" altLang="ko-KR" sz="1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ko-KR" altLang="en-US" sz="1600" b="1" dirty="0" smtClean="0">
                  <a:solidFill>
                    <a:schemeClr val="bg1"/>
                  </a:solidFill>
                </a:rPr>
                <a:t>권수진 김예지</a:t>
              </a:r>
              <a:endParaRPr lang="en-US" altLang="ko-KR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직사각형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53794" y="560555"/>
            <a:ext cx="971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INDEX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1008112" y="836712"/>
            <a:ext cx="81358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/>
          <p:cNvGrpSpPr/>
          <p:nvPr/>
        </p:nvGrpSpPr>
        <p:grpSpPr>
          <a:xfrm>
            <a:off x="990809" y="1449581"/>
            <a:ext cx="2870393" cy="4014554"/>
            <a:chOff x="1312656" y="1266496"/>
            <a:chExt cx="2870393" cy="1452132"/>
          </a:xfrm>
        </p:grpSpPr>
        <p:sp>
          <p:nvSpPr>
            <p:cNvPr id="13" name="TextBox 12"/>
            <p:cNvSpPr txBox="1"/>
            <p:nvPr/>
          </p:nvSpPr>
          <p:spPr>
            <a:xfrm>
              <a:off x="1319765" y="1266496"/>
              <a:ext cx="2334293" cy="167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ko-KR" altLang="en-US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rPr>
                <a:t>탐구 동기 및 목적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19765" y="1598064"/>
              <a:ext cx="2193229" cy="167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ko-KR" altLang="en-US" b="1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rPr>
                <a:t>신재생에너지란</a:t>
              </a:r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rPr>
                <a:t>?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19765" y="1930392"/>
              <a:ext cx="2863284" cy="1335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ko-KR" altLang="en-US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rPr>
                <a:t>전세계의 </a:t>
              </a:r>
              <a:r>
                <a:rPr lang="ko-KR" altLang="en-US" b="1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rPr>
                <a:t>신재생에너지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29959" y="2278391"/>
              <a:ext cx="2395207" cy="1335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ko-KR" altLang="en-US" b="1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rPr>
                <a:t>어플</a:t>
              </a:r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rPr>
                <a:t>, </a:t>
              </a:r>
              <a:r>
                <a:rPr lang="ko-KR" altLang="en-US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rPr>
                <a:t>광고 만들기 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12656" y="2585034"/>
              <a:ext cx="934871" cy="1335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ko-KR" altLang="en-US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rPr>
                <a:t>결과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6698629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3853" y="260648"/>
            <a:ext cx="8568952" cy="6264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369410" y="386189"/>
            <a:ext cx="8405180" cy="855013"/>
            <a:chOff x="467545" y="332656"/>
            <a:chExt cx="8176423" cy="855013"/>
          </a:xfrm>
        </p:grpSpPr>
        <p:sp>
          <p:nvSpPr>
            <p:cNvPr id="29" name="직사각형 28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양쪽 모서리가 둥근 사각형 32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23394" y="793384"/>
              <a:ext cx="20717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탐구결과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089913" y="398064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369410" y="386189"/>
            <a:ext cx="8405180" cy="855013"/>
            <a:chOff x="467545" y="332656"/>
            <a:chExt cx="8176423" cy="855013"/>
          </a:xfrm>
        </p:grpSpPr>
        <p:sp>
          <p:nvSpPr>
            <p:cNvPr id="23" name="직사각형 22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양쪽 모서리가 둥근 사각형 25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1493" y="788816"/>
              <a:ext cx="4132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국가별 </a:t>
              </a:r>
              <a:r>
                <a:rPr lang="ko-KR" altLang="en-US" b="1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신재생에너지</a:t>
              </a:r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 활용 현황 및 사례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89913" y="398064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369410" y="386189"/>
            <a:ext cx="8405180" cy="855013"/>
            <a:chOff x="467545" y="332656"/>
            <a:chExt cx="8176423" cy="855013"/>
          </a:xfrm>
        </p:grpSpPr>
        <p:sp>
          <p:nvSpPr>
            <p:cNvPr id="44" name="직사각형 43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양쪽 모서리가 둥근 사각형 46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61493" y="788816"/>
              <a:ext cx="4132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국가별 </a:t>
              </a:r>
              <a:r>
                <a:rPr lang="ko-KR" altLang="en-US" b="1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신재생에너지</a:t>
              </a:r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 활용 현황 및 사례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089913" y="398064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369410" y="386189"/>
            <a:ext cx="8405180" cy="855013"/>
            <a:chOff x="467545" y="332656"/>
            <a:chExt cx="8176423" cy="855013"/>
          </a:xfrm>
        </p:grpSpPr>
        <p:sp>
          <p:nvSpPr>
            <p:cNvPr id="54" name="직사각형 53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양쪽 모서리가 둥근 사각형 56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63008" y="783179"/>
              <a:ext cx="4553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우리나라의 발전 설비 및 </a:t>
              </a:r>
              <a:r>
                <a:rPr lang="ko-KR" altLang="en-US" b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사업추진 현황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096817" y="423139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63" name="그룹 62"/>
          <p:cNvGrpSpPr/>
          <p:nvPr/>
        </p:nvGrpSpPr>
        <p:grpSpPr>
          <a:xfrm>
            <a:off x="369410" y="386189"/>
            <a:ext cx="8411509" cy="855013"/>
            <a:chOff x="369410" y="386189"/>
            <a:chExt cx="8411509" cy="855013"/>
          </a:xfrm>
        </p:grpSpPr>
        <p:sp>
          <p:nvSpPr>
            <p:cNvPr id="64" name="직사각형 63"/>
            <p:cNvSpPr/>
            <p:nvPr/>
          </p:nvSpPr>
          <p:spPr>
            <a:xfrm>
              <a:off x="4886460" y="386189"/>
              <a:ext cx="1294874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6179873" y="386189"/>
              <a:ext cx="1294874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7474747" y="386189"/>
              <a:ext cx="1294874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>
              <a:off x="369410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15616" y="846917"/>
              <a:ext cx="2129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신재생에너지란</a:t>
              </a:r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?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832574" y="451597"/>
              <a:ext cx="861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정부 </a:t>
              </a:r>
              <a:r>
                <a:rPr lang="en-US" altLang="ko-KR" sz="1400" b="1" dirty="0" smtClean="0">
                  <a:solidFill>
                    <a:schemeClr val="bg1"/>
                  </a:solidFill>
                  <a:latin typeface="+mn-ea"/>
                </a:rPr>
                <a:t>3.0</a:t>
              </a:r>
              <a:endParaRPr lang="ko-KR" altLang="en-US" sz="14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149079" y="451597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850315" y="467624"/>
              <a:ext cx="5437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결과</a:t>
              </a:r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3591586" y="386189"/>
              <a:ext cx="1294874" cy="451347"/>
            </a:xfrm>
            <a:prstGeom prst="rect">
              <a:avLst/>
            </a:prstGeom>
            <a:solidFill>
              <a:srgbClr val="64C86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양쪽 모서리가 둥근 사각형 72"/>
            <p:cNvSpPr/>
            <p:nvPr/>
          </p:nvSpPr>
          <p:spPr>
            <a:xfrm>
              <a:off x="375739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715603" y="45138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신재생에너지</a:t>
              </a:r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183480" y="450906"/>
              <a:ext cx="7008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전 세계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333810" y="445303"/>
              <a:ext cx="1063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어플</a:t>
              </a:r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 및 광고</a:t>
              </a: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641983" y="848453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rPr>
              <a:t>광고</a:t>
            </a:r>
            <a:endParaRPr lang="ko-KR" altLang="en-US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white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5377546" y="4005064"/>
            <a:ext cx="2577675" cy="1800202"/>
            <a:chOff x="5093103" y="3861046"/>
            <a:chExt cx="2793104" cy="1931128"/>
          </a:xfrm>
        </p:grpSpPr>
        <p:grpSp>
          <p:nvGrpSpPr>
            <p:cNvPr id="13" name="그룹 12"/>
            <p:cNvGrpSpPr/>
            <p:nvPr/>
          </p:nvGrpSpPr>
          <p:grpSpPr>
            <a:xfrm>
              <a:off x="5093103" y="3861047"/>
              <a:ext cx="2778735" cy="1931127"/>
              <a:chOff x="425787" y="2234355"/>
              <a:chExt cx="2605489" cy="2585070"/>
            </a:xfrm>
          </p:grpSpPr>
          <p:pic>
            <p:nvPicPr>
              <p:cNvPr id="4" name="그림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4443" y="2234356"/>
                <a:ext cx="868980" cy="861690"/>
              </a:xfrm>
              <a:prstGeom prst="rect">
                <a:avLst/>
              </a:prstGeom>
            </p:spPr>
          </p:pic>
          <p:pic>
            <p:nvPicPr>
              <p:cNvPr id="5" name="그림 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2296" y="2234355"/>
                <a:ext cx="867528" cy="861689"/>
              </a:xfrm>
              <a:prstGeom prst="rect">
                <a:avLst/>
              </a:prstGeom>
            </p:spPr>
          </p:pic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3423" y="3096046"/>
                <a:ext cx="867853" cy="861689"/>
              </a:xfrm>
              <a:prstGeom prst="rect">
                <a:avLst/>
              </a:prstGeom>
            </p:spPr>
          </p:pic>
          <p:pic>
            <p:nvPicPr>
              <p:cNvPr id="7" name="그림 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5787" y="3096044"/>
                <a:ext cx="868980" cy="861690"/>
              </a:xfrm>
              <a:prstGeom prst="rect">
                <a:avLst/>
              </a:prstGeom>
            </p:spPr>
          </p:pic>
          <p:pic>
            <p:nvPicPr>
              <p:cNvPr id="8" name="그림 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5787" y="3957734"/>
                <a:ext cx="873376" cy="861690"/>
              </a:xfrm>
              <a:prstGeom prst="rect">
                <a:avLst/>
              </a:prstGeom>
            </p:spPr>
          </p:pic>
          <p:pic>
            <p:nvPicPr>
              <p:cNvPr id="9" name="그림 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5787" y="2234356"/>
                <a:ext cx="868656" cy="861688"/>
              </a:xfrm>
              <a:prstGeom prst="rect">
                <a:avLst/>
              </a:prstGeom>
            </p:spPr>
          </p:pic>
          <p:pic>
            <p:nvPicPr>
              <p:cNvPr id="10" name="그림 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11468" y="3957736"/>
                <a:ext cx="869112" cy="861689"/>
              </a:xfrm>
              <a:prstGeom prst="rect">
                <a:avLst/>
              </a:prstGeom>
            </p:spPr>
          </p:pic>
          <p:pic>
            <p:nvPicPr>
              <p:cNvPr id="11" name="그림 10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12728" y="3096046"/>
                <a:ext cx="867852" cy="861690"/>
              </a:xfrm>
              <a:prstGeom prst="rect">
                <a:avLst/>
              </a:prstGeom>
            </p:spPr>
          </p:pic>
          <p:pic>
            <p:nvPicPr>
              <p:cNvPr id="12" name="그림 11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80581" y="3957736"/>
                <a:ext cx="849244" cy="861689"/>
              </a:xfrm>
              <a:prstGeom prst="rect">
                <a:avLst/>
              </a:prstGeom>
            </p:spPr>
          </p:pic>
        </p:grpSp>
        <p:sp>
          <p:nvSpPr>
            <p:cNvPr id="81" name="직사각형 80"/>
            <p:cNvSpPr/>
            <p:nvPr/>
          </p:nvSpPr>
          <p:spPr>
            <a:xfrm>
              <a:off x="5118250" y="3861046"/>
              <a:ext cx="2767957" cy="1931126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5377547" y="1484784"/>
            <a:ext cx="2566176" cy="1800202"/>
            <a:chOff x="5377547" y="1484784"/>
            <a:chExt cx="2566176" cy="1800202"/>
          </a:xfrm>
        </p:grpSpPr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547" y="1484784"/>
              <a:ext cx="2566176" cy="1800202"/>
            </a:xfrm>
            <a:prstGeom prst="rect">
              <a:avLst/>
            </a:prstGeom>
          </p:spPr>
        </p:pic>
        <p:sp>
          <p:nvSpPr>
            <p:cNvPr id="82" name="직사각형 81"/>
            <p:cNvSpPr/>
            <p:nvPr/>
          </p:nvSpPr>
          <p:spPr>
            <a:xfrm>
              <a:off x="5377547" y="1484784"/>
              <a:ext cx="2562984" cy="1800202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3" name="그룹 82"/>
          <p:cNvGrpSpPr/>
          <p:nvPr/>
        </p:nvGrpSpPr>
        <p:grpSpPr>
          <a:xfrm>
            <a:off x="1115616" y="3976575"/>
            <a:ext cx="2560118" cy="1800202"/>
            <a:chOff x="1115616" y="1484784"/>
            <a:chExt cx="2560118" cy="1800202"/>
          </a:xfrm>
        </p:grpSpPr>
        <p:pic>
          <p:nvPicPr>
            <p:cNvPr id="84" name="그림 83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1484784"/>
              <a:ext cx="2560118" cy="1800202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1185158" y="1651675"/>
              <a:ext cx="24064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태양광 주택</a:t>
              </a:r>
              <a:r>
                <a:rPr lang="en-US" altLang="ko-KR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(</a:t>
              </a:r>
              <a:r>
                <a:rPr lang="ko-KR" altLang="en-US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월 사용량 </a:t>
              </a:r>
              <a:r>
                <a:rPr lang="en-US" altLang="ko-KR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400kWh )</a:t>
              </a:r>
              <a:endParaRPr lang="en-US" altLang="ko-KR" sz="1200" dirty="0">
                <a:solidFill>
                  <a:schemeClr val="bg1"/>
                </a:solidFill>
                <a:latin typeface="한컴 소망 M" pitchFamily="18" charset="-127"/>
                <a:ea typeface="한컴 소망 M" pitchFamily="18" charset="-127"/>
              </a:endParaRPr>
            </a:p>
            <a:p>
              <a:r>
                <a:rPr lang="en-US" altLang="ko-KR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: </a:t>
              </a:r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월 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6</a:t>
              </a:r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만 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4</a:t>
              </a:r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천원의 전기세 절감</a:t>
              </a:r>
              <a:endParaRPr lang="en-US" altLang="ko-KR" sz="1200" dirty="0" smtClean="0">
                <a:solidFill>
                  <a:schemeClr val="bg1"/>
                </a:solidFill>
                <a:latin typeface="한컴 소망 M" pitchFamily="18" charset="-127"/>
                <a:ea typeface="한컴 소망 M" pitchFamily="18" charset="-127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185158" y="2113340"/>
              <a:ext cx="22669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지열 주택</a:t>
              </a:r>
              <a:r>
                <a:rPr lang="en-US" altLang="ko-KR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(</a:t>
              </a:r>
              <a:r>
                <a:rPr lang="ko-KR" altLang="en-US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월 냉난방 비용 </a:t>
              </a:r>
              <a:r>
                <a:rPr lang="en-US" altLang="ko-KR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30</a:t>
              </a:r>
              <a:r>
                <a:rPr lang="ko-KR" altLang="en-US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만원</a:t>
              </a:r>
              <a:r>
                <a:rPr lang="en-US" altLang="ko-KR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)</a:t>
              </a:r>
              <a:endParaRPr lang="en-US" altLang="ko-KR" sz="1200" dirty="0" smtClean="0">
                <a:solidFill>
                  <a:schemeClr val="bg1"/>
                </a:solidFill>
                <a:latin typeface="한컴 소망 M" pitchFamily="18" charset="-127"/>
                <a:ea typeface="한컴 소망 M" pitchFamily="18" charset="-127"/>
              </a:endParaRPr>
            </a:p>
            <a:p>
              <a:r>
                <a:rPr lang="en-US" altLang="ko-KR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: </a:t>
              </a:r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연간 약 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170</a:t>
              </a:r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만원 절감</a:t>
              </a:r>
              <a:endParaRPr lang="ko-KR" altLang="en-US" sz="1200" dirty="0">
                <a:latin typeface="한컴 소망 M" pitchFamily="18" charset="-127"/>
                <a:ea typeface="한컴 소망 M" pitchFamily="18" charset="-127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185158" y="2620977"/>
              <a:ext cx="24320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소형풍력 주택</a:t>
              </a:r>
              <a:r>
                <a:rPr lang="en-US" altLang="ko-KR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( </a:t>
              </a:r>
              <a:r>
                <a:rPr lang="ko-KR" altLang="en-US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월 사용량 </a:t>
              </a:r>
              <a:r>
                <a:rPr lang="en-US" altLang="ko-KR" sz="9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450kWh)</a:t>
              </a:r>
              <a:endParaRPr lang="en-US" altLang="ko-KR" sz="1200" dirty="0" smtClean="0">
                <a:solidFill>
                  <a:schemeClr val="bg1"/>
                </a:solidFill>
                <a:latin typeface="한컴 소망 M" pitchFamily="18" charset="-127"/>
                <a:ea typeface="한컴 소망 M" pitchFamily="18" charset="-127"/>
              </a:endParaRPr>
            </a:p>
            <a:p>
              <a:r>
                <a:rPr lang="en-US" altLang="ko-KR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: </a:t>
              </a:r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연간 </a:t>
              </a:r>
              <a:r>
                <a:rPr lang="en-US" altLang="ko-KR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104</a:t>
              </a:r>
              <a:r>
                <a:rPr lang="ko-KR" altLang="en-US" sz="1200" dirty="0" smtClean="0">
                  <a:solidFill>
                    <a:schemeClr val="bg1"/>
                  </a:solidFill>
                  <a:latin typeface="한컴 소망 M" pitchFamily="18" charset="-127"/>
                  <a:ea typeface="한컴 소망 M" pitchFamily="18" charset="-127"/>
                </a:rPr>
                <a:t>만원 절감</a:t>
              </a:r>
              <a:endParaRPr lang="ko-KR" altLang="en-US" sz="1200" dirty="0">
                <a:latin typeface="한컴 소망 M" pitchFamily="18" charset="-127"/>
                <a:ea typeface="한컴 소망 M" pitchFamily="18" charset="-127"/>
              </a:endParaRPr>
            </a:p>
          </p:txBody>
        </p:sp>
      </p:grpSp>
      <p:grpSp>
        <p:nvGrpSpPr>
          <p:cNvPr id="4099" name="그룹 4098"/>
          <p:cNvGrpSpPr/>
          <p:nvPr/>
        </p:nvGrpSpPr>
        <p:grpSpPr>
          <a:xfrm>
            <a:off x="971600" y="1484784"/>
            <a:ext cx="2860974" cy="2179895"/>
            <a:chOff x="971600" y="1484784"/>
            <a:chExt cx="2860974" cy="2179895"/>
          </a:xfrm>
        </p:grpSpPr>
        <p:grpSp>
          <p:nvGrpSpPr>
            <p:cNvPr id="18" name="그룹 17"/>
            <p:cNvGrpSpPr/>
            <p:nvPr/>
          </p:nvGrpSpPr>
          <p:grpSpPr>
            <a:xfrm>
              <a:off x="1115616" y="1484784"/>
              <a:ext cx="2560118" cy="1800202"/>
              <a:chOff x="1115616" y="1484784"/>
              <a:chExt cx="2560118" cy="1800202"/>
            </a:xfrm>
          </p:grpSpPr>
          <p:pic>
            <p:nvPicPr>
              <p:cNvPr id="16" name="그림 15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5616" y="1484784"/>
                <a:ext cx="2560118" cy="1800202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1302106" y="1904442"/>
                <a:ext cx="21871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>
                    <a:solidFill>
                      <a:schemeClr val="bg1"/>
                    </a:solidFill>
                    <a:latin typeface="Adobe 명조 Std M" pitchFamily="18" charset="-127"/>
                    <a:ea typeface="Adobe 명조 Std M" pitchFamily="18" charset="-127"/>
                  </a:rPr>
                  <a:t>Do you know</a:t>
                </a:r>
              </a:p>
              <a:p>
                <a:r>
                  <a:rPr lang="en-US" altLang="ko-KR" dirty="0">
                    <a:solidFill>
                      <a:schemeClr val="bg1"/>
                    </a:solidFill>
                    <a:latin typeface="Adobe 명조 Std M" pitchFamily="18" charset="-127"/>
                    <a:ea typeface="Adobe 명조 Std M" pitchFamily="18" charset="-127"/>
                  </a:rPr>
                  <a:t> </a:t>
                </a:r>
                <a:r>
                  <a:rPr lang="en-US" altLang="ko-KR" dirty="0" smtClean="0">
                    <a:solidFill>
                      <a:schemeClr val="bg1"/>
                    </a:solidFill>
                    <a:latin typeface="Adobe 명조 Std M" pitchFamily="18" charset="-127"/>
                    <a:ea typeface="Adobe 명조 Std M" pitchFamily="18" charset="-127"/>
                  </a:rPr>
                  <a:t>     </a:t>
                </a:r>
                <a:r>
                  <a:rPr lang="ko-KR" altLang="en-US" dirty="0" err="1" smtClean="0">
                    <a:solidFill>
                      <a:schemeClr val="bg1"/>
                    </a:solidFill>
                    <a:latin typeface="Adobe 명조 Std M" pitchFamily="18" charset="-127"/>
                    <a:ea typeface="Adobe 명조 Std M" pitchFamily="18" charset="-127"/>
                  </a:rPr>
                  <a:t>신재생에너지</a:t>
                </a:r>
                <a:r>
                  <a:rPr lang="en-US" altLang="ko-KR" dirty="0" smtClean="0">
                    <a:solidFill>
                      <a:schemeClr val="bg1"/>
                    </a:solidFill>
                    <a:latin typeface="Adobe 명조 Std M" pitchFamily="18" charset="-127"/>
                    <a:ea typeface="Adobe 명조 Std M" pitchFamily="18" charset="-127"/>
                  </a:rPr>
                  <a:t>?</a:t>
                </a:r>
                <a:endParaRPr lang="ko-KR" altLang="en-US" dirty="0">
                  <a:latin typeface="Adobe 명조 Std M" pitchFamily="18" charset="-127"/>
                  <a:ea typeface="Adobe 명조 Std M" pitchFamily="18" charset="-127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971600" y="3387680"/>
              <a:ext cx="2860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 </a:t>
              </a:r>
              <a:r>
                <a:rPr lang="ko-KR" altLang="en-US" sz="1200" dirty="0" err="1" smtClean="0"/>
                <a:t>신재생에너지를</a:t>
              </a:r>
              <a:r>
                <a:rPr lang="ko-KR" altLang="en-US" sz="1200" dirty="0" smtClean="0"/>
                <a:t> 아십니까</a:t>
              </a:r>
              <a:r>
                <a:rPr lang="en-US" altLang="ko-KR" sz="1200" dirty="0" smtClean="0"/>
                <a:t>?</a:t>
              </a:r>
              <a:endParaRPr lang="ko-KR" altLang="en-US" sz="1200" dirty="0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5171448" y="3392996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 </a:t>
            </a:r>
            <a:r>
              <a:rPr lang="en-US" altLang="ko-KR" sz="1200" dirty="0" smtClean="0"/>
              <a:t>- </a:t>
            </a:r>
            <a:r>
              <a:rPr lang="ko-KR" altLang="en-US" sz="1200" dirty="0" smtClean="0"/>
              <a:t>태양광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태양열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지열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수력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풍력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바이오매스</a:t>
            </a:r>
            <a:r>
              <a:rPr lang="ko-KR" altLang="en-US" sz="1200" dirty="0" smtClean="0"/>
              <a:t> 등 다양한 </a:t>
            </a:r>
            <a:r>
              <a:rPr lang="ko-KR" altLang="en-US" sz="1200" dirty="0" err="1" smtClean="0"/>
              <a:t>신재생에너지가</a:t>
            </a:r>
            <a:r>
              <a:rPr lang="ko-KR" altLang="en-US" sz="1200" dirty="0" smtClean="0"/>
              <a:t> 있습니다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5228552" y="5949280"/>
            <a:ext cx="2860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 </a:t>
            </a:r>
            <a:r>
              <a:rPr lang="en-US" altLang="ko-KR" sz="1200" dirty="0" smtClean="0"/>
              <a:t>- </a:t>
            </a:r>
            <a:r>
              <a:rPr lang="ko-KR" altLang="en-US" sz="1200" dirty="0" err="1" smtClean="0"/>
              <a:t>신재생에너지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미래의 희망입니다</a:t>
            </a:r>
            <a:r>
              <a:rPr lang="en-US" altLang="ko-KR" sz="1200" dirty="0" smtClean="0"/>
              <a:t>.</a:t>
            </a:r>
            <a:r>
              <a:rPr lang="ko-KR" altLang="en-US" sz="1200" dirty="0" smtClean="0"/>
              <a:t> </a:t>
            </a:r>
            <a:endParaRPr lang="ko-KR" alt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899592" y="5814305"/>
            <a:ext cx="2964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 </a:t>
            </a:r>
            <a:r>
              <a:rPr lang="en-US" altLang="ko-KR" sz="1200" dirty="0" smtClean="0"/>
              <a:t>- </a:t>
            </a:r>
            <a:r>
              <a:rPr lang="ko-KR" altLang="en-US" sz="1200" dirty="0" smtClean="0"/>
              <a:t>에너지 절약과 함께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친환경적이고 미래지향적인 </a:t>
            </a:r>
            <a:r>
              <a:rPr lang="ko-KR" altLang="en-US" sz="1200" dirty="0" err="1" smtClean="0"/>
              <a:t>신재생에너지를</a:t>
            </a:r>
            <a:r>
              <a:rPr lang="ko-KR" altLang="en-US" sz="1200" dirty="0" smtClean="0"/>
              <a:t> 이용한 주택은 많은 장점이 있습니다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  <p:sp>
        <p:nvSpPr>
          <p:cNvPr id="4096" name="톱니 모양의 오른쪽 화살표 4095"/>
          <p:cNvSpPr/>
          <p:nvPr/>
        </p:nvSpPr>
        <p:spPr>
          <a:xfrm>
            <a:off x="4130805" y="2227607"/>
            <a:ext cx="755655" cy="540059"/>
          </a:xfrm>
          <a:prstGeom prst="notchedRightArrow">
            <a:avLst>
              <a:gd name="adj1" fmla="val 39890"/>
              <a:gd name="adj2" fmla="val 41154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톱니 모양의 오른쪽 화살표 92"/>
          <p:cNvSpPr/>
          <p:nvPr/>
        </p:nvSpPr>
        <p:spPr>
          <a:xfrm rot="9052076">
            <a:off x="4130805" y="3256149"/>
            <a:ext cx="755655" cy="540059"/>
          </a:xfrm>
          <a:prstGeom prst="notchedRightArrow">
            <a:avLst>
              <a:gd name="adj1" fmla="val 39890"/>
              <a:gd name="adj2" fmla="val 41154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톱니 모양의 오른쪽 화살표 94"/>
          <p:cNvSpPr/>
          <p:nvPr/>
        </p:nvSpPr>
        <p:spPr>
          <a:xfrm>
            <a:off x="4130805" y="4572709"/>
            <a:ext cx="755655" cy="540059"/>
          </a:xfrm>
          <a:prstGeom prst="notchedRightArrow">
            <a:avLst>
              <a:gd name="adj1" fmla="val 39890"/>
              <a:gd name="adj2" fmla="val 41154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97" name="TextBox 4096"/>
          <p:cNvSpPr txBox="1"/>
          <p:nvPr/>
        </p:nvSpPr>
        <p:spPr>
          <a:xfrm>
            <a:off x="755576" y="124120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5106479" y="124120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5106479" y="3854661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791580" y="3854661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322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611556" y="819250"/>
            <a:ext cx="6442488" cy="369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실행 단추: 도움말 25">
            <a:hlinkClick r:id="" action="ppaction://noaction" highlightClick="1"/>
          </p:cNvPr>
          <p:cNvSpPr/>
          <p:nvPr/>
        </p:nvSpPr>
        <p:spPr>
          <a:xfrm>
            <a:off x="7874024" y="819250"/>
            <a:ext cx="360040" cy="36933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1244935" y="819250"/>
            <a:ext cx="73324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검색</a:t>
            </a:r>
            <a:endParaRPr lang="ko-KR" altLang="en-US" dirty="0"/>
          </a:p>
        </p:txBody>
      </p:sp>
      <p:sp>
        <p:nvSpPr>
          <p:cNvPr id="53" name="직사각형 52"/>
          <p:cNvSpPr/>
          <p:nvPr/>
        </p:nvSpPr>
        <p:spPr>
          <a:xfrm>
            <a:off x="2833464" y="1476614"/>
            <a:ext cx="3734813" cy="22770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pic>
        <p:nvPicPr>
          <p:cNvPr id="55" name="그림 5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701" y="1809438"/>
            <a:ext cx="3450736" cy="1862063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2833464" y="1476614"/>
            <a:ext cx="3744416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/>
              <a:t>세계지도로 보는 나라별 </a:t>
            </a:r>
            <a:r>
              <a:rPr lang="ko-KR" altLang="en-US" sz="1200" dirty="0" err="1" smtClean="0"/>
              <a:t>신재생에너지</a:t>
            </a:r>
            <a:r>
              <a:rPr lang="ko-KR" altLang="en-US" sz="1200" dirty="0" smtClean="0"/>
              <a:t> 산업</a:t>
            </a:r>
            <a:endParaRPr lang="ko-KR" altLang="en-US" sz="1200" dirty="0"/>
          </a:p>
        </p:txBody>
      </p:sp>
      <p:sp>
        <p:nvSpPr>
          <p:cNvPr id="72" name="제목 3"/>
          <p:cNvSpPr txBox="1">
            <a:spLocks/>
          </p:cNvSpPr>
          <p:nvPr/>
        </p:nvSpPr>
        <p:spPr>
          <a:xfrm>
            <a:off x="529208" y="252478"/>
            <a:ext cx="8229600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normalizeH="0" baseline="0" noProof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New Renewable</a:t>
            </a:r>
            <a:r>
              <a:rPr kumimoji="0" lang="en-US" altLang="ko-KR" sz="2400" b="1" i="0" u="none" strike="noStrike" kern="1200" normalizeH="0" noProof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Energy</a:t>
            </a:r>
            <a:r>
              <a:rPr kumimoji="0" lang="ko-KR" altLang="en-US" sz="2400" b="1" i="0" u="none" strike="noStrike" kern="1200" normalizeH="0" baseline="0" noProof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ko-KR" altLang="en-US" sz="2400" b="1" i="0" u="none" strike="noStrike" kern="120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3" name="직선 연결선 72"/>
          <p:cNvCxnSpPr/>
          <p:nvPr/>
        </p:nvCxnSpPr>
        <p:spPr>
          <a:xfrm>
            <a:off x="601216" y="1260590"/>
            <a:ext cx="8136904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74" name="그룹 73"/>
          <p:cNvGrpSpPr/>
          <p:nvPr/>
        </p:nvGrpSpPr>
        <p:grpSpPr>
          <a:xfrm>
            <a:off x="601216" y="1476614"/>
            <a:ext cx="2088232" cy="2304256"/>
            <a:chOff x="2123728" y="2216583"/>
            <a:chExt cx="2088232" cy="2508559"/>
          </a:xfrm>
        </p:grpSpPr>
        <p:sp>
          <p:nvSpPr>
            <p:cNvPr id="75" name="직사각형 74"/>
            <p:cNvSpPr/>
            <p:nvPr/>
          </p:nvSpPr>
          <p:spPr>
            <a:xfrm>
              <a:off x="2123728" y="2508426"/>
              <a:ext cx="2088232" cy="221671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123729" y="2216583"/>
              <a:ext cx="2088231" cy="27699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dirty="0" err="1" smtClean="0"/>
                <a:t>신재생에너지</a:t>
              </a:r>
              <a:r>
                <a:rPr lang="ko-KR" altLang="en-US" sz="1200" dirty="0" smtClean="0"/>
                <a:t> 알아보기</a:t>
              </a:r>
              <a:endParaRPr lang="ko-KR" altLang="en-US" sz="12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195736" y="2553538"/>
              <a:ext cx="1132778" cy="245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태양광에너지</a:t>
              </a:r>
              <a:endParaRPr lang="ko-KR" altLang="en-US" sz="12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195736" y="4349925"/>
              <a:ext cx="1447438" cy="245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 smtClean="0"/>
                <a:t>바이오메스에너지</a:t>
              </a:r>
              <a:endParaRPr lang="ko-KR" altLang="en-US" sz="12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195736" y="4050528"/>
              <a:ext cx="975447" cy="245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수력에너지</a:t>
              </a:r>
              <a:endParaRPr lang="ko-KR" altLang="en-US" sz="12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195736" y="3451732"/>
              <a:ext cx="975447" cy="245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지열에너지</a:t>
              </a:r>
              <a:endParaRPr lang="ko-KR" altLang="en-US" sz="12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195736" y="3751130"/>
              <a:ext cx="975447" cy="245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풍력에너지</a:t>
              </a:r>
              <a:endParaRPr lang="ko-KR" altLang="en-US" sz="12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195736" y="3152334"/>
              <a:ext cx="818118" cy="245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연료전지</a:t>
              </a:r>
              <a:endParaRPr lang="ko-KR" altLang="en-US" sz="12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195736" y="2852936"/>
              <a:ext cx="1132778" cy="245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태양열에너지</a:t>
              </a:r>
              <a:endParaRPr lang="ko-KR" altLang="en-US" sz="1200" dirty="0"/>
            </a:p>
          </p:txBody>
        </p:sp>
      </p:grpSp>
      <p:grpSp>
        <p:nvGrpSpPr>
          <p:cNvPr id="100" name="그룹 99"/>
          <p:cNvGrpSpPr/>
          <p:nvPr/>
        </p:nvGrpSpPr>
        <p:grpSpPr>
          <a:xfrm>
            <a:off x="601216" y="3996895"/>
            <a:ext cx="2664297" cy="1800199"/>
            <a:chOff x="323527" y="4077073"/>
            <a:chExt cx="2664297" cy="1800199"/>
          </a:xfrm>
        </p:grpSpPr>
        <p:sp>
          <p:nvSpPr>
            <p:cNvPr id="71" name="직사각형 70"/>
            <p:cNvSpPr/>
            <p:nvPr/>
          </p:nvSpPr>
          <p:spPr>
            <a:xfrm>
              <a:off x="323527" y="4221088"/>
              <a:ext cx="2646000" cy="165618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23528" y="4077073"/>
              <a:ext cx="2664296" cy="30777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 smtClean="0"/>
                <a:t>우리나라 </a:t>
              </a:r>
              <a:r>
                <a:rPr lang="ko-KR" altLang="en-US" sz="1400" dirty="0" err="1" smtClean="0"/>
                <a:t>신재생에너지</a:t>
              </a:r>
              <a:r>
                <a:rPr lang="ko-KR" altLang="en-US" sz="1400" dirty="0" smtClean="0"/>
                <a:t> 발전기</a:t>
              </a:r>
              <a:endParaRPr lang="ko-KR" altLang="en-US" sz="14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23528" y="4437112"/>
              <a:ext cx="1162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smtClean="0"/>
                <a:t>태양광 발전기</a:t>
              </a:r>
              <a:endParaRPr lang="ko-KR" altLang="en-US" sz="120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23528" y="4707142"/>
              <a:ext cx="13163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smtClean="0"/>
                <a:t>연료전지 발전기</a:t>
              </a:r>
              <a:endParaRPr lang="ko-KR" altLang="en-US" sz="120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23528" y="4977172"/>
              <a:ext cx="10086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smtClean="0"/>
                <a:t>풍력 발전기</a:t>
              </a:r>
              <a:endParaRPr lang="ko-KR" altLang="en-US" sz="120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23528" y="5247202"/>
              <a:ext cx="10086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smtClean="0"/>
                <a:t>수력 발전기</a:t>
              </a:r>
              <a:endParaRPr lang="ko-KR" altLang="en-US" sz="120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23528" y="5517232"/>
              <a:ext cx="10086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smtClean="0"/>
                <a:t>지열 발전기</a:t>
              </a:r>
              <a:endParaRPr lang="ko-KR" altLang="en-US" sz="1200"/>
            </a:p>
          </p:txBody>
        </p:sp>
      </p:grpSp>
      <p:grpSp>
        <p:nvGrpSpPr>
          <p:cNvPr id="104" name="그룹 103"/>
          <p:cNvGrpSpPr/>
          <p:nvPr/>
        </p:nvGrpSpPr>
        <p:grpSpPr>
          <a:xfrm>
            <a:off x="3553544" y="3996894"/>
            <a:ext cx="2736304" cy="1800200"/>
            <a:chOff x="3131840" y="4005064"/>
            <a:chExt cx="2736304" cy="1800200"/>
          </a:xfrm>
        </p:grpSpPr>
        <p:sp>
          <p:nvSpPr>
            <p:cNvPr id="102" name="직사각형 101"/>
            <p:cNvSpPr/>
            <p:nvPr/>
          </p:nvSpPr>
          <p:spPr>
            <a:xfrm>
              <a:off x="3131840" y="4077072"/>
              <a:ext cx="2736304" cy="17281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131840" y="4005064"/>
              <a:ext cx="2736304" cy="307777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ko-KR" altLang="en-US" sz="1400" dirty="0" err="1" smtClean="0"/>
                <a:t>신재생에너지</a:t>
              </a:r>
              <a:r>
                <a:rPr lang="ko-KR" altLang="en-US" sz="1400" dirty="0" smtClean="0"/>
                <a:t> </a:t>
              </a:r>
              <a:r>
                <a:rPr lang="en-US" altLang="ko-KR" sz="1400" dirty="0" smtClean="0"/>
                <a:t>NEWS</a:t>
              </a:r>
              <a:endParaRPr lang="ko-KR" altLang="en-US" sz="1400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131840" y="4365104"/>
              <a:ext cx="2714205" cy="1292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ko-KR" altLang="en-US" sz="1200" dirty="0" smtClean="0"/>
                <a:t>세계가스시장 속 아시아 중요성 </a:t>
              </a:r>
              <a:r>
                <a:rPr lang="ko-KR" altLang="en-US" sz="1200" dirty="0" err="1" smtClean="0"/>
                <a:t>크</a:t>
              </a:r>
              <a:endParaRPr lang="en-US" altLang="ko-KR" sz="1200" dirty="0" smtClean="0"/>
            </a:p>
            <a:p>
              <a:pPr>
                <a:buFont typeface="Arial" pitchFamily="34" charset="0"/>
                <a:buChar char="•"/>
              </a:pPr>
              <a:r>
                <a:rPr lang="ko-KR" altLang="en-US" sz="1200" dirty="0" smtClean="0"/>
                <a:t>게 부각</a:t>
              </a:r>
              <a:endParaRPr lang="en-US" altLang="ko-KR" sz="1200" dirty="0" smtClean="0"/>
            </a:p>
            <a:p>
              <a:pPr>
                <a:buFont typeface="Arial" pitchFamily="34" charset="0"/>
                <a:buChar char="•"/>
              </a:pPr>
              <a:r>
                <a:rPr lang="ko-KR" altLang="en-US" sz="1200" dirty="0" smtClean="0"/>
                <a:t>박 대통령 </a:t>
              </a:r>
              <a:r>
                <a:rPr lang="en-US" altLang="ko-KR" sz="1200" dirty="0" smtClean="0"/>
                <a:t>‘</a:t>
              </a:r>
              <a:r>
                <a:rPr lang="ko-KR" altLang="en-US" sz="1200" dirty="0" smtClean="0"/>
                <a:t>창조경제협력의 훌륭한</a:t>
              </a:r>
              <a:endParaRPr lang="en-US" altLang="ko-KR" sz="1200" dirty="0" smtClean="0"/>
            </a:p>
            <a:p>
              <a:r>
                <a:rPr lang="ko-KR" altLang="en-US" sz="1200" dirty="0" smtClean="0"/>
                <a:t> 파트너</a:t>
              </a:r>
              <a:r>
                <a:rPr lang="en-US" altLang="ko-KR" sz="1200" dirty="0" smtClean="0"/>
                <a:t>’</a:t>
              </a:r>
              <a:r>
                <a:rPr lang="ko-KR" altLang="en-US" sz="1200" dirty="0" smtClean="0"/>
                <a:t>강조</a:t>
              </a:r>
              <a:endParaRPr lang="en-US" altLang="ko-KR" sz="1200" dirty="0" smtClean="0"/>
            </a:p>
            <a:p>
              <a:pPr>
                <a:buFont typeface="Arial" pitchFamily="34" charset="0"/>
                <a:buChar char="•"/>
              </a:pPr>
              <a:r>
                <a:rPr lang="ko-KR" altLang="en-US" sz="1200" dirty="0" smtClean="0"/>
                <a:t>환경</a:t>
              </a:r>
              <a:r>
                <a:rPr lang="en-US" altLang="ko-KR" sz="1200" dirty="0" smtClean="0"/>
                <a:t>, </a:t>
              </a:r>
              <a:r>
                <a:rPr lang="ko-KR" altLang="en-US" sz="1200" dirty="0" smtClean="0"/>
                <a:t>풍력 깊은 갈등의 골</a:t>
              </a:r>
              <a:r>
                <a:rPr lang="en-US" altLang="ko-KR" sz="1200" dirty="0" smtClean="0"/>
                <a:t>… </a:t>
              </a:r>
              <a:r>
                <a:rPr lang="ko-KR" altLang="en-US" sz="1200" dirty="0" smtClean="0"/>
                <a:t>해법 </a:t>
              </a:r>
              <a:r>
                <a:rPr lang="ko-KR" altLang="en-US" sz="1200" dirty="0" err="1" smtClean="0"/>
                <a:t>찾</a:t>
              </a:r>
              <a:endParaRPr lang="en-US" altLang="ko-KR" sz="1200" dirty="0" smtClean="0"/>
            </a:p>
            <a:p>
              <a:pPr>
                <a:buFont typeface="Arial" pitchFamily="34" charset="0"/>
                <a:buChar char="•"/>
              </a:pPr>
              <a:r>
                <a:rPr lang="ko-KR" altLang="en-US" sz="1200" dirty="0" smtClean="0"/>
                <a:t>아 나선 </a:t>
              </a:r>
              <a:r>
                <a:rPr lang="en-US" altLang="ko-KR" sz="1200" dirty="0" smtClean="0"/>
                <a:t>‘</a:t>
              </a:r>
              <a:r>
                <a:rPr lang="ko-KR" altLang="en-US" sz="1200" dirty="0" smtClean="0"/>
                <a:t>국회</a:t>
              </a:r>
              <a:r>
                <a:rPr lang="en-US" altLang="ko-KR" sz="1600" dirty="0" smtClean="0"/>
                <a:t>’</a:t>
              </a:r>
              <a:endParaRPr lang="ko-KR" altLang="en-US" sz="1600" dirty="0"/>
            </a:p>
          </p:txBody>
        </p:sp>
        <p:sp>
          <p:nvSpPr>
            <p:cNvPr id="103" name="직사각형 102"/>
            <p:cNvSpPr/>
            <p:nvPr/>
          </p:nvSpPr>
          <p:spPr>
            <a:xfrm>
              <a:off x="4283968" y="5517232"/>
              <a:ext cx="155844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200" dirty="0" smtClean="0"/>
                <a:t>참조 </a:t>
              </a:r>
              <a:r>
                <a:rPr lang="en-US" altLang="ko-KR" sz="1200" dirty="0" smtClean="0"/>
                <a:t>: </a:t>
              </a:r>
              <a:r>
                <a:rPr lang="ko-KR" altLang="en-US" sz="1200" dirty="0" err="1" smtClean="0"/>
                <a:t>에너지타임즈</a:t>
              </a:r>
              <a:endParaRPr lang="ko-KR" altLang="en-US" sz="1200" dirty="0"/>
            </a:p>
          </p:txBody>
        </p:sp>
      </p:grpSp>
      <p:grpSp>
        <p:nvGrpSpPr>
          <p:cNvPr id="107" name="그룹 106"/>
          <p:cNvGrpSpPr/>
          <p:nvPr/>
        </p:nvGrpSpPr>
        <p:grpSpPr>
          <a:xfrm>
            <a:off x="6721896" y="1476614"/>
            <a:ext cx="1832553" cy="4248471"/>
            <a:chOff x="6444208" y="1556793"/>
            <a:chExt cx="1832553" cy="4248471"/>
          </a:xfrm>
        </p:grpSpPr>
        <p:sp>
          <p:nvSpPr>
            <p:cNvPr id="62" name="직사각형 61"/>
            <p:cNvSpPr/>
            <p:nvPr/>
          </p:nvSpPr>
          <p:spPr>
            <a:xfrm>
              <a:off x="6444208" y="1700808"/>
              <a:ext cx="1800200" cy="410445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444208" y="1556793"/>
              <a:ext cx="1800200" cy="30777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 err="1" smtClean="0"/>
                <a:t>신재생에너지</a:t>
              </a:r>
              <a:r>
                <a:rPr lang="ko-KR" altLang="en-US" sz="1400" dirty="0" smtClean="0"/>
                <a:t> 건물</a:t>
              </a:r>
              <a:endParaRPr lang="ko-KR" altLang="en-US" sz="14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444208" y="1916832"/>
              <a:ext cx="17331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녹색 건축 인증 연구소</a:t>
              </a:r>
              <a:endParaRPr lang="ko-KR" altLang="en-US" sz="12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44208" y="3212976"/>
              <a:ext cx="1212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H-Plus Eco Ltd</a:t>
              </a:r>
              <a:endParaRPr lang="ko-KR" altLang="en-US" sz="12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44208" y="3933056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에너지 </a:t>
              </a:r>
              <a:r>
                <a:rPr lang="en-US" altLang="ko-KR" sz="1200" dirty="0" smtClean="0"/>
                <a:t>N</a:t>
              </a:r>
              <a:endParaRPr lang="ko-KR" altLang="en-US" sz="1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444208" y="4246930"/>
              <a:ext cx="10086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에너지 신문</a:t>
              </a:r>
              <a:endParaRPr lang="ko-KR" altLang="en-US" sz="1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444208" y="4560803"/>
              <a:ext cx="1470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에너지 관리공단</a:t>
              </a:r>
              <a:endParaRPr lang="en-US" altLang="ko-KR" sz="1200" dirty="0" smtClean="0"/>
            </a:p>
            <a:p>
              <a:r>
                <a:rPr lang="ko-KR" altLang="en-US" sz="1200" dirty="0" err="1" smtClean="0"/>
                <a:t>신재생에너지</a:t>
              </a:r>
              <a:r>
                <a:rPr lang="ko-KR" altLang="en-US" sz="1200" dirty="0" smtClean="0"/>
                <a:t> 센터</a:t>
              </a:r>
              <a:endParaRPr lang="ko-KR" altLang="en-US" sz="1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444208" y="5059342"/>
              <a:ext cx="17780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 smtClean="0"/>
                <a:t>신재생에너지</a:t>
              </a:r>
              <a:r>
                <a:rPr lang="ko-KR" altLang="en-US" sz="1200" dirty="0" smtClean="0"/>
                <a:t> </a:t>
              </a:r>
              <a:r>
                <a:rPr lang="ko-KR" altLang="en-US" sz="1200" dirty="0" err="1" smtClean="0"/>
                <a:t>테마파크</a:t>
              </a:r>
              <a:endParaRPr lang="ko-KR" altLang="en-US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444208" y="5373216"/>
              <a:ext cx="1832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/>
                <a:t>한국 </a:t>
              </a:r>
              <a:r>
                <a:rPr lang="ko-KR" altLang="en-US" sz="1200" dirty="0" err="1" smtClean="0"/>
                <a:t>신재생에너지</a:t>
              </a:r>
              <a:r>
                <a:rPr lang="ko-KR" altLang="en-US" sz="1200" dirty="0" smtClean="0"/>
                <a:t> 협회</a:t>
              </a:r>
              <a:endParaRPr lang="ko-KR" altLang="en-US" sz="1200" dirty="0"/>
            </a:p>
          </p:txBody>
        </p:sp>
        <p:pic>
          <p:nvPicPr>
            <p:cNvPr id="105" name="그림 104" descr="ui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16216" y="2204864"/>
              <a:ext cx="936104" cy="946863"/>
            </a:xfrm>
            <a:prstGeom prst="rect">
              <a:avLst/>
            </a:prstGeom>
          </p:spPr>
        </p:pic>
        <p:pic>
          <p:nvPicPr>
            <p:cNvPr id="106" name="그림 105" descr="ui.bmp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16216" y="3501008"/>
              <a:ext cx="1571625" cy="432048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7730505" y="623731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어플예</a:t>
            </a:r>
            <a:r>
              <a:rPr lang="ko-KR" altLang="en-US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시</a:t>
            </a:r>
            <a:endParaRPr lang="ko-KR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937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 animBg="1"/>
      <p:bldP spid="29" grpId="0" animBg="1"/>
      <p:bldP spid="53" grpId="0" animBg="1"/>
      <p:bldP spid="56" grpId="0" animBg="1"/>
      <p:bldP spid="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worldm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5040560"/>
          </a:xfrm>
          <a:prstGeom prst="rect">
            <a:avLst/>
          </a:prstGeom>
        </p:spPr>
      </p:pic>
      <p:sp>
        <p:nvSpPr>
          <p:cNvPr id="3" name="도넛 2"/>
          <p:cNvSpPr/>
          <p:nvPr/>
        </p:nvSpPr>
        <p:spPr>
          <a:xfrm>
            <a:off x="1115616" y="3789040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도넛 3"/>
          <p:cNvSpPr/>
          <p:nvPr/>
        </p:nvSpPr>
        <p:spPr>
          <a:xfrm>
            <a:off x="1619672" y="3284984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도넛 4"/>
          <p:cNvSpPr/>
          <p:nvPr/>
        </p:nvSpPr>
        <p:spPr>
          <a:xfrm>
            <a:off x="1403648" y="2564904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도넛 5">
            <a:hlinkClick r:id="rId3" action="ppaction://hlinksldjump"/>
          </p:cNvPr>
          <p:cNvSpPr/>
          <p:nvPr/>
        </p:nvSpPr>
        <p:spPr>
          <a:xfrm>
            <a:off x="2987824" y="2780928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도넛 6"/>
          <p:cNvSpPr/>
          <p:nvPr/>
        </p:nvSpPr>
        <p:spPr>
          <a:xfrm>
            <a:off x="3563888" y="4509120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도넛 7"/>
          <p:cNvSpPr/>
          <p:nvPr/>
        </p:nvSpPr>
        <p:spPr>
          <a:xfrm>
            <a:off x="6084168" y="2780928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직사각형 11">
            <a:hlinkClick r:id="rId4" action="ppaction://hlinksldjump"/>
          </p:cNvPr>
          <p:cNvSpPr/>
          <p:nvPr/>
        </p:nvSpPr>
        <p:spPr>
          <a:xfrm>
            <a:off x="179512" y="6237312"/>
            <a:ext cx="2282552" cy="3301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Home</a:t>
            </a:r>
            <a:r>
              <a:rPr lang="ko-KR" altLang="en-US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으로 돌아가기</a:t>
            </a:r>
            <a:endParaRPr lang="ko-KR" altLang="en-US" sz="1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실행 단추: 뒤로 또는 이전 12">
            <a:hlinkClick r:id="" action="ppaction://noaction" highlightClick="1"/>
          </p:cNvPr>
          <p:cNvSpPr/>
          <p:nvPr/>
        </p:nvSpPr>
        <p:spPr>
          <a:xfrm>
            <a:off x="2366879" y="6237311"/>
            <a:ext cx="433522" cy="330189"/>
          </a:xfrm>
          <a:prstGeom prst="actionButtonBackPrevio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도넛 13">
            <a:hlinkClick r:id="rId5" action="ppaction://hlinksldjump"/>
          </p:cNvPr>
          <p:cNvSpPr/>
          <p:nvPr/>
        </p:nvSpPr>
        <p:spPr>
          <a:xfrm>
            <a:off x="2995741" y="2780928"/>
            <a:ext cx="360040" cy="360040"/>
          </a:xfrm>
          <a:prstGeom prst="donut">
            <a:avLst>
              <a:gd name="adj" fmla="val 4035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왼쪽 화살표 14">
            <a:hlinkClick r:id="rId4" action="ppaction://hlinksldjump"/>
          </p:cNvPr>
          <p:cNvSpPr/>
          <p:nvPr/>
        </p:nvSpPr>
        <p:spPr>
          <a:xfrm flipH="1">
            <a:off x="4256754" y="116632"/>
            <a:ext cx="4881817" cy="720080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알</a:t>
            </a:r>
            <a:r>
              <a:rPr lang="ko-KR" altLang="en-US" dirty="0" err="1" smtClean="0"/>
              <a:t>고싶은</a:t>
            </a:r>
            <a:r>
              <a:rPr lang="ko-KR" altLang="en-US" dirty="0" smtClean="0"/>
              <a:t> 나라를 클릭하세요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2830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worldmap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5040559"/>
          </a:xfrm>
          <a:prstGeom prst="rect">
            <a:avLst/>
          </a:prstGeom>
        </p:spPr>
      </p:pic>
      <p:sp>
        <p:nvSpPr>
          <p:cNvPr id="3" name="도넛 2">
            <a:hlinkClick r:id="rId3" action="ppaction://hlinksldjump"/>
          </p:cNvPr>
          <p:cNvSpPr/>
          <p:nvPr/>
        </p:nvSpPr>
        <p:spPr>
          <a:xfrm>
            <a:off x="4932040" y="5237631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도넛 4"/>
          <p:cNvSpPr/>
          <p:nvPr/>
        </p:nvSpPr>
        <p:spPr>
          <a:xfrm>
            <a:off x="4932040" y="4941168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도넛 5">
            <a:hlinkClick r:id="" action="ppaction://noaction"/>
          </p:cNvPr>
          <p:cNvSpPr/>
          <p:nvPr/>
        </p:nvSpPr>
        <p:spPr>
          <a:xfrm>
            <a:off x="5940152" y="3717032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도넛 6"/>
          <p:cNvSpPr/>
          <p:nvPr/>
        </p:nvSpPr>
        <p:spPr>
          <a:xfrm>
            <a:off x="5220072" y="3645024"/>
            <a:ext cx="360040" cy="360040"/>
          </a:xfrm>
          <a:prstGeom prst="donut">
            <a:avLst>
              <a:gd name="adj" fmla="val 70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직사각형 10">
            <a:hlinkClick r:id="rId4" action="ppaction://hlinksldjump"/>
          </p:cNvPr>
          <p:cNvSpPr/>
          <p:nvPr/>
        </p:nvSpPr>
        <p:spPr>
          <a:xfrm>
            <a:off x="6084168" y="6195155"/>
            <a:ext cx="2325960" cy="3301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5" action="ppaction://hlinksldjump"/>
              </a:rPr>
              <a:t>세계지도로</a:t>
            </a:r>
            <a:r>
              <a:rPr lang="ko-KR" altLang="en-US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돌아가기</a:t>
            </a:r>
            <a:endParaRPr lang="ko-KR" altLang="en-US" sz="1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실행 단추: 뒤로 또는 이전 11">
            <a:hlinkClick r:id="" action="ppaction://hlinkshowjump?jump=previousslide" highlightClick="1"/>
          </p:cNvPr>
          <p:cNvSpPr/>
          <p:nvPr/>
        </p:nvSpPr>
        <p:spPr>
          <a:xfrm>
            <a:off x="8314943" y="6195154"/>
            <a:ext cx="433522" cy="330189"/>
          </a:xfrm>
          <a:prstGeom prst="actionButtonBackPrevio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hlinkClick r:id="rId6" action="ppaction://hlinksldjump"/>
          </p:cNvPr>
          <p:cNvSpPr/>
          <p:nvPr/>
        </p:nvSpPr>
        <p:spPr>
          <a:xfrm>
            <a:off x="179512" y="6237312"/>
            <a:ext cx="2282552" cy="3301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Home</a:t>
            </a:r>
            <a:r>
              <a:rPr lang="ko-KR" altLang="en-US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으로 돌아가기</a:t>
            </a:r>
            <a:endParaRPr lang="ko-KR" altLang="en-US" sz="1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실행 단추: 뒤로 또는 이전 13">
            <a:hlinkClick r:id="" action="ppaction://hlinkshowjump?jump=firstslide" highlightClick="1"/>
          </p:cNvPr>
          <p:cNvSpPr/>
          <p:nvPr/>
        </p:nvSpPr>
        <p:spPr>
          <a:xfrm>
            <a:off x="2366879" y="6237311"/>
            <a:ext cx="433522" cy="330189"/>
          </a:xfrm>
          <a:prstGeom prst="actionButtonBackPrevio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도넛 14">
            <a:hlinkClick r:id="rId7" action="ppaction://hlinksldjump"/>
          </p:cNvPr>
          <p:cNvSpPr/>
          <p:nvPr/>
        </p:nvSpPr>
        <p:spPr>
          <a:xfrm>
            <a:off x="4932040" y="5205842"/>
            <a:ext cx="414046" cy="423617"/>
          </a:xfrm>
          <a:prstGeom prst="donut">
            <a:avLst>
              <a:gd name="adj" fmla="val 403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왼쪽 화살표 15">
            <a:hlinkClick r:id="rId6" action="ppaction://hlinksldjump"/>
          </p:cNvPr>
          <p:cNvSpPr/>
          <p:nvPr/>
        </p:nvSpPr>
        <p:spPr>
          <a:xfrm flipH="1">
            <a:off x="4256754" y="116632"/>
            <a:ext cx="4881817" cy="720080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알</a:t>
            </a:r>
            <a:r>
              <a:rPr lang="ko-KR" altLang="en-US" dirty="0" err="1" smtClean="0"/>
              <a:t>고싶은</a:t>
            </a:r>
            <a:r>
              <a:rPr lang="ko-KR" altLang="en-US" dirty="0" smtClean="0"/>
              <a:t> 나라를 클릭하세요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9039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g_asia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836712"/>
            <a:ext cx="6591300" cy="4974566"/>
          </a:xfrm>
          <a:prstGeom prst="rect">
            <a:avLst/>
          </a:prstGeom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66850" y="321907"/>
            <a:ext cx="7488832" cy="5699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82661" y="1220891"/>
            <a:ext cx="110799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수력발전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2661" y="1888882"/>
            <a:ext cx="110799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지열발전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2661" y="2556872"/>
            <a:ext cx="188224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/>
              <a:t>태양광 </a:t>
            </a:r>
            <a:r>
              <a:rPr lang="ko-KR" altLang="en-US" dirty="0" smtClean="0"/>
              <a:t>발전동향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72243" y="219635"/>
            <a:ext cx="4823202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2400" dirty="0" smtClean="0"/>
              <a:t>인도네시아</a:t>
            </a:r>
            <a:endParaRPr lang="ko-KR" altLang="en-US" sz="24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40768"/>
            <a:ext cx="4863108" cy="4670510"/>
          </a:xfrm>
          <a:prstGeom prst="rect">
            <a:avLst/>
          </a:prstGeom>
        </p:spPr>
      </p:pic>
      <p:grpSp>
        <p:nvGrpSpPr>
          <p:cNvPr id="14" name="그룹 13"/>
          <p:cNvGrpSpPr/>
          <p:nvPr/>
        </p:nvGrpSpPr>
        <p:grpSpPr>
          <a:xfrm>
            <a:off x="1862084" y="1221463"/>
            <a:ext cx="6735316" cy="4509120"/>
            <a:chOff x="1180658" y="2068258"/>
            <a:chExt cx="6735316" cy="4509120"/>
          </a:xfrm>
        </p:grpSpPr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658" y="2073548"/>
              <a:ext cx="6735316" cy="4473266"/>
            </a:xfrm>
            <a:prstGeom prst="rect">
              <a:avLst/>
            </a:prstGeom>
          </p:spPr>
        </p:pic>
        <p:sp>
          <p:nvSpPr>
            <p:cNvPr id="15" name="직사각형 14"/>
            <p:cNvSpPr/>
            <p:nvPr/>
          </p:nvSpPr>
          <p:spPr>
            <a:xfrm>
              <a:off x="1180658" y="2068258"/>
              <a:ext cx="6735316" cy="4509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1600" dirty="0">
                  <a:solidFill>
                    <a:schemeClr val="bg1"/>
                  </a:solidFill>
                </a:rPr>
                <a:t>인도네시아는 수력발전 </a:t>
              </a:r>
              <a:r>
                <a:rPr lang="ko-KR" altLang="en-US" sz="1600" dirty="0" err="1">
                  <a:solidFill>
                    <a:schemeClr val="bg1"/>
                  </a:solidFill>
                </a:rPr>
                <a:t>잠재량이</a:t>
              </a:r>
              <a:r>
                <a:rPr lang="ko-KR" altLang="en-US" sz="1600" dirty="0">
                  <a:solidFill>
                    <a:schemeClr val="bg1"/>
                  </a:solidFill>
                </a:rPr>
                <a:t> 가장 큰 에너지이며 발전 </a:t>
              </a:r>
              <a:r>
                <a:rPr lang="ko-KR" altLang="en-US" sz="1600" dirty="0" err="1">
                  <a:solidFill>
                    <a:schemeClr val="bg1"/>
                  </a:solidFill>
                </a:rPr>
                <a:t>잠재량은</a:t>
              </a:r>
              <a:r>
                <a:rPr lang="ko-KR" altLang="en-US" sz="1600" dirty="0">
                  <a:solidFill>
                    <a:schemeClr val="bg1"/>
                  </a:solidFill>
                </a:rPr>
                <a:t> </a:t>
              </a:r>
              <a:r>
                <a:rPr lang="ko-KR" altLang="en-US" sz="1600" dirty="0" smtClean="0">
                  <a:solidFill>
                    <a:schemeClr val="bg1"/>
                  </a:solidFill>
                </a:rPr>
                <a:t>전체 </a:t>
              </a:r>
              <a:r>
                <a:rPr lang="ko-KR" altLang="en-US" sz="1600" dirty="0">
                  <a:solidFill>
                    <a:schemeClr val="bg1"/>
                  </a:solidFill>
                </a:rPr>
                <a:t>약 </a:t>
              </a:r>
              <a:r>
                <a:rPr lang="en-US" altLang="ko-KR" sz="1600" dirty="0">
                  <a:solidFill>
                    <a:schemeClr val="bg1"/>
                  </a:solidFill>
                </a:rPr>
                <a:t>75,670MW </a:t>
              </a:r>
              <a:r>
                <a:rPr lang="ko-KR" altLang="en-US" sz="1600" dirty="0">
                  <a:solidFill>
                    <a:schemeClr val="bg1"/>
                  </a:solidFill>
                </a:rPr>
                <a:t>정도이며</a:t>
              </a:r>
              <a:r>
                <a:rPr lang="en-US" altLang="ko-KR" sz="1600" dirty="0">
                  <a:solidFill>
                    <a:schemeClr val="bg1"/>
                  </a:solidFill>
                </a:rPr>
                <a:t>, </a:t>
              </a:r>
              <a:r>
                <a:rPr lang="ko-KR" altLang="en-US" sz="1600" dirty="0" smtClean="0">
                  <a:solidFill>
                    <a:schemeClr val="bg1"/>
                  </a:solidFill>
                </a:rPr>
                <a:t>전력수요가 </a:t>
              </a:r>
              <a:r>
                <a:rPr lang="ko-KR" altLang="en-US" sz="1600" dirty="0">
                  <a:solidFill>
                    <a:schemeClr val="bg1"/>
                  </a:solidFill>
                </a:rPr>
                <a:t>많은 </a:t>
              </a:r>
              <a:r>
                <a:rPr lang="ko-KR" altLang="en-US" sz="1600" dirty="0" err="1">
                  <a:solidFill>
                    <a:schemeClr val="bg1"/>
                  </a:solidFill>
                </a:rPr>
                <a:t>자바섬과</a:t>
              </a:r>
              <a:r>
                <a:rPr lang="ko-KR" altLang="en-US" sz="1600" dirty="0">
                  <a:solidFill>
                    <a:schemeClr val="bg1"/>
                  </a:solidFill>
                </a:rPr>
                <a:t> </a:t>
              </a:r>
              <a:r>
                <a:rPr lang="ko-KR" altLang="en-US" sz="1600" dirty="0" err="1">
                  <a:solidFill>
                    <a:schemeClr val="bg1"/>
                  </a:solidFill>
                </a:rPr>
                <a:t>발리섬을</a:t>
              </a:r>
              <a:r>
                <a:rPr lang="ko-KR" altLang="en-US" sz="1600" dirty="0">
                  <a:solidFill>
                    <a:schemeClr val="bg1"/>
                  </a:solidFill>
                </a:rPr>
                <a:t> 위주로 </a:t>
              </a:r>
              <a:r>
                <a:rPr lang="ko-KR" altLang="en-US" sz="1600" dirty="0" smtClean="0">
                  <a:solidFill>
                    <a:schemeClr val="bg1"/>
                  </a:solidFill>
                </a:rPr>
                <a:t>잠재용량의 </a:t>
              </a:r>
              <a:r>
                <a:rPr lang="en-US" altLang="ko-KR" sz="1600" dirty="0">
                  <a:solidFill>
                    <a:schemeClr val="bg1"/>
                  </a:solidFill>
                </a:rPr>
                <a:t>5.5%</a:t>
              </a:r>
              <a:r>
                <a:rPr lang="ko-KR" altLang="en-US" sz="1600" dirty="0">
                  <a:solidFill>
                    <a:schemeClr val="bg1"/>
                  </a:solidFill>
                </a:rPr>
                <a:t>만 개발되었다</a:t>
              </a:r>
              <a:r>
                <a:rPr lang="en-US" altLang="ko-KR" sz="1600" dirty="0">
                  <a:solidFill>
                    <a:schemeClr val="bg1"/>
                  </a:solidFill>
                </a:rPr>
                <a:t>. </a:t>
              </a:r>
              <a:r>
                <a:rPr lang="ko-KR" altLang="en-US" sz="1600" dirty="0">
                  <a:solidFill>
                    <a:schemeClr val="bg1"/>
                  </a:solidFill>
                </a:rPr>
                <a:t>또한 수력발전은 현재 개발계획 대비 실제 </a:t>
              </a:r>
              <a:r>
                <a:rPr lang="ko-KR" altLang="en-US" sz="1600" dirty="0" smtClean="0">
                  <a:solidFill>
                    <a:schemeClr val="bg1"/>
                  </a:solidFill>
                </a:rPr>
                <a:t>투자가 </a:t>
              </a:r>
              <a:r>
                <a:rPr lang="ko-KR" altLang="en-US" sz="1600" dirty="0">
                  <a:solidFill>
                    <a:schemeClr val="bg1"/>
                  </a:solidFill>
                </a:rPr>
                <a:t>가장 우수한 분야로 </a:t>
              </a:r>
              <a:r>
                <a:rPr lang="en-US" altLang="ko-KR" sz="1600" dirty="0">
                  <a:solidFill>
                    <a:schemeClr val="bg1"/>
                  </a:solidFill>
                </a:rPr>
                <a:t>2011</a:t>
              </a:r>
              <a:r>
                <a:rPr lang="ko-KR" altLang="en-US" sz="1600" dirty="0">
                  <a:solidFill>
                    <a:schemeClr val="bg1"/>
                  </a:solidFill>
                </a:rPr>
                <a:t>년 기준 </a:t>
              </a:r>
              <a:r>
                <a:rPr lang="en-US" altLang="ko-KR" sz="1600" dirty="0">
                  <a:solidFill>
                    <a:schemeClr val="bg1"/>
                  </a:solidFill>
                </a:rPr>
                <a:t>116.4%</a:t>
              </a:r>
              <a:r>
                <a:rPr lang="ko-KR" altLang="en-US" sz="1600" dirty="0">
                  <a:solidFill>
                    <a:schemeClr val="bg1"/>
                  </a:solidFill>
                </a:rPr>
                <a:t>를 기록하였다</a:t>
              </a:r>
              <a:r>
                <a:rPr lang="en-US" altLang="ko-KR" sz="1600" dirty="0" smtClean="0">
                  <a:solidFill>
                    <a:schemeClr val="bg1"/>
                  </a:solidFill>
                </a:rPr>
                <a:t>. </a:t>
              </a:r>
              <a:r>
                <a:rPr lang="ko-KR" altLang="en-US" sz="1600" dirty="0">
                  <a:solidFill>
                    <a:schemeClr val="bg1"/>
                  </a:solidFill>
                </a:rPr>
                <a:t>수력발전은 </a:t>
              </a:r>
              <a:r>
                <a:rPr lang="ko-KR" altLang="en-US" sz="1600" dirty="0" err="1">
                  <a:solidFill>
                    <a:schemeClr val="bg1"/>
                  </a:solidFill>
                </a:rPr>
                <a:t>소수력</a:t>
              </a:r>
              <a:r>
                <a:rPr lang="en-US" altLang="ko-KR" sz="1600" dirty="0">
                  <a:solidFill>
                    <a:schemeClr val="bg1"/>
                  </a:solidFill>
                </a:rPr>
                <a:t>, </a:t>
              </a:r>
              <a:r>
                <a:rPr lang="ko-KR" altLang="en-US" sz="1600" dirty="0" err="1" smtClean="0">
                  <a:solidFill>
                    <a:schemeClr val="bg1"/>
                  </a:solidFill>
                </a:rPr>
                <a:t>대수력에</a:t>
              </a:r>
              <a:r>
                <a:rPr lang="ko-KR" altLang="en-US" sz="1600" dirty="0" smtClean="0">
                  <a:solidFill>
                    <a:schemeClr val="bg1"/>
                  </a:solidFill>
                </a:rPr>
                <a:t> </a:t>
              </a:r>
              <a:r>
                <a:rPr lang="ko-KR" altLang="en-US" sz="1600" dirty="0">
                  <a:solidFill>
                    <a:schemeClr val="bg1"/>
                  </a:solidFill>
                </a:rPr>
                <a:t>따라 수력발전 개발 프로그램을 운영하고 있다</a:t>
              </a:r>
              <a:r>
                <a:rPr lang="en-US" altLang="ko-KR" sz="1600" dirty="0">
                  <a:solidFill>
                    <a:schemeClr val="bg1"/>
                  </a:solidFill>
                </a:rPr>
                <a:t>. </a:t>
              </a:r>
              <a:endParaRPr lang="en-US" altLang="ko-KR" sz="1600" dirty="0" smtClean="0">
                <a:solidFill>
                  <a:schemeClr val="bg1"/>
                </a:solidFill>
              </a:endParaRPr>
            </a:p>
            <a:p>
              <a:endParaRPr lang="en-US" altLang="ko-KR" sz="1600" dirty="0">
                <a:solidFill>
                  <a:schemeClr val="bg1"/>
                </a:solidFill>
              </a:endParaRPr>
            </a:p>
            <a:p>
              <a:r>
                <a:rPr lang="en-US" altLang="ko-KR" sz="1600" dirty="0" smtClean="0">
                  <a:solidFill>
                    <a:schemeClr val="tx1"/>
                  </a:solidFill>
                </a:rPr>
                <a:t>10MW </a:t>
              </a:r>
              <a:r>
                <a:rPr lang="ko-KR" altLang="en-US" sz="1600" dirty="0">
                  <a:solidFill>
                    <a:schemeClr val="tx1"/>
                  </a:solidFill>
                </a:rPr>
                <a:t>이상의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수력 </a:t>
              </a:r>
              <a:r>
                <a:rPr lang="ko-KR" altLang="en-US" sz="1600" dirty="0">
                  <a:solidFill>
                    <a:schemeClr val="tx1"/>
                  </a:solidFill>
                </a:rPr>
                <a:t>발전은 외국계회사를 포함한 민간발전사업자에게 기회를 제공하고</a:t>
              </a:r>
              <a:r>
                <a:rPr lang="en-US" altLang="ko-KR" sz="1600" dirty="0">
                  <a:solidFill>
                    <a:schemeClr val="tx1"/>
                  </a:solidFill>
                </a:rPr>
                <a:t>, 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1~10MW</a:t>
              </a:r>
              <a:r>
                <a:rPr lang="ko-KR" altLang="en-US" sz="1600" dirty="0">
                  <a:solidFill>
                    <a:schemeClr val="tx1"/>
                  </a:solidFill>
                </a:rPr>
                <a:t>의 </a:t>
              </a:r>
              <a:r>
                <a:rPr lang="ko-KR" altLang="en-US" sz="1600" dirty="0" err="1">
                  <a:solidFill>
                    <a:schemeClr val="tx1"/>
                  </a:solidFill>
                </a:rPr>
                <a:t>소수력</a:t>
              </a:r>
              <a:r>
                <a:rPr lang="ko-KR" altLang="en-US" sz="1600" dirty="0">
                  <a:solidFill>
                    <a:schemeClr val="tx1"/>
                  </a:solidFill>
                </a:rPr>
                <a:t> 사업은 외국인에게 개방되어 있지만 인도네시아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현지 </a:t>
              </a:r>
              <a:r>
                <a:rPr lang="ko-KR" altLang="en-US" sz="1600" dirty="0">
                  <a:solidFill>
                    <a:schemeClr val="tx1"/>
                  </a:solidFill>
                </a:rPr>
                <a:t>업체와의 </a:t>
              </a:r>
              <a:r>
                <a:rPr lang="ko-KR" altLang="en-US" sz="1600" dirty="0" err="1" smtClean="0">
                  <a:solidFill>
                    <a:schemeClr val="tx1"/>
                  </a:solidFill>
                </a:rPr>
                <a:t>파트너쉽을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 </a:t>
              </a:r>
              <a:r>
                <a:rPr lang="ko-KR" altLang="en-US" sz="1600" dirty="0">
                  <a:solidFill>
                    <a:schemeClr val="tx1"/>
                  </a:solidFill>
                </a:rPr>
                <a:t>기본으로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규정하고 </a:t>
              </a:r>
              <a:r>
                <a:rPr lang="ko-KR" altLang="en-US" sz="1600" dirty="0">
                  <a:solidFill>
                    <a:schemeClr val="tx1"/>
                  </a:solidFill>
                </a:rPr>
                <a:t>있고</a:t>
              </a:r>
              <a:r>
                <a:rPr lang="en-US" altLang="ko-KR" sz="1600" dirty="0">
                  <a:solidFill>
                    <a:schemeClr val="tx1"/>
                  </a:solidFill>
                </a:rPr>
                <a:t>,</a:t>
              </a:r>
              <a:r>
                <a:rPr lang="ko-KR" altLang="en-US" sz="16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dirty="0">
                  <a:solidFill>
                    <a:schemeClr val="tx1"/>
                  </a:solidFill>
                </a:rPr>
                <a:t>1MW </a:t>
              </a:r>
              <a:r>
                <a:rPr lang="ko-KR" altLang="en-US" sz="1600" dirty="0">
                  <a:solidFill>
                    <a:schemeClr val="tx1"/>
                  </a:solidFill>
                </a:rPr>
                <a:t>미만의 사업은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지방개발자에게만 </a:t>
              </a:r>
              <a:r>
                <a:rPr lang="ko-KR" altLang="en-US" sz="1600" dirty="0">
                  <a:solidFill>
                    <a:schemeClr val="tx1"/>
                  </a:solidFill>
                </a:rPr>
                <a:t>허용되며 </a:t>
              </a:r>
              <a:r>
                <a:rPr lang="en-US" altLang="ko-KR" sz="1600" dirty="0">
                  <a:solidFill>
                    <a:schemeClr val="tx1"/>
                  </a:solidFill>
                </a:rPr>
                <a:t>NRECG/</a:t>
              </a:r>
              <a:r>
                <a:rPr lang="ko-KR" altLang="en-US" sz="1600" dirty="0">
                  <a:solidFill>
                    <a:schemeClr val="tx1"/>
                  </a:solidFill>
                </a:rPr>
                <a:t>지방정부에서 자금을 지원하고 있다</a:t>
              </a:r>
              <a:r>
                <a:rPr lang="en-US" altLang="ko-KR" sz="1600" dirty="0">
                  <a:solidFill>
                    <a:schemeClr val="tx1"/>
                  </a:solidFill>
                </a:rPr>
                <a:t>.</a:t>
              </a:r>
              <a:endParaRPr lang="ko-KR" altLang="en-US" sz="1600" dirty="0">
                <a:solidFill>
                  <a:schemeClr val="tx1"/>
                </a:solidFill>
              </a:endParaRPr>
            </a:p>
            <a:p>
              <a:pPr algn="ctr"/>
              <a:endParaRPr lang="ko-KR" altLang="en-US" dirty="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1862084" y="1196752"/>
            <a:ext cx="6735316" cy="4473266"/>
            <a:chOff x="248285" y="3669221"/>
            <a:chExt cx="6735316" cy="4473266"/>
          </a:xfrm>
        </p:grpSpPr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285" y="3669221"/>
              <a:ext cx="6735316" cy="4473266"/>
            </a:xfrm>
            <a:prstGeom prst="rect">
              <a:avLst/>
            </a:prstGeom>
          </p:spPr>
        </p:pic>
        <p:sp>
          <p:nvSpPr>
            <p:cNvPr id="17" name="직사각형 16"/>
            <p:cNvSpPr/>
            <p:nvPr/>
          </p:nvSpPr>
          <p:spPr>
            <a:xfrm>
              <a:off x="248285" y="3681787"/>
              <a:ext cx="6716552" cy="444813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solidFill>
                    <a:schemeClr val="bg1"/>
                  </a:solidFill>
                </a:rPr>
                <a:t>인도네시아는 세계 최대의 지열 발전 </a:t>
              </a:r>
              <a:r>
                <a:rPr lang="ko-KR" altLang="en-US" sz="1600" dirty="0" err="1">
                  <a:solidFill>
                    <a:schemeClr val="bg1"/>
                  </a:solidFill>
                </a:rPr>
                <a:t>잠재량</a:t>
              </a:r>
              <a:r>
                <a:rPr lang="en-US" altLang="ko-KR" sz="1600" dirty="0">
                  <a:solidFill>
                    <a:schemeClr val="bg1"/>
                  </a:solidFill>
                </a:rPr>
                <a:t>(</a:t>
              </a:r>
              <a:r>
                <a:rPr lang="ko-KR" altLang="en-US" sz="1600" dirty="0">
                  <a:solidFill>
                    <a:schemeClr val="bg1"/>
                  </a:solidFill>
                </a:rPr>
                <a:t>약 </a:t>
              </a:r>
              <a:r>
                <a:rPr lang="en-US" altLang="ko-KR" sz="1600" dirty="0">
                  <a:solidFill>
                    <a:schemeClr val="bg1"/>
                  </a:solidFill>
                </a:rPr>
                <a:t>28,30MW)</a:t>
              </a:r>
              <a:r>
                <a:rPr lang="ko-KR" altLang="en-US" sz="1600" dirty="0">
                  <a:solidFill>
                    <a:schemeClr val="bg1"/>
                  </a:solidFill>
                </a:rPr>
                <a:t>을 보유하고 있으나 개발 수준은 </a:t>
              </a:r>
              <a:r>
                <a:rPr lang="en-US" altLang="ko-KR" sz="1600" dirty="0">
                  <a:solidFill>
                    <a:schemeClr val="bg1"/>
                  </a:solidFill>
                </a:rPr>
                <a:t>4.2%</a:t>
              </a:r>
              <a:r>
                <a:rPr lang="ko-KR" altLang="en-US" sz="1600" dirty="0">
                  <a:solidFill>
                    <a:schemeClr val="bg1"/>
                  </a:solidFill>
                </a:rPr>
                <a:t>에 불과하여 실제 지열 발전량은 미국</a:t>
              </a:r>
              <a:r>
                <a:rPr lang="en-US" altLang="ko-KR" sz="1600" dirty="0">
                  <a:solidFill>
                    <a:schemeClr val="bg1"/>
                  </a:solidFill>
                </a:rPr>
                <a:t>, </a:t>
              </a:r>
              <a:r>
                <a:rPr lang="ko-KR" altLang="en-US" sz="1600" dirty="0">
                  <a:solidFill>
                    <a:schemeClr val="bg1"/>
                  </a:solidFill>
                </a:rPr>
                <a:t>필리핀에 이어 세계 </a:t>
              </a:r>
              <a:r>
                <a:rPr lang="en-US" altLang="ko-KR" sz="1600" dirty="0">
                  <a:solidFill>
                    <a:schemeClr val="bg1"/>
                  </a:solidFill>
                </a:rPr>
                <a:t>3</a:t>
              </a:r>
              <a:r>
                <a:rPr lang="ko-KR" altLang="en-US" sz="1600" dirty="0">
                  <a:solidFill>
                    <a:schemeClr val="bg1"/>
                  </a:solidFill>
                </a:rPr>
                <a:t>위이다</a:t>
              </a:r>
              <a:r>
                <a:rPr lang="en-US" altLang="ko-KR" sz="1600" dirty="0">
                  <a:solidFill>
                    <a:schemeClr val="bg1"/>
                  </a:solidFill>
                </a:rPr>
                <a:t>. </a:t>
              </a:r>
              <a:r>
                <a:rPr lang="ko-KR" altLang="en-US" sz="1600" dirty="0">
                  <a:solidFill>
                    <a:schemeClr val="bg1"/>
                  </a:solidFill>
                </a:rPr>
                <a:t>자바와 수마트라 지역의 </a:t>
              </a:r>
              <a:r>
                <a:rPr lang="ko-KR" altLang="en-US" sz="1600" dirty="0" err="1">
                  <a:solidFill>
                    <a:schemeClr val="bg1"/>
                  </a:solidFill>
                </a:rPr>
                <a:t>잠재량이</a:t>
              </a:r>
              <a:r>
                <a:rPr lang="ko-KR" altLang="en-US" sz="1600" dirty="0">
                  <a:solidFill>
                    <a:schemeClr val="bg1"/>
                  </a:solidFill>
                </a:rPr>
                <a:t> 높으며 주로 자바지역</a:t>
              </a:r>
              <a:r>
                <a:rPr lang="en-US" altLang="ko-KR" sz="1600" dirty="0">
                  <a:solidFill>
                    <a:schemeClr val="bg1"/>
                  </a:solidFill>
                </a:rPr>
                <a:t>(</a:t>
              </a:r>
              <a:r>
                <a:rPr lang="en-US" altLang="ko-KR" sz="1600" dirty="0" err="1">
                  <a:solidFill>
                    <a:schemeClr val="bg1"/>
                  </a:solidFill>
                </a:rPr>
                <a:t>Gunung</a:t>
              </a:r>
              <a:r>
                <a:rPr lang="en-US" altLang="ko-KR" sz="1600" dirty="0">
                  <a:solidFill>
                    <a:schemeClr val="bg1"/>
                  </a:solidFill>
                </a:rPr>
                <a:t> </a:t>
              </a:r>
              <a:r>
                <a:rPr lang="en-US" altLang="ko-KR" sz="1600" dirty="0" err="1">
                  <a:solidFill>
                    <a:schemeClr val="bg1"/>
                  </a:solidFill>
                </a:rPr>
                <a:t>Salak</a:t>
              </a:r>
              <a:r>
                <a:rPr lang="en-US" altLang="ko-KR" sz="1600" dirty="0">
                  <a:solidFill>
                    <a:schemeClr val="bg1"/>
                  </a:solidFill>
                </a:rPr>
                <a:t> </a:t>
              </a:r>
              <a:r>
                <a:rPr lang="ko-KR" altLang="en-US" sz="1600" dirty="0">
                  <a:solidFill>
                    <a:schemeClr val="bg1"/>
                  </a:solidFill>
                </a:rPr>
                <a:t>과 </a:t>
              </a:r>
              <a:r>
                <a:rPr lang="en-US" altLang="ko-KR" sz="1600" dirty="0" err="1">
                  <a:solidFill>
                    <a:schemeClr val="bg1"/>
                  </a:solidFill>
                </a:rPr>
                <a:t>Darajat</a:t>
              </a:r>
              <a:r>
                <a:rPr lang="en-US" altLang="ko-KR" sz="1600" dirty="0">
                  <a:solidFill>
                    <a:schemeClr val="bg1"/>
                  </a:solidFill>
                </a:rPr>
                <a:t>)</a:t>
              </a:r>
              <a:r>
                <a:rPr lang="ko-KR" altLang="en-US" sz="1600" dirty="0">
                  <a:solidFill>
                    <a:schemeClr val="bg1"/>
                  </a:solidFill>
                </a:rPr>
                <a:t>이 </a:t>
              </a:r>
              <a:r>
                <a:rPr lang="ko-KR" altLang="en-US" sz="1600" dirty="0" smtClean="0">
                  <a:solidFill>
                    <a:schemeClr val="bg1"/>
                  </a:solidFill>
                </a:rPr>
                <a:t>개발되었다</a:t>
              </a:r>
              <a:r>
                <a:rPr lang="en-US" altLang="ko-KR" sz="1600" dirty="0">
                  <a:solidFill>
                    <a:schemeClr val="bg1"/>
                  </a:solidFill>
                </a:rPr>
                <a:t>. </a:t>
              </a:r>
              <a:r>
                <a:rPr lang="ko-KR" altLang="en-US" sz="1600" dirty="0">
                  <a:solidFill>
                    <a:schemeClr val="bg1"/>
                  </a:solidFill>
                </a:rPr>
                <a:t>인도네시아는 </a:t>
              </a:r>
              <a:r>
                <a:rPr lang="en-US" altLang="ko-KR" sz="1600" dirty="0">
                  <a:solidFill>
                    <a:schemeClr val="bg1"/>
                  </a:solidFill>
                </a:rPr>
                <a:t>276</a:t>
              </a:r>
              <a:r>
                <a:rPr lang="ko-KR" altLang="en-US" sz="1600" dirty="0" smtClean="0">
                  <a:solidFill>
                    <a:schemeClr val="bg1"/>
                  </a:solidFill>
                </a:rPr>
                <a:t>개</a:t>
              </a:r>
              <a:endParaRPr lang="en-US" altLang="ko-KR" sz="1600" dirty="0" smtClean="0">
                <a:solidFill>
                  <a:schemeClr val="bg1"/>
                </a:solidFill>
              </a:endParaRPr>
            </a:p>
            <a:p>
              <a:pPr algn="ctr"/>
              <a:endParaRPr lang="en-US" altLang="ko-KR" sz="1600" dirty="0">
                <a:solidFill>
                  <a:schemeClr val="bg1"/>
                </a:solidFill>
              </a:endParaRPr>
            </a:p>
            <a:p>
              <a:pPr algn="ctr"/>
              <a:r>
                <a:rPr lang="ko-KR" altLang="en-US" sz="1600" dirty="0" smtClean="0">
                  <a:solidFill>
                    <a:schemeClr val="tx1"/>
                  </a:solidFill>
                </a:rPr>
                <a:t>의 </a:t>
              </a:r>
              <a:r>
                <a:rPr lang="ko-KR" altLang="en-US" sz="1600" dirty="0">
                  <a:solidFill>
                    <a:schemeClr val="tx1"/>
                  </a:solidFill>
                </a:rPr>
                <a:t>지열 발전 사이트에 </a:t>
              </a:r>
              <a:r>
                <a:rPr lang="en-US" altLang="ko-KR" sz="1600" dirty="0">
                  <a:solidFill>
                    <a:schemeClr val="tx1"/>
                  </a:solidFill>
                </a:rPr>
                <a:t>29GW </a:t>
              </a:r>
              <a:r>
                <a:rPr lang="ko-KR" altLang="en-US" sz="1600" dirty="0">
                  <a:solidFill>
                    <a:schemeClr val="tx1"/>
                  </a:solidFill>
                </a:rPr>
                <a:t>이상의 지열에너지 </a:t>
              </a:r>
              <a:r>
                <a:rPr lang="ko-KR" altLang="en-US" sz="1600" dirty="0" err="1">
                  <a:solidFill>
                    <a:schemeClr val="tx1"/>
                  </a:solidFill>
                </a:rPr>
                <a:t>잠재량을</a:t>
              </a:r>
              <a:r>
                <a:rPr lang="ko-KR" altLang="en-US" sz="1600" dirty="0">
                  <a:solidFill>
                    <a:schemeClr val="tx1"/>
                  </a:solidFill>
                </a:rPr>
                <a:t>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보유하고 있으며 </a:t>
              </a:r>
              <a:r>
                <a:rPr lang="ko-KR" altLang="en-US" sz="1600" dirty="0" err="1" smtClean="0">
                  <a:solidFill>
                    <a:schemeClr val="tx1"/>
                  </a:solidFill>
                </a:rPr>
                <a:t>총용량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sz="1600" dirty="0">
                  <a:solidFill>
                    <a:schemeClr val="tx1"/>
                  </a:solidFill>
                </a:rPr>
                <a:t>1,226MW</a:t>
              </a:r>
              <a:r>
                <a:rPr lang="ko-KR" altLang="en-US" sz="1600" dirty="0">
                  <a:solidFill>
                    <a:schemeClr val="tx1"/>
                  </a:solidFill>
                </a:rPr>
                <a:t>를 생산하고 있다</a:t>
              </a:r>
              <a:r>
                <a:rPr lang="en-US" altLang="ko-KR" sz="1600" dirty="0">
                  <a:solidFill>
                    <a:schemeClr val="tx1"/>
                  </a:solidFill>
                </a:rPr>
                <a:t>.</a:t>
              </a:r>
              <a:endParaRPr lang="ko-KR" altLang="en-US" sz="1600" dirty="0">
                <a:solidFill>
                  <a:schemeClr val="tx1"/>
                </a:solidFill>
              </a:endParaRPr>
            </a:p>
            <a:p>
              <a:pPr algn="ctr"/>
              <a:endParaRPr lang="ko-KR" altLang="en-US" dirty="0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1875060" y="1196752"/>
            <a:ext cx="6722340" cy="4464648"/>
            <a:chOff x="-1836712" y="3299611"/>
            <a:chExt cx="6722340" cy="4464648"/>
          </a:xfrm>
        </p:grpSpPr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36712" y="3299611"/>
              <a:ext cx="6722340" cy="4464648"/>
            </a:xfrm>
            <a:prstGeom prst="rect">
              <a:avLst/>
            </a:prstGeom>
          </p:spPr>
        </p:pic>
        <p:sp>
          <p:nvSpPr>
            <p:cNvPr id="20" name="직사각형 19"/>
            <p:cNvSpPr/>
            <p:nvPr/>
          </p:nvSpPr>
          <p:spPr>
            <a:xfrm>
              <a:off x="-1836712" y="3303560"/>
              <a:ext cx="6722340" cy="44606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/>
              <a:r>
                <a:rPr lang="ko-KR" altLang="en-US" sz="1600" dirty="0">
                  <a:solidFill>
                    <a:schemeClr val="bg1"/>
                  </a:solidFill>
                </a:rPr>
                <a:t>인도네시아 태양광 산업은 국가 정책</a:t>
              </a:r>
              <a:r>
                <a:rPr lang="en-US" altLang="ko-KR" sz="1600" dirty="0">
                  <a:solidFill>
                    <a:schemeClr val="bg1"/>
                  </a:solidFill>
                </a:rPr>
                <a:t>(</a:t>
              </a:r>
              <a:r>
                <a:rPr lang="ko-KR" altLang="en-US" sz="1600" dirty="0">
                  <a:solidFill>
                    <a:schemeClr val="bg1"/>
                  </a:solidFill>
                </a:rPr>
                <a:t>에너지 절약정책</a:t>
              </a:r>
              <a:r>
                <a:rPr lang="en-US" altLang="ko-KR" sz="1600" dirty="0">
                  <a:solidFill>
                    <a:schemeClr val="bg1"/>
                  </a:solidFill>
                </a:rPr>
                <a:t>, </a:t>
              </a:r>
              <a:r>
                <a:rPr lang="ko-KR" altLang="en-US" sz="1600" dirty="0">
                  <a:solidFill>
                    <a:schemeClr val="bg1"/>
                  </a:solidFill>
                </a:rPr>
                <a:t>에너지원 다변화 정책</a:t>
              </a:r>
              <a:r>
                <a:rPr lang="en-US" altLang="ko-KR" sz="1600" dirty="0">
                  <a:solidFill>
                    <a:schemeClr val="bg1"/>
                  </a:solidFill>
                </a:rPr>
                <a:t>)</a:t>
              </a:r>
              <a:r>
                <a:rPr lang="ko-KR" altLang="en-US" sz="1600" dirty="0">
                  <a:solidFill>
                    <a:schemeClr val="bg1"/>
                  </a:solidFill>
                </a:rPr>
                <a:t>을 기반으로 하여 향후 큰 시장을 형성할 것으로 기대되며</a:t>
              </a:r>
              <a:r>
                <a:rPr lang="en-US" altLang="ko-KR" sz="1600" dirty="0">
                  <a:solidFill>
                    <a:schemeClr val="bg1"/>
                  </a:solidFill>
                </a:rPr>
                <a:t>, </a:t>
              </a:r>
              <a:r>
                <a:rPr lang="ko-KR" altLang="en-US" sz="1600" dirty="0">
                  <a:solidFill>
                    <a:schemeClr val="bg1"/>
                  </a:solidFill>
                </a:rPr>
                <a:t>국가적으로 추진 중에 있는 </a:t>
              </a:r>
              <a:r>
                <a:rPr lang="ko-KR" altLang="en-US" sz="1600" dirty="0" err="1">
                  <a:solidFill>
                    <a:schemeClr val="bg1"/>
                  </a:solidFill>
                </a:rPr>
                <a:t>지방전력화사업은</a:t>
              </a:r>
              <a:r>
                <a:rPr lang="ko-KR" altLang="en-US" sz="1600" dirty="0">
                  <a:solidFill>
                    <a:schemeClr val="bg1"/>
                  </a:solidFill>
                </a:rPr>
                <a:t> </a:t>
              </a:r>
              <a:r>
                <a:rPr lang="ko-KR" altLang="en-US" sz="1600" dirty="0" smtClean="0">
                  <a:solidFill>
                    <a:schemeClr val="bg1"/>
                  </a:solidFill>
                </a:rPr>
                <a:t>인도네시아의 </a:t>
              </a:r>
              <a:r>
                <a:rPr lang="ko-KR" altLang="en-US" sz="1600" dirty="0">
                  <a:solidFill>
                    <a:schemeClr val="bg1"/>
                  </a:solidFill>
                </a:rPr>
                <a:t>환경적 특수성 </a:t>
              </a:r>
              <a:r>
                <a:rPr lang="ko-KR" altLang="en-US" sz="1600" dirty="0" smtClean="0">
                  <a:solidFill>
                    <a:schemeClr val="bg1"/>
                  </a:solidFill>
                </a:rPr>
                <a:t>상황을 </a:t>
              </a:r>
              <a:r>
                <a:rPr lang="ko-KR" altLang="en-US" sz="1600" dirty="0">
                  <a:solidFill>
                    <a:schemeClr val="bg1"/>
                  </a:solidFill>
                </a:rPr>
                <a:t>고려해 볼 때</a:t>
              </a:r>
              <a:r>
                <a:rPr lang="en-US" altLang="ko-KR" sz="1600" dirty="0">
                  <a:solidFill>
                    <a:schemeClr val="bg1"/>
                  </a:solidFill>
                </a:rPr>
                <a:t>, </a:t>
              </a:r>
              <a:r>
                <a:rPr lang="ko-KR" altLang="en-US" sz="1600" dirty="0">
                  <a:solidFill>
                    <a:schemeClr val="bg1"/>
                  </a:solidFill>
                </a:rPr>
                <a:t>태양광 발전 시스템은 인도네시아 지방전력화 사업에 최대 잠재력을 보유하고 있다</a:t>
              </a:r>
              <a:r>
                <a:rPr lang="en-US" altLang="ko-KR" sz="1600" dirty="0" smtClean="0">
                  <a:solidFill>
                    <a:schemeClr val="bg1"/>
                  </a:solidFill>
                </a:rPr>
                <a:t>.</a:t>
              </a:r>
            </a:p>
            <a:p>
              <a:pPr fontAlgn="base"/>
              <a:r>
                <a:rPr lang="en-US" altLang="ko-KR" sz="1600" dirty="0" smtClean="0">
                  <a:solidFill>
                    <a:schemeClr val="bg1"/>
                  </a:solidFill>
                </a:rPr>
                <a:t>-</a:t>
              </a:r>
              <a:r>
                <a:rPr lang="en-US" altLang="ko-KR" sz="1600" dirty="0">
                  <a:solidFill>
                    <a:schemeClr val="bg1"/>
                  </a:solidFill>
                </a:rPr>
                <a:t>2012</a:t>
              </a:r>
              <a:r>
                <a:rPr lang="ko-KR" altLang="en-US" sz="1600" dirty="0">
                  <a:solidFill>
                    <a:schemeClr val="bg1"/>
                  </a:solidFill>
                </a:rPr>
                <a:t>년 </a:t>
              </a:r>
              <a:r>
                <a:rPr lang="en-US" altLang="ko-KR" sz="1600" dirty="0">
                  <a:solidFill>
                    <a:schemeClr val="bg1"/>
                  </a:solidFill>
                </a:rPr>
                <a:t>100</a:t>
              </a:r>
              <a:r>
                <a:rPr lang="ko-KR" altLang="en-US" sz="1600" dirty="0">
                  <a:solidFill>
                    <a:schemeClr val="bg1"/>
                  </a:solidFill>
                </a:rPr>
                <a:t>여 섬에 약 </a:t>
              </a:r>
              <a:r>
                <a:rPr lang="en-US" altLang="ko-KR" sz="1600" dirty="0">
                  <a:solidFill>
                    <a:schemeClr val="bg1"/>
                  </a:solidFill>
                </a:rPr>
                <a:t>20MW </a:t>
              </a:r>
              <a:r>
                <a:rPr lang="ko-KR" altLang="en-US" sz="1600" dirty="0">
                  <a:solidFill>
                    <a:schemeClr val="bg1"/>
                  </a:solidFill>
                </a:rPr>
                <a:t>정도가 공급됐으며</a:t>
              </a:r>
              <a:r>
                <a:rPr lang="en-US" altLang="ko-KR" sz="1600" dirty="0">
                  <a:solidFill>
                    <a:schemeClr val="bg1"/>
                  </a:solidFill>
                </a:rPr>
                <a:t>, </a:t>
              </a:r>
              <a:r>
                <a:rPr lang="ko-KR" altLang="en-US" sz="1600" dirty="0">
                  <a:solidFill>
                    <a:schemeClr val="bg1"/>
                  </a:solidFill>
                </a:rPr>
                <a:t>인도네시아 정부는 </a:t>
              </a:r>
              <a:r>
                <a:rPr lang="en-US" altLang="ko-KR" sz="1600" dirty="0">
                  <a:solidFill>
                    <a:schemeClr val="tx1"/>
                  </a:solidFill>
                </a:rPr>
                <a:t>2015</a:t>
              </a:r>
              <a:r>
                <a:rPr lang="ko-KR" altLang="en-US" sz="1600" dirty="0">
                  <a:solidFill>
                    <a:schemeClr val="tx1"/>
                  </a:solidFill>
                </a:rPr>
                <a:t>년까지 </a:t>
              </a:r>
              <a:r>
                <a:rPr lang="en-US" altLang="ko-KR" sz="1600" dirty="0">
                  <a:solidFill>
                    <a:schemeClr val="tx1"/>
                  </a:solidFill>
                </a:rPr>
                <a:t>1,000 </a:t>
              </a:r>
              <a:r>
                <a:rPr lang="ko-KR" altLang="en-US" sz="1600" dirty="0" err="1">
                  <a:solidFill>
                    <a:schemeClr val="tx1"/>
                  </a:solidFill>
                </a:rPr>
                <a:t>여개</a:t>
              </a:r>
              <a:r>
                <a:rPr lang="ko-KR" altLang="en-US" sz="1600" dirty="0">
                  <a:solidFill>
                    <a:schemeClr val="tx1"/>
                  </a:solidFill>
                </a:rPr>
                <a:t> 섬에 태양광발전시스템을 공급할 계획을 포함하여 </a:t>
              </a:r>
              <a:r>
                <a:rPr lang="en-US" altLang="ko-KR" sz="1600" dirty="0">
                  <a:solidFill>
                    <a:schemeClr val="tx1"/>
                  </a:solidFill>
                </a:rPr>
                <a:t>2013~2015</a:t>
              </a:r>
              <a:r>
                <a:rPr lang="ko-KR" altLang="en-US" sz="1600" dirty="0">
                  <a:solidFill>
                    <a:schemeClr val="tx1"/>
                  </a:solidFill>
                </a:rPr>
                <a:t>년까지 총 </a:t>
              </a:r>
              <a:r>
                <a:rPr lang="en-US" altLang="ko-KR" sz="1600" dirty="0">
                  <a:solidFill>
                    <a:schemeClr val="tx1"/>
                  </a:solidFill>
                </a:rPr>
                <a:t>225MW </a:t>
              </a:r>
              <a:r>
                <a:rPr lang="ko-KR" altLang="en-US" sz="1600" dirty="0">
                  <a:solidFill>
                    <a:schemeClr val="tx1"/>
                  </a:solidFill>
                </a:rPr>
                <a:t>이상이 추가 공급될 계획에 있다</a:t>
              </a:r>
              <a:r>
                <a:rPr lang="en-US" altLang="ko-KR" sz="1600" dirty="0">
                  <a:solidFill>
                    <a:schemeClr val="tx1"/>
                  </a:solidFill>
                </a:rPr>
                <a:t>.</a:t>
              </a:r>
              <a:endParaRPr lang="ko-KR" altLang="en-US" sz="1600" dirty="0">
                <a:solidFill>
                  <a:schemeClr val="tx1"/>
                </a:solidFill>
              </a:endParaRPr>
            </a:p>
            <a:p>
              <a:pPr fontAlgn="base"/>
              <a:r>
                <a:rPr lang="en-US" altLang="ko-KR" sz="1600" dirty="0">
                  <a:solidFill>
                    <a:schemeClr val="tx1"/>
                  </a:solidFill>
                </a:rPr>
                <a:t>2014</a:t>
              </a:r>
              <a:r>
                <a:rPr lang="ko-KR" altLang="en-US" sz="1600" dirty="0">
                  <a:solidFill>
                    <a:schemeClr val="tx1"/>
                  </a:solidFill>
                </a:rPr>
                <a:t>년까지 </a:t>
              </a:r>
              <a:r>
                <a:rPr lang="en-US" altLang="ko-KR" sz="1600" dirty="0">
                  <a:solidFill>
                    <a:schemeClr val="tx1"/>
                  </a:solidFill>
                </a:rPr>
                <a:t>40</a:t>
              </a:r>
              <a:r>
                <a:rPr lang="ko-KR" altLang="en-US" sz="1600" dirty="0">
                  <a:solidFill>
                    <a:schemeClr val="tx1"/>
                  </a:solidFill>
                </a:rPr>
                <a:t>만 가구에 </a:t>
              </a:r>
              <a:r>
                <a:rPr lang="ko-KR" altLang="en-US" sz="1600" dirty="0" err="1">
                  <a:solidFill>
                    <a:schemeClr val="tx1"/>
                  </a:solidFill>
                </a:rPr>
                <a:t>솔라</a:t>
              </a:r>
              <a:r>
                <a:rPr lang="ko-KR" altLang="en-US" sz="1600" dirty="0">
                  <a:solidFill>
                    <a:schemeClr val="tx1"/>
                  </a:solidFill>
                </a:rPr>
                <a:t> 홈 시스템</a:t>
              </a:r>
              <a:r>
                <a:rPr lang="en-US" altLang="ko-KR" sz="1600" dirty="0">
                  <a:solidFill>
                    <a:schemeClr val="tx1"/>
                  </a:solidFill>
                </a:rPr>
                <a:t>(Solar Home System)</a:t>
              </a:r>
              <a:r>
                <a:rPr lang="ko-KR" altLang="en-US" sz="1600" dirty="0">
                  <a:solidFill>
                    <a:schemeClr val="tx1"/>
                  </a:solidFill>
                </a:rPr>
                <a:t>을 공급할 예정이며</a:t>
              </a:r>
              <a:r>
                <a:rPr lang="en-US" altLang="ko-KR" sz="1600" dirty="0">
                  <a:solidFill>
                    <a:schemeClr val="tx1"/>
                  </a:solidFill>
                </a:rPr>
                <a:t>, </a:t>
              </a:r>
              <a:r>
                <a:rPr lang="ko-KR" altLang="en-US" sz="1600" dirty="0">
                  <a:solidFill>
                    <a:schemeClr val="tx1"/>
                  </a:solidFill>
                </a:rPr>
                <a:t>정부는 도시</a:t>
              </a:r>
              <a:r>
                <a:rPr lang="en-US" altLang="ko-KR" sz="1600" dirty="0">
                  <a:solidFill>
                    <a:schemeClr val="tx1"/>
                  </a:solidFill>
                </a:rPr>
                <a:t>, </a:t>
              </a:r>
              <a:r>
                <a:rPr lang="ko-KR" altLang="en-US" sz="1600" dirty="0">
                  <a:solidFill>
                    <a:schemeClr val="tx1"/>
                  </a:solidFill>
                </a:rPr>
                <a:t>촌락</a:t>
              </a:r>
              <a:r>
                <a:rPr lang="en-US" altLang="ko-KR" sz="1600" dirty="0">
                  <a:solidFill>
                    <a:schemeClr val="tx1"/>
                  </a:solidFill>
                </a:rPr>
                <a:t>, </a:t>
              </a:r>
              <a:r>
                <a:rPr lang="ko-KR" altLang="en-US" sz="1600" dirty="0" err="1">
                  <a:solidFill>
                    <a:schemeClr val="tx1"/>
                  </a:solidFill>
                </a:rPr>
                <a:t>도서형으로</a:t>
              </a:r>
              <a:r>
                <a:rPr lang="ko-KR" altLang="en-US" sz="1600" dirty="0">
                  <a:solidFill>
                    <a:schemeClr val="tx1"/>
                  </a:solidFill>
                </a:rPr>
                <a:t> 구분해 </a:t>
              </a:r>
              <a:r>
                <a:rPr lang="ko-KR" altLang="en-US" sz="1600" dirty="0" err="1">
                  <a:solidFill>
                    <a:schemeClr val="tx1"/>
                  </a:solidFill>
                </a:rPr>
                <a:t>지형별</a:t>
              </a:r>
              <a:r>
                <a:rPr lang="ko-KR" altLang="en-US" sz="1600" dirty="0">
                  <a:solidFill>
                    <a:schemeClr val="tx1"/>
                  </a:solidFill>
                </a:rPr>
                <a:t> 태양광발전 프로그램 정책을 수립할 계획이다</a:t>
              </a:r>
              <a:r>
                <a:rPr lang="en-US" altLang="ko-KR" sz="1600" dirty="0">
                  <a:solidFill>
                    <a:schemeClr val="tx1"/>
                  </a:solidFill>
                </a:rPr>
                <a:t>.</a:t>
              </a:r>
              <a:endParaRPr lang="ko-KR" altLang="en-US" sz="1600" dirty="0">
                <a:solidFill>
                  <a:schemeClr val="tx1"/>
                </a:solidFill>
              </a:endParaRPr>
            </a:p>
            <a:p>
              <a:pPr algn="ctr"/>
              <a:endParaRPr lang="ko-KR" altLang="en-US" dirty="0"/>
            </a:p>
          </p:txBody>
        </p:sp>
      </p:grpSp>
      <p:pic>
        <p:nvPicPr>
          <p:cNvPr id="1025" name="_x179023416" descr="EMB0000019462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858" y="3429076"/>
            <a:ext cx="6706743" cy="228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직사각형 22">
            <a:hlinkClick r:id="rId6" action="ppaction://hlinksldjump"/>
          </p:cNvPr>
          <p:cNvSpPr/>
          <p:nvPr/>
        </p:nvSpPr>
        <p:spPr>
          <a:xfrm>
            <a:off x="5868144" y="6195155"/>
            <a:ext cx="2541984" cy="3301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아시아 지도로 돌아가기</a:t>
            </a:r>
            <a:endParaRPr lang="ko-KR" altLang="en-US" sz="1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4" name="실행 단추: 뒤로 또는 이전 23">
            <a:hlinkClick r:id="" action="ppaction://hlinkshowjump?jump=previousslide" highlightClick="1"/>
          </p:cNvPr>
          <p:cNvSpPr/>
          <p:nvPr/>
        </p:nvSpPr>
        <p:spPr>
          <a:xfrm>
            <a:off x="8314943" y="6195154"/>
            <a:ext cx="433522" cy="330189"/>
          </a:xfrm>
          <a:prstGeom prst="actionButtonBackPrevio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hlinkClick r:id="rId7" action="ppaction://hlinksldjump"/>
          </p:cNvPr>
          <p:cNvSpPr/>
          <p:nvPr/>
        </p:nvSpPr>
        <p:spPr>
          <a:xfrm>
            <a:off x="179512" y="6237312"/>
            <a:ext cx="2282552" cy="3301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Home</a:t>
            </a:r>
            <a:r>
              <a:rPr lang="ko-KR" altLang="en-US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으로 돌아가기</a:t>
            </a:r>
            <a:endParaRPr lang="ko-KR" altLang="en-US" sz="1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실행 단추: 뒤로 또는 이전 25">
            <a:hlinkClick r:id="" action="ppaction://hlinkshowjump?jump=firstslide" highlightClick="1"/>
          </p:cNvPr>
          <p:cNvSpPr/>
          <p:nvPr/>
        </p:nvSpPr>
        <p:spPr>
          <a:xfrm>
            <a:off x="2366879" y="6237311"/>
            <a:ext cx="433522" cy="330189"/>
          </a:xfrm>
          <a:prstGeom prst="actionButtonBackPrevio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49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23" grpId="0" animBg="1"/>
      <p:bldP spid="24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76056" y="1484784"/>
            <a:ext cx="3818496" cy="76944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1F497D">
                    <a:lumMod val="75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P</a:t>
            </a:r>
            <a:r>
              <a:rPr lang="en-US" altLang="ko-KR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art.5    </a:t>
            </a:r>
            <a:r>
              <a:rPr lang="ko-KR" altLang="en-US" sz="2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</a:rPr>
              <a:t>결과</a:t>
            </a:r>
            <a:endParaRPr lang="ko-KR" altLang="en-US" sz="2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082" y="-4762"/>
            <a:ext cx="9144000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73626" y="3573016"/>
            <a:ext cx="8208912" cy="30008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지금까</a:t>
            </a:r>
            <a:r>
              <a: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지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의 자료는 친환경 생활 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→ </a:t>
            </a:r>
            <a:r>
              <a:rPr lang="ko-KR" altLang="en-US" b="1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신재생에너지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나아가 친환경 주택 까지 하나의 주제에 초점을 맞춰 발표 했지만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이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외에도 빗물 사용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b="1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로컬푸드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 이용 등과 같은 다른 주제로 </a:t>
            </a:r>
            <a:r>
              <a:rPr lang="ko-KR" altLang="en-US" b="1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어플이나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 광고를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활용한다면 친환경 생활에 관한 관심도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늘어나고</a:t>
            </a:r>
            <a:r>
              <a:rPr lang="en-US" altLang="ko-KR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실생활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(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정보 나눔 커뮤니티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교육용 자료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등 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)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에 유용하게 사용 되어 질 것이며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에너지 절약 효과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비용 절감 효과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친환경적 효과와 같은 장점들을 효율적으로 널리 알려 친환경 생활에 대한 사람들의 인식을 바꿀 수 있을 것이라 기대 됨</a:t>
            </a:r>
            <a:r>
              <a:rPr lang="en-US" altLang="ko-KR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5327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59832" y="2564904"/>
            <a:ext cx="2864207" cy="769441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</a:t>
            </a:r>
            <a:r>
              <a:rPr lang="en-US" altLang="ko-K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hank </a:t>
            </a:r>
            <a:r>
              <a:rPr lang="en-US" altLang="ko-KR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Y</a:t>
            </a:r>
            <a:r>
              <a:rPr lang="en-US" altLang="ko-K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3308612" y="4149080"/>
            <a:ext cx="2448272" cy="576064"/>
            <a:chOff x="3337230" y="4293096"/>
            <a:chExt cx="2448272" cy="576064"/>
          </a:xfrm>
        </p:grpSpPr>
        <p:sp>
          <p:nvSpPr>
            <p:cNvPr id="6" name="직사각형 5"/>
            <p:cNvSpPr/>
            <p:nvPr/>
          </p:nvSpPr>
          <p:spPr>
            <a:xfrm>
              <a:off x="3337230" y="4293096"/>
              <a:ext cx="2448272" cy="576064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50888" y="4304129"/>
              <a:ext cx="162095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b="1" dirty="0" smtClean="0">
                  <a:solidFill>
                    <a:schemeClr val="bg1"/>
                  </a:solidFill>
                </a:rPr>
                <a:t>강화여자고등학교</a:t>
              </a:r>
              <a:endParaRPr lang="en-US" altLang="ko-KR" sz="1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ko-KR" altLang="en-US" sz="1600" b="1" dirty="0" smtClean="0">
                  <a:solidFill>
                    <a:schemeClr val="bg1"/>
                  </a:solidFill>
                </a:rPr>
                <a:t>권수진 김예지</a:t>
              </a:r>
              <a:endParaRPr lang="en-US" altLang="ko-KR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31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6016" y="1484784"/>
            <a:ext cx="4178536" cy="76944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P</a:t>
            </a:r>
            <a:r>
              <a:rPr lang="en-US" altLang="ko-K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art.1 </a:t>
            </a:r>
            <a:r>
              <a:rPr lang="ko-KR" altLang="en-US" sz="20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탐구 동기 및 목적</a:t>
            </a:r>
            <a:endParaRPr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8010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6958" y="200156"/>
            <a:ext cx="8539277" cy="6444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오각형 17"/>
          <p:cNvSpPr/>
          <p:nvPr/>
        </p:nvSpPr>
        <p:spPr>
          <a:xfrm>
            <a:off x="611560" y="476672"/>
            <a:ext cx="7776864" cy="792088"/>
          </a:xfrm>
          <a:prstGeom prst="homePlate">
            <a:avLst>
              <a:gd name="adj" fmla="val 75845"/>
            </a:avLst>
          </a:prstGeom>
          <a:gradFill>
            <a:gsLst>
              <a:gs pos="0">
                <a:srgbClr val="35C81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/>
              <a:t>탐구 동기 및 목적</a:t>
            </a:r>
            <a:endParaRPr lang="ko-KR" altLang="en-US" sz="3200" dirty="0"/>
          </a:p>
        </p:txBody>
      </p:sp>
      <p:sp>
        <p:nvSpPr>
          <p:cNvPr id="36" name="자유형 35"/>
          <p:cNvSpPr/>
          <p:nvPr/>
        </p:nvSpPr>
        <p:spPr>
          <a:xfrm>
            <a:off x="5866130" y="3465349"/>
            <a:ext cx="2495077" cy="2495077"/>
          </a:xfrm>
          <a:custGeom>
            <a:avLst/>
            <a:gdLst>
              <a:gd name="connsiteX0" fmla="*/ 1771018 w 2495077"/>
              <a:gd name="connsiteY0" fmla="*/ 397812 h 2495077"/>
              <a:gd name="connsiteX1" fmla="*/ 1965096 w 2495077"/>
              <a:gd name="connsiteY1" fmla="*/ 234954 h 2495077"/>
              <a:gd name="connsiteX2" fmla="*/ 2120141 w 2495077"/>
              <a:gd name="connsiteY2" fmla="*/ 365053 h 2495077"/>
              <a:gd name="connsiteX3" fmla="*/ 1993457 w 2495077"/>
              <a:gd name="connsiteY3" fmla="*/ 584462 h 2495077"/>
              <a:gd name="connsiteX4" fmla="*/ 2194741 w 2495077"/>
              <a:gd name="connsiteY4" fmla="*/ 933097 h 2495077"/>
              <a:gd name="connsiteX5" fmla="*/ 2448096 w 2495077"/>
              <a:gd name="connsiteY5" fmla="*/ 933091 h 2495077"/>
              <a:gd name="connsiteX6" fmla="*/ 2483242 w 2495077"/>
              <a:gd name="connsiteY6" fmla="*/ 1132413 h 2495077"/>
              <a:gd name="connsiteX7" fmla="*/ 2245163 w 2495077"/>
              <a:gd name="connsiteY7" fmla="*/ 1219059 h 2495077"/>
              <a:gd name="connsiteX8" fmla="*/ 2175258 w 2495077"/>
              <a:gd name="connsiteY8" fmla="*/ 1615510 h 2495077"/>
              <a:gd name="connsiteX9" fmla="*/ 2369343 w 2495077"/>
              <a:gd name="connsiteY9" fmla="*/ 1778359 h 2495077"/>
              <a:gd name="connsiteX10" fmla="*/ 2268145 w 2495077"/>
              <a:gd name="connsiteY10" fmla="*/ 1953640 h 2495077"/>
              <a:gd name="connsiteX11" fmla="*/ 2030070 w 2495077"/>
              <a:gd name="connsiteY11" fmla="*/ 1866981 h 2495077"/>
              <a:gd name="connsiteX12" fmla="*/ 1721684 w 2495077"/>
              <a:gd name="connsiteY12" fmla="*/ 2125748 h 2495077"/>
              <a:gd name="connsiteX13" fmla="*/ 1765686 w 2495077"/>
              <a:gd name="connsiteY13" fmla="*/ 2375253 h 2495077"/>
              <a:gd name="connsiteX14" fmla="*/ 1575494 w 2495077"/>
              <a:gd name="connsiteY14" fmla="*/ 2444477 h 2495077"/>
              <a:gd name="connsiteX15" fmla="*/ 1448822 w 2495077"/>
              <a:gd name="connsiteY15" fmla="*/ 2225061 h 2495077"/>
              <a:gd name="connsiteX16" fmla="*/ 1046253 w 2495077"/>
              <a:gd name="connsiteY16" fmla="*/ 2225061 h 2495077"/>
              <a:gd name="connsiteX17" fmla="*/ 919583 w 2495077"/>
              <a:gd name="connsiteY17" fmla="*/ 2444477 h 2495077"/>
              <a:gd name="connsiteX18" fmla="*/ 729391 w 2495077"/>
              <a:gd name="connsiteY18" fmla="*/ 2375253 h 2495077"/>
              <a:gd name="connsiteX19" fmla="*/ 773393 w 2495077"/>
              <a:gd name="connsiteY19" fmla="*/ 2125747 h 2495077"/>
              <a:gd name="connsiteX20" fmla="*/ 465007 w 2495077"/>
              <a:gd name="connsiteY20" fmla="*/ 1866980 h 2495077"/>
              <a:gd name="connsiteX21" fmla="*/ 226932 w 2495077"/>
              <a:gd name="connsiteY21" fmla="*/ 1953640 h 2495077"/>
              <a:gd name="connsiteX22" fmla="*/ 125734 w 2495077"/>
              <a:gd name="connsiteY22" fmla="*/ 1778359 h 2495077"/>
              <a:gd name="connsiteX23" fmla="*/ 319820 w 2495077"/>
              <a:gd name="connsiteY23" fmla="*/ 1615510 h 2495077"/>
              <a:gd name="connsiteX24" fmla="*/ 249915 w 2495077"/>
              <a:gd name="connsiteY24" fmla="*/ 1219059 h 2495077"/>
              <a:gd name="connsiteX25" fmla="*/ 11835 w 2495077"/>
              <a:gd name="connsiteY25" fmla="*/ 1132413 h 2495077"/>
              <a:gd name="connsiteX26" fmla="*/ 46981 w 2495077"/>
              <a:gd name="connsiteY26" fmla="*/ 933091 h 2495077"/>
              <a:gd name="connsiteX27" fmla="*/ 300336 w 2495077"/>
              <a:gd name="connsiteY27" fmla="*/ 933097 h 2495077"/>
              <a:gd name="connsiteX28" fmla="*/ 501621 w 2495077"/>
              <a:gd name="connsiteY28" fmla="*/ 584462 h 2495077"/>
              <a:gd name="connsiteX29" fmla="*/ 374936 w 2495077"/>
              <a:gd name="connsiteY29" fmla="*/ 365053 h 2495077"/>
              <a:gd name="connsiteX30" fmla="*/ 529981 w 2495077"/>
              <a:gd name="connsiteY30" fmla="*/ 234954 h 2495077"/>
              <a:gd name="connsiteX31" fmla="*/ 724059 w 2495077"/>
              <a:gd name="connsiteY31" fmla="*/ 397812 h 2495077"/>
              <a:gd name="connsiteX32" fmla="*/ 1102350 w 2495077"/>
              <a:gd name="connsiteY32" fmla="*/ 260126 h 2495077"/>
              <a:gd name="connsiteX33" fmla="*/ 1146339 w 2495077"/>
              <a:gd name="connsiteY33" fmla="*/ 10617 h 2495077"/>
              <a:gd name="connsiteX34" fmla="*/ 1348738 w 2495077"/>
              <a:gd name="connsiteY34" fmla="*/ 10617 h 2495077"/>
              <a:gd name="connsiteX35" fmla="*/ 1392727 w 2495077"/>
              <a:gd name="connsiteY35" fmla="*/ 260125 h 2495077"/>
              <a:gd name="connsiteX36" fmla="*/ 1771018 w 2495077"/>
              <a:gd name="connsiteY36" fmla="*/ 397812 h 249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495077" h="2495077">
                <a:moveTo>
                  <a:pt x="1771018" y="397812"/>
                </a:moveTo>
                <a:lnTo>
                  <a:pt x="1965096" y="234954"/>
                </a:lnTo>
                <a:lnTo>
                  <a:pt x="2120141" y="365053"/>
                </a:lnTo>
                <a:lnTo>
                  <a:pt x="1993457" y="584462"/>
                </a:lnTo>
                <a:cubicBezTo>
                  <a:pt x="2083536" y="685795"/>
                  <a:pt x="2152024" y="804420"/>
                  <a:pt x="2194741" y="933097"/>
                </a:cubicBezTo>
                <a:lnTo>
                  <a:pt x="2448096" y="933091"/>
                </a:lnTo>
                <a:lnTo>
                  <a:pt x="2483242" y="1132413"/>
                </a:lnTo>
                <a:lnTo>
                  <a:pt x="2245163" y="1219059"/>
                </a:lnTo>
                <a:cubicBezTo>
                  <a:pt x="2249032" y="1354586"/>
                  <a:pt x="2225246" y="1489480"/>
                  <a:pt x="2175258" y="1615510"/>
                </a:cubicBezTo>
                <a:lnTo>
                  <a:pt x="2369343" y="1778359"/>
                </a:lnTo>
                <a:lnTo>
                  <a:pt x="2268145" y="1953640"/>
                </a:lnTo>
                <a:lnTo>
                  <a:pt x="2030070" y="1866981"/>
                </a:lnTo>
                <a:cubicBezTo>
                  <a:pt x="1945918" y="1973288"/>
                  <a:pt x="1840989" y="2061335"/>
                  <a:pt x="1721684" y="2125748"/>
                </a:cubicBezTo>
                <a:lnTo>
                  <a:pt x="1765686" y="2375253"/>
                </a:lnTo>
                <a:lnTo>
                  <a:pt x="1575494" y="2444477"/>
                </a:lnTo>
                <a:lnTo>
                  <a:pt x="1448822" y="2225061"/>
                </a:lnTo>
                <a:cubicBezTo>
                  <a:pt x="1316025" y="2252405"/>
                  <a:pt x="1179050" y="2252405"/>
                  <a:pt x="1046253" y="2225061"/>
                </a:cubicBezTo>
                <a:lnTo>
                  <a:pt x="919583" y="2444477"/>
                </a:lnTo>
                <a:lnTo>
                  <a:pt x="729391" y="2375253"/>
                </a:lnTo>
                <a:lnTo>
                  <a:pt x="773393" y="2125747"/>
                </a:lnTo>
                <a:cubicBezTo>
                  <a:pt x="654088" y="2061334"/>
                  <a:pt x="549158" y="1973287"/>
                  <a:pt x="465007" y="1866980"/>
                </a:cubicBezTo>
                <a:lnTo>
                  <a:pt x="226932" y="1953640"/>
                </a:lnTo>
                <a:lnTo>
                  <a:pt x="125734" y="1778359"/>
                </a:lnTo>
                <a:lnTo>
                  <a:pt x="319820" y="1615510"/>
                </a:lnTo>
                <a:cubicBezTo>
                  <a:pt x="269831" y="1489480"/>
                  <a:pt x="246046" y="1354586"/>
                  <a:pt x="249915" y="1219059"/>
                </a:cubicBezTo>
                <a:lnTo>
                  <a:pt x="11835" y="1132413"/>
                </a:lnTo>
                <a:lnTo>
                  <a:pt x="46981" y="933091"/>
                </a:lnTo>
                <a:lnTo>
                  <a:pt x="300336" y="933097"/>
                </a:lnTo>
                <a:cubicBezTo>
                  <a:pt x="343053" y="804420"/>
                  <a:pt x="411541" y="685795"/>
                  <a:pt x="501621" y="584462"/>
                </a:cubicBezTo>
                <a:lnTo>
                  <a:pt x="374936" y="365053"/>
                </a:lnTo>
                <a:lnTo>
                  <a:pt x="529981" y="234954"/>
                </a:lnTo>
                <a:lnTo>
                  <a:pt x="724059" y="397812"/>
                </a:lnTo>
                <a:cubicBezTo>
                  <a:pt x="839495" y="326698"/>
                  <a:pt x="968210" y="279849"/>
                  <a:pt x="1102350" y="260126"/>
                </a:cubicBezTo>
                <a:lnTo>
                  <a:pt x="1146339" y="10617"/>
                </a:lnTo>
                <a:lnTo>
                  <a:pt x="1348738" y="10617"/>
                </a:lnTo>
                <a:lnTo>
                  <a:pt x="1392727" y="260125"/>
                </a:lnTo>
                <a:cubicBezTo>
                  <a:pt x="1526867" y="279849"/>
                  <a:pt x="1655582" y="326697"/>
                  <a:pt x="1771018" y="397812"/>
                </a:cubicBez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spcFirstLastPara="0" vert="horz" wrap="square" lIns="521940" tIns="604782" rIns="521940" bIns="648416" numCol="1" spcCol="1270" anchor="ctr" anchorCtr="0">
            <a:noAutofit/>
          </a:bodyPr>
          <a:lstStyle/>
          <a:p>
            <a:pPr lvl="0" algn="ctr" defTabSz="7112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600" kern="1200" dirty="0" smtClean="0"/>
              <a:t>친환경 주택</a:t>
            </a:r>
            <a:endParaRPr lang="ko-KR" altLang="en-US" sz="1600" kern="1200" dirty="0"/>
          </a:p>
        </p:txBody>
      </p:sp>
      <p:sp>
        <p:nvSpPr>
          <p:cNvPr id="37" name="자유형 36"/>
          <p:cNvSpPr/>
          <p:nvPr/>
        </p:nvSpPr>
        <p:spPr>
          <a:xfrm>
            <a:off x="4414454" y="2919018"/>
            <a:ext cx="1814601" cy="1814601"/>
          </a:xfrm>
          <a:custGeom>
            <a:avLst/>
            <a:gdLst>
              <a:gd name="connsiteX0" fmla="*/ 1357771 w 1814601"/>
              <a:gd name="connsiteY0" fmla="*/ 459593 h 1814601"/>
              <a:gd name="connsiteX1" fmla="*/ 1625486 w 1814601"/>
              <a:gd name="connsiteY1" fmla="*/ 378910 h 1814601"/>
              <a:gd name="connsiteX2" fmla="*/ 1723995 w 1814601"/>
              <a:gd name="connsiteY2" fmla="*/ 549533 h 1814601"/>
              <a:gd name="connsiteX3" fmla="*/ 1520262 w 1814601"/>
              <a:gd name="connsiteY3" fmla="*/ 741038 h 1814601"/>
              <a:gd name="connsiteX4" fmla="*/ 1520262 w 1814601"/>
              <a:gd name="connsiteY4" fmla="*/ 1073564 h 1814601"/>
              <a:gd name="connsiteX5" fmla="*/ 1723995 w 1814601"/>
              <a:gd name="connsiteY5" fmla="*/ 1265068 h 1814601"/>
              <a:gd name="connsiteX6" fmla="*/ 1625486 w 1814601"/>
              <a:gd name="connsiteY6" fmla="*/ 1435691 h 1814601"/>
              <a:gd name="connsiteX7" fmla="*/ 1357771 w 1814601"/>
              <a:gd name="connsiteY7" fmla="*/ 1355008 h 1814601"/>
              <a:gd name="connsiteX8" fmla="*/ 1069793 w 1814601"/>
              <a:gd name="connsiteY8" fmla="*/ 1521272 h 1814601"/>
              <a:gd name="connsiteX9" fmla="*/ 1005810 w 1814601"/>
              <a:gd name="connsiteY9" fmla="*/ 1793462 h 1814601"/>
              <a:gd name="connsiteX10" fmla="*/ 808791 w 1814601"/>
              <a:gd name="connsiteY10" fmla="*/ 1793462 h 1814601"/>
              <a:gd name="connsiteX11" fmla="*/ 744808 w 1814601"/>
              <a:gd name="connsiteY11" fmla="*/ 1521272 h 1814601"/>
              <a:gd name="connsiteX12" fmla="*/ 456830 w 1814601"/>
              <a:gd name="connsiteY12" fmla="*/ 1355008 h 1814601"/>
              <a:gd name="connsiteX13" fmla="*/ 189115 w 1814601"/>
              <a:gd name="connsiteY13" fmla="*/ 1435691 h 1814601"/>
              <a:gd name="connsiteX14" fmla="*/ 90606 w 1814601"/>
              <a:gd name="connsiteY14" fmla="*/ 1265068 h 1814601"/>
              <a:gd name="connsiteX15" fmla="*/ 294339 w 1814601"/>
              <a:gd name="connsiteY15" fmla="*/ 1073563 h 1814601"/>
              <a:gd name="connsiteX16" fmla="*/ 294339 w 1814601"/>
              <a:gd name="connsiteY16" fmla="*/ 741037 h 1814601"/>
              <a:gd name="connsiteX17" fmla="*/ 90606 w 1814601"/>
              <a:gd name="connsiteY17" fmla="*/ 549533 h 1814601"/>
              <a:gd name="connsiteX18" fmla="*/ 189115 w 1814601"/>
              <a:gd name="connsiteY18" fmla="*/ 378910 h 1814601"/>
              <a:gd name="connsiteX19" fmla="*/ 456830 w 1814601"/>
              <a:gd name="connsiteY19" fmla="*/ 459593 h 1814601"/>
              <a:gd name="connsiteX20" fmla="*/ 744808 w 1814601"/>
              <a:gd name="connsiteY20" fmla="*/ 293329 h 1814601"/>
              <a:gd name="connsiteX21" fmla="*/ 808791 w 1814601"/>
              <a:gd name="connsiteY21" fmla="*/ 21139 h 1814601"/>
              <a:gd name="connsiteX22" fmla="*/ 1005810 w 1814601"/>
              <a:gd name="connsiteY22" fmla="*/ 21139 h 1814601"/>
              <a:gd name="connsiteX23" fmla="*/ 1069793 w 1814601"/>
              <a:gd name="connsiteY23" fmla="*/ 293329 h 1814601"/>
              <a:gd name="connsiteX24" fmla="*/ 1357770 w 1814601"/>
              <a:gd name="connsiteY24" fmla="*/ 459594 h 1814601"/>
              <a:gd name="connsiteX25" fmla="*/ 1357771 w 1814601"/>
              <a:gd name="connsiteY25" fmla="*/ 459593 h 18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814601" h="1814601">
                <a:moveTo>
                  <a:pt x="1357771" y="459593"/>
                </a:moveTo>
                <a:lnTo>
                  <a:pt x="1625486" y="378910"/>
                </a:lnTo>
                <a:lnTo>
                  <a:pt x="1723995" y="549533"/>
                </a:lnTo>
                <a:lnTo>
                  <a:pt x="1520262" y="741038"/>
                </a:lnTo>
                <a:cubicBezTo>
                  <a:pt x="1549794" y="849913"/>
                  <a:pt x="1549794" y="964689"/>
                  <a:pt x="1520262" y="1073564"/>
                </a:cubicBezTo>
                <a:lnTo>
                  <a:pt x="1723995" y="1265068"/>
                </a:lnTo>
                <a:lnTo>
                  <a:pt x="1625486" y="1435691"/>
                </a:lnTo>
                <a:lnTo>
                  <a:pt x="1357771" y="1355008"/>
                </a:lnTo>
                <a:cubicBezTo>
                  <a:pt x="1278248" y="1435021"/>
                  <a:pt x="1178848" y="1492410"/>
                  <a:pt x="1069793" y="1521272"/>
                </a:cubicBezTo>
                <a:lnTo>
                  <a:pt x="1005810" y="1793462"/>
                </a:lnTo>
                <a:lnTo>
                  <a:pt x="808791" y="1793462"/>
                </a:lnTo>
                <a:lnTo>
                  <a:pt x="744808" y="1521272"/>
                </a:lnTo>
                <a:cubicBezTo>
                  <a:pt x="635753" y="1492410"/>
                  <a:pt x="536353" y="1435021"/>
                  <a:pt x="456830" y="1355008"/>
                </a:cubicBezTo>
                <a:lnTo>
                  <a:pt x="189115" y="1435691"/>
                </a:lnTo>
                <a:lnTo>
                  <a:pt x="90606" y="1265068"/>
                </a:lnTo>
                <a:lnTo>
                  <a:pt x="294339" y="1073563"/>
                </a:lnTo>
                <a:cubicBezTo>
                  <a:pt x="264807" y="964688"/>
                  <a:pt x="264807" y="849912"/>
                  <a:pt x="294339" y="741037"/>
                </a:cubicBezTo>
                <a:lnTo>
                  <a:pt x="90606" y="549533"/>
                </a:lnTo>
                <a:lnTo>
                  <a:pt x="189115" y="378910"/>
                </a:lnTo>
                <a:lnTo>
                  <a:pt x="456830" y="459593"/>
                </a:lnTo>
                <a:cubicBezTo>
                  <a:pt x="536353" y="379580"/>
                  <a:pt x="635753" y="322191"/>
                  <a:pt x="744808" y="293329"/>
                </a:cubicBezTo>
                <a:lnTo>
                  <a:pt x="808791" y="21139"/>
                </a:lnTo>
                <a:lnTo>
                  <a:pt x="1005810" y="21139"/>
                </a:lnTo>
                <a:lnTo>
                  <a:pt x="1069793" y="293329"/>
                </a:lnTo>
                <a:cubicBezTo>
                  <a:pt x="1178848" y="322191"/>
                  <a:pt x="1278248" y="379580"/>
                  <a:pt x="1357770" y="459594"/>
                </a:cubicBezTo>
                <a:lnTo>
                  <a:pt x="1357771" y="459593"/>
                </a:ln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spcFirstLastPara="0" vert="horz" wrap="square" lIns="474610" tIns="477373" rIns="474610" bIns="477373" numCol="1" spcCol="1270" anchor="ctr" anchorCtr="0">
            <a:noAutofit/>
          </a:bodyPr>
          <a:lstStyle/>
          <a:p>
            <a:pPr lvl="0" algn="l" defTabSz="6223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400" kern="1200" dirty="0" smtClean="0"/>
              <a:t>신 재생</a:t>
            </a:r>
            <a:endParaRPr lang="en-US" altLang="ko-KR" sz="1400" kern="1200" dirty="0" smtClean="0"/>
          </a:p>
          <a:p>
            <a:pPr lvl="0" algn="ctr" defTabSz="6223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ko-KR" sz="1400" kern="1200" dirty="0" smtClean="0"/>
              <a:t>     </a:t>
            </a:r>
            <a:r>
              <a:rPr lang="ko-KR" altLang="en-US" sz="1400" kern="1200" dirty="0" smtClean="0"/>
              <a:t>에너지</a:t>
            </a:r>
            <a:endParaRPr lang="ko-KR" altLang="en-US" sz="1400" kern="1200" dirty="0"/>
          </a:p>
        </p:txBody>
      </p:sp>
      <p:sp>
        <p:nvSpPr>
          <p:cNvPr id="38" name="자유형 37"/>
          <p:cNvSpPr/>
          <p:nvPr/>
        </p:nvSpPr>
        <p:spPr>
          <a:xfrm>
            <a:off x="5231017" y="1473923"/>
            <a:ext cx="2177523" cy="2177523"/>
          </a:xfrm>
          <a:custGeom>
            <a:avLst/>
            <a:gdLst>
              <a:gd name="connsiteX0" fmla="*/ 1330339 w 1777939"/>
              <a:gd name="connsiteY0" fmla="*/ 450308 h 1777939"/>
              <a:gd name="connsiteX1" fmla="*/ 1592645 w 1777939"/>
              <a:gd name="connsiteY1" fmla="*/ 371254 h 1777939"/>
              <a:gd name="connsiteX2" fmla="*/ 1689163 w 1777939"/>
              <a:gd name="connsiteY2" fmla="*/ 538430 h 1777939"/>
              <a:gd name="connsiteX3" fmla="*/ 1489547 w 1777939"/>
              <a:gd name="connsiteY3" fmla="*/ 726066 h 1777939"/>
              <a:gd name="connsiteX4" fmla="*/ 1489547 w 1777939"/>
              <a:gd name="connsiteY4" fmla="*/ 1051874 h 1777939"/>
              <a:gd name="connsiteX5" fmla="*/ 1689163 w 1777939"/>
              <a:gd name="connsiteY5" fmla="*/ 1239509 h 1777939"/>
              <a:gd name="connsiteX6" fmla="*/ 1592645 w 1777939"/>
              <a:gd name="connsiteY6" fmla="*/ 1406685 h 1777939"/>
              <a:gd name="connsiteX7" fmla="*/ 1330339 w 1777939"/>
              <a:gd name="connsiteY7" fmla="*/ 1327631 h 1777939"/>
              <a:gd name="connsiteX8" fmla="*/ 1048179 w 1777939"/>
              <a:gd name="connsiteY8" fmla="*/ 1490536 h 1777939"/>
              <a:gd name="connsiteX9" fmla="*/ 985489 w 1777939"/>
              <a:gd name="connsiteY9" fmla="*/ 1757227 h 1777939"/>
              <a:gd name="connsiteX10" fmla="*/ 792450 w 1777939"/>
              <a:gd name="connsiteY10" fmla="*/ 1757227 h 1777939"/>
              <a:gd name="connsiteX11" fmla="*/ 729760 w 1777939"/>
              <a:gd name="connsiteY11" fmla="*/ 1490537 h 1777939"/>
              <a:gd name="connsiteX12" fmla="*/ 447600 w 1777939"/>
              <a:gd name="connsiteY12" fmla="*/ 1327632 h 1777939"/>
              <a:gd name="connsiteX13" fmla="*/ 185294 w 1777939"/>
              <a:gd name="connsiteY13" fmla="*/ 1406685 h 1777939"/>
              <a:gd name="connsiteX14" fmla="*/ 88776 w 1777939"/>
              <a:gd name="connsiteY14" fmla="*/ 1239509 h 1777939"/>
              <a:gd name="connsiteX15" fmla="*/ 288392 w 1777939"/>
              <a:gd name="connsiteY15" fmla="*/ 1051873 h 1777939"/>
              <a:gd name="connsiteX16" fmla="*/ 288392 w 1777939"/>
              <a:gd name="connsiteY16" fmla="*/ 726065 h 1777939"/>
              <a:gd name="connsiteX17" fmla="*/ 88776 w 1777939"/>
              <a:gd name="connsiteY17" fmla="*/ 538430 h 1777939"/>
              <a:gd name="connsiteX18" fmla="*/ 185294 w 1777939"/>
              <a:gd name="connsiteY18" fmla="*/ 371254 h 1777939"/>
              <a:gd name="connsiteX19" fmla="*/ 447600 w 1777939"/>
              <a:gd name="connsiteY19" fmla="*/ 450308 h 1777939"/>
              <a:gd name="connsiteX20" fmla="*/ 729760 w 1777939"/>
              <a:gd name="connsiteY20" fmla="*/ 287403 h 1777939"/>
              <a:gd name="connsiteX21" fmla="*/ 792450 w 1777939"/>
              <a:gd name="connsiteY21" fmla="*/ 20712 h 1777939"/>
              <a:gd name="connsiteX22" fmla="*/ 985489 w 1777939"/>
              <a:gd name="connsiteY22" fmla="*/ 20712 h 1777939"/>
              <a:gd name="connsiteX23" fmla="*/ 1048179 w 1777939"/>
              <a:gd name="connsiteY23" fmla="*/ 287402 h 1777939"/>
              <a:gd name="connsiteX24" fmla="*/ 1330338 w 1777939"/>
              <a:gd name="connsiteY24" fmla="*/ 450308 h 1777939"/>
              <a:gd name="connsiteX25" fmla="*/ 1330339 w 1777939"/>
              <a:gd name="connsiteY25" fmla="*/ 450308 h 177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77939" h="1777939">
                <a:moveTo>
                  <a:pt x="1144366" y="449736"/>
                </a:moveTo>
                <a:lnTo>
                  <a:pt x="1334534" y="331956"/>
                </a:lnTo>
                <a:lnTo>
                  <a:pt x="1445984" y="443407"/>
                </a:lnTo>
                <a:lnTo>
                  <a:pt x="1328204" y="633575"/>
                </a:lnTo>
                <a:cubicBezTo>
                  <a:pt x="1373568" y="711592"/>
                  <a:pt x="1397333" y="800285"/>
                  <a:pt x="1397056" y="890531"/>
                </a:cubicBezTo>
                <a:lnTo>
                  <a:pt x="1594139" y="996330"/>
                </a:lnTo>
                <a:lnTo>
                  <a:pt x="1553347" y="1148575"/>
                </a:lnTo>
                <a:lnTo>
                  <a:pt x="1329766" y="1141658"/>
                </a:lnTo>
                <a:cubicBezTo>
                  <a:pt x="1284883" y="1219954"/>
                  <a:pt x="1219955" y="1284881"/>
                  <a:pt x="1141660" y="1329765"/>
                </a:cubicBezTo>
                <a:lnTo>
                  <a:pt x="1148576" y="1553345"/>
                </a:lnTo>
                <a:lnTo>
                  <a:pt x="996331" y="1594139"/>
                </a:lnTo>
                <a:lnTo>
                  <a:pt x="890531" y="1397055"/>
                </a:lnTo>
                <a:cubicBezTo>
                  <a:pt x="800284" y="1397333"/>
                  <a:pt x="711591" y="1373568"/>
                  <a:pt x="633573" y="1328204"/>
                </a:cubicBezTo>
                <a:lnTo>
                  <a:pt x="443405" y="1445983"/>
                </a:lnTo>
                <a:lnTo>
                  <a:pt x="331955" y="1334532"/>
                </a:lnTo>
                <a:lnTo>
                  <a:pt x="449735" y="1144364"/>
                </a:lnTo>
                <a:cubicBezTo>
                  <a:pt x="404371" y="1066347"/>
                  <a:pt x="380606" y="977654"/>
                  <a:pt x="380883" y="887408"/>
                </a:cubicBezTo>
                <a:lnTo>
                  <a:pt x="183800" y="781609"/>
                </a:lnTo>
                <a:lnTo>
                  <a:pt x="224592" y="629364"/>
                </a:lnTo>
                <a:lnTo>
                  <a:pt x="448173" y="636281"/>
                </a:lnTo>
                <a:cubicBezTo>
                  <a:pt x="493056" y="557985"/>
                  <a:pt x="557984" y="493058"/>
                  <a:pt x="636279" y="448174"/>
                </a:cubicBezTo>
                <a:lnTo>
                  <a:pt x="629363" y="224594"/>
                </a:lnTo>
                <a:lnTo>
                  <a:pt x="781608" y="183800"/>
                </a:lnTo>
                <a:lnTo>
                  <a:pt x="887408" y="380884"/>
                </a:lnTo>
                <a:cubicBezTo>
                  <a:pt x="977655" y="380606"/>
                  <a:pt x="1066348" y="404371"/>
                  <a:pt x="1144366" y="449736"/>
                </a:cubicBezTo>
                <a:lnTo>
                  <a:pt x="1144366" y="449736"/>
                </a:ln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0" vert="horz" wrap="square" lIns="607526" tIns="607526" rIns="607527" bIns="607527" numCol="1" spcCol="1270" anchor="ctr" anchorCtr="0">
            <a:noAutofit/>
          </a:bodyPr>
          <a:lstStyle/>
          <a:p>
            <a:pPr lvl="0" algn="ctr" defTabSz="6223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400" kern="1200" dirty="0" smtClean="0"/>
              <a:t>친환경 생활</a:t>
            </a:r>
            <a:endParaRPr lang="ko-KR" altLang="en-US" sz="1400" kern="1200" dirty="0"/>
          </a:p>
        </p:txBody>
      </p:sp>
      <p:sp>
        <p:nvSpPr>
          <p:cNvPr id="39" name="원형 화살표 38"/>
          <p:cNvSpPr/>
          <p:nvPr/>
        </p:nvSpPr>
        <p:spPr>
          <a:xfrm>
            <a:off x="5678053" y="3130121"/>
            <a:ext cx="3193698" cy="3193698"/>
          </a:xfrm>
          <a:prstGeom prst="circularArrow">
            <a:avLst>
              <a:gd name="adj1" fmla="val 4688"/>
              <a:gd name="adj2" fmla="val 299029"/>
              <a:gd name="adj3" fmla="val 2523790"/>
              <a:gd name="adj4" fmla="val 15844949"/>
              <a:gd name="adj5" fmla="val 5469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sp>
      <p:sp>
        <p:nvSpPr>
          <p:cNvPr id="40" name="Shape 39"/>
          <p:cNvSpPr/>
          <p:nvPr/>
        </p:nvSpPr>
        <p:spPr>
          <a:xfrm>
            <a:off x="4093088" y="2516044"/>
            <a:ext cx="2320421" cy="2320421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sp>
      <p:sp>
        <p:nvSpPr>
          <p:cNvPr id="41" name="원형 화살표 40"/>
          <p:cNvSpPr/>
          <p:nvPr/>
        </p:nvSpPr>
        <p:spPr>
          <a:xfrm>
            <a:off x="5019548" y="1276232"/>
            <a:ext cx="2501881" cy="2501881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sp>
      <p:sp>
        <p:nvSpPr>
          <p:cNvPr id="25" name="TextBox 24"/>
          <p:cNvSpPr txBox="1"/>
          <p:nvPr/>
        </p:nvSpPr>
        <p:spPr>
          <a:xfrm>
            <a:off x="611560" y="1628800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친환경 생활에 관련된 정보는 많으나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   </a:t>
            </a:r>
            <a:r>
              <a:rPr lang="ko-KR" altLang="en-US" sz="1600" dirty="0" smtClean="0"/>
              <a:t>대중에게 잘 알려지지 못하고 있음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598030" y="4025339"/>
            <a:ext cx="3816424" cy="2031262"/>
            <a:chOff x="598030" y="4005064"/>
            <a:chExt cx="3816424" cy="2031262"/>
          </a:xfrm>
        </p:grpSpPr>
        <p:sp>
          <p:nvSpPr>
            <p:cNvPr id="26" name="TextBox 25"/>
            <p:cNvSpPr txBox="1"/>
            <p:nvPr/>
          </p:nvSpPr>
          <p:spPr>
            <a:xfrm>
              <a:off x="598030" y="4005064"/>
              <a:ext cx="38164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맑은 고딕" pitchFamily="50" charset="-127"/>
                <a:buChar char="?"/>
              </a:pPr>
              <a:r>
                <a:rPr lang="ko-KR" altLang="en-US" sz="1600" dirty="0" smtClean="0"/>
                <a:t>자원고갈이라는 커다란 사회적 문제를 해결하는데 큰 도움을 줄 수 있음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7978" y="4712887"/>
              <a:ext cx="345638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맑은 고딕" pitchFamily="50" charset="-127"/>
                <a:buChar char="?"/>
              </a:pPr>
              <a:r>
                <a:rPr lang="ko-KR" altLang="en-US" sz="1600" dirty="0" smtClean="0"/>
                <a:t>에너지 절약효과</a:t>
              </a:r>
              <a:endParaRPr lang="en-US" altLang="ko-KR" sz="1600" dirty="0" smtClean="0"/>
            </a:p>
            <a:p>
              <a:pPr marL="285750" indent="-285750">
                <a:buFont typeface="맑은 고딕" pitchFamily="50" charset="-127"/>
                <a:buChar char="?"/>
              </a:pPr>
              <a:endParaRPr lang="en-US" altLang="ko-KR" sz="1600" dirty="0" smtClean="0"/>
            </a:p>
            <a:p>
              <a:pPr marL="285750" indent="-285750">
                <a:buFont typeface="맑은 고딕" pitchFamily="50" charset="-127"/>
                <a:buChar char="?"/>
              </a:pPr>
              <a:r>
                <a:rPr lang="ko-KR" altLang="en-US" sz="1600" dirty="0" smtClean="0"/>
                <a:t>비용 절감 효과</a:t>
              </a:r>
              <a:endParaRPr lang="en-US" altLang="ko-KR" sz="1600" dirty="0" smtClean="0"/>
            </a:p>
            <a:p>
              <a:pPr marL="285750" indent="-285750">
                <a:buFont typeface="맑은 고딕" pitchFamily="50" charset="-127"/>
                <a:buChar char="?"/>
              </a:pPr>
              <a:endParaRPr lang="en-US" altLang="ko-KR" sz="1600" dirty="0" smtClean="0"/>
            </a:p>
            <a:p>
              <a:pPr marL="285750" indent="-285750">
                <a:buFont typeface="맑은 고딕" pitchFamily="50" charset="-127"/>
                <a:buChar char="?"/>
              </a:pPr>
              <a:r>
                <a:rPr lang="ko-KR" altLang="en-US" sz="1600" dirty="0" smtClean="0"/>
                <a:t>친환경적</a:t>
              </a:r>
              <a:r>
                <a:rPr lang="en-US" altLang="ko-KR" sz="1600" dirty="0"/>
                <a:t>,</a:t>
              </a:r>
              <a:r>
                <a:rPr lang="ko-KR" altLang="en-US" sz="1600" dirty="0" smtClean="0"/>
                <a:t> 미래지향적임</a:t>
              </a:r>
              <a:endParaRPr lang="ko-KR" altLang="en-US" sz="16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69580" y="2837733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친환경 생활을 위한 여러 방법 중 </a:t>
            </a:r>
            <a:r>
              <a:rPr lang="ko-KR" altLang="en-US" sz="1600" dirty="0" err="1" smtClean="0"/>
              <a:t>신재생</a:t>
            </a:r>
            <a:r>
              <a:rPr lang="ko-KR" altLang="en-US" sz="1600" dirty="0" smtClean="0"/>
              <a:t> 에너지 이용에 초점을 맞춤</a:t>
            </a:r>
          </a:p>
        </p:txBody>
      </p:sp>
      <p:sp>
        <p:nvSpPr>
          <p:cNvPr id="2" name="아래쪽 화살표 1"/>
          <p:cNvSpPr/>
          <p:nvPr/>
        </p:nvSpPr>
        <p:spPr>
          <a:xfrm>
            <a:off x="2267744" y="2318257"/>
            <a:ext cx="360040" cy="4888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아래쪽 화살표 20"/>
          <p:cNvSpPr/>
          <p:nvPr/>
        </p:nvSpPr>
        <p:spPr>
          <a:xfrm>
            <a:off x="2267744" y="3465349"/>
            <a:ext cx="360040" cy="4888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5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25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15715" y="1484784"/>
            <a:ext cx="4578837" cy="76944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1F497D">
                    <a:lumMod val="75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P</a:t>
            </a:r>
            <a:r>
              <a:rPr lang="en-US" altLang="ko-KR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art.2 </a:t>
            </a:r>
            <a:r>
              <a:rPr lang="ko-KR" altLang="en-US" sz="2000" b="1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</a:rPr>
              <a:t>신재생에너지란</a:t>
            </a:r>
            <a:r>
              <a:rPr lang="en-US" altLang="ko-KR" sz="2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</a:rPr>
              <a:t>?</a:t>
            </a:r>
            <a:endParaRPr lang="ko-KR" altLang="en-US" sz="2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7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3853" y="260648"/>
            <a:ext cx="8568952" cy="6264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84984"/>
            <a:ext cx="1915994" cy="2520280"/>
          </a:xfrm>
          <a:prstGeom prst="rect">
            <a:avLst/>
          </a:prstGeom>
        </p:spPr>
      </p:pic>
      <p:sp>
        <p:nvSpPr>
          <p:cNvPr id="27" name="모서리가 둥근 직사각형 26"/>
          <p:cNvSpPr/>
          <p:nvPr/>
        </p:nvSpPr>
        <p:spPr>
          <a:xfrm>
            <a:off x="2483768" y="2276872"/>
            <a:ext cx="6264696" cy="32403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pPr>
              <a:buFont typeface="Wingdings" pitchFamily="2" charset="2"/>
              <a:buChar char="§"/>
            </a:pPr>
            <a:r>
              <a:rPr lang="ko-KR" altLang="en-US" dirty="0" smtClean="0"/>
              <a:t>기존의 화석연료를 변환시켜 이용하거나 </a:t>
            </a:r>
            <a:r>
              <a:rPr lang="ko-KR" altLang="en-US" dirty="0" err="1" smtClean="0"/>
              <a:t>동식물유기물ㆍ햇빛ㆍ바람ㆍ물ㆍ지열</a:t>
            </a:r>
            <a:r>
              <a:rPr lang="ko-KR" altLang="en-US" dirty="0" smtClean="0"/>
              <a:t> 등을 이용하여 친환경적이고 재생 가능한 에너지로 변환하는 에너지를 통합해 지칭한 말</a:t>
            </a:r>
            <a:endParaRPr lang="en-US" altLang="ko-KR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dirty="0" smtClean="0"/>
              <a:t>지속 가능한 에너지 공급체계를 위한 미래에너지원을 그 특성으로 함</a:t>
            </a:r>
            <a:endParaRPr lang="en-US" altLang="ko-KR" dirty="0" smtClean="0"/>
          </a:p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Ex) </a:t>
            </a:r>
            <a:r>
              <a:rPr lang="ko-KR" altLang="en-US" dirty="0" smtClean="0"/>
              <a:t>태양열</a:t>
            </a:r>
            <a:r>
              <a:rPr lang="en-US" altLang="ko-KR" dirty="0" smtClean="0"/>
              <a:t>, </a:t>
            </a:r>
            <a:r>
              <a:rPr lang="ko-KR" altLang="en-US" dirty="0" smtClean="0"/>
              <a:t>태양광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연료전지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수력</a:t>
            </a:r>
            <a:r>
              <a:rPr lang="en-US" altLang="ko-KR" dirty="0" smtClean="0"/>
              <a:t>, </a:t>
            </a:r>
            <a:r>
              <a:rPr lang="ko-KR" altLang="en-US" dirty="0" smtClean="0"/>
              <a:t>풍력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바이오 매스</a:t>
            </a:r>
          </a:p>
          <a:p>
            <a:pPr>
              <a:buFont typeface="Wingdings" pitchFamily="2" charset="2"/>
              <a:buChar char="§"/>
            </a:pPr>
            <a:endParaRPr lang="ko-KR" altLang="en-US" dirty="0"/>
          </a:p>
        </p:txBody>
      </p:sp>
      <p:sp>
        <p:nvSpPr>
          <p:cNvPr id="23" name="자유형 22"/>
          <p:cNvSpPr/>
          <p:nvPr/>
        </p:nvSpPr>
        <p:spPr>
          <a:xfrm>
            <a:off x="611560" y="1628800"/>
            <a:ext cx="3096344" cy="1008112"/>
          </a:xfrm>
          <a:custGeom>
            <a:avLst/>
            <a:gdLst>
              <a:gd name="connsiteX0" fmla="*/ 0 w 1985889"/>
              <a:gd name="connsiteY0" fmla="*/ 321414 h 1928444"/>
              <a:gd name="connsiteX1" fmla="*/ 94140 w 1985889"/>
              <a:gd name="connsiteY1" fmla="*/ 94140 h 1928444"/>
              <a:gd name="connsiteX2" fmla="*/ 321414 w 1985889"/>
              <a:gd name="connsiteY2" fmla="*/ 0 h 1928444"/>
              <a:gd name="connsiteX3" fmla="*/ 1664475 w 1985889"/>
              <a:gd name="connsiteY3" fmla="*/ 0 h 1928444"/>
              <a:gd name="connsiteX4" fmla="*/ 1891749 w 1985889"/>
              <a:gd name="connsiteY4" fmla="*/ 94140 h 1928444"/>
              <a:gd name="connsiteX5" fmla="*/ 1985889 w 1985889"/>
              <a:gd name="connsiteY5" fmla="*/ 321414 h 1928444"/>
              <a:gd name="connsiteX6" fmla="*/ 1985889 w 1985889"/>
              <a:gd name="connsiteY6" fmla="*/ 1607030 h 1928444"/>
              <a:gd name="connsiteX7" fmla="*/ 1891749 w 1985889"/>
              <a:gd name="connsiteY7" fmla="*/ 1834304 h 1928444"/>
              <a:gd name="connsiteX8" fmla="*/ 1664475 w 1985889"/>
              <a:gd name="connsiteY8" fmla="*/ 1928444 h 1928444"/>
              <a:gd name="connsiteX9" fmla="*/ 321414 w 1985889"/>
              <a:gd name="connsiteY9" fmla="*/ 1928444 h 1928444"/>
              <a:gd name="connsiteX10" fmla="*/ 94140 w 1985889"/>
              <a:gd name="connsiteY10" fmla="*/ 1834304 h 1928444"/>
              <a:gd name="connsiteX11" fmla="*/ 0 w 1985889"/>
              <a:gd name="connsiteY11" fmla="*/ 1607030 h 1928444"/>
              <a:gd name="connsiteX12" fmla="*/ 0 w 1985889"/>
              <a:gd name="connsiteY12" fmla="*/ 321414 h 192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5889" h="1928444">
                <a:moveTo>
                  <a:pt x="0" y="321414"/>
                </a:moveTo>
                <a:cubicBezTo>
                  <a:pt x="0" y="236170"/>
                  <a:pt x="33863" y="154417"/>
                  <a:pt x="94140" y="94140"/>
                </a:cubicBezTo>
                <a:cubicBezTo>
                  <a:pt x="154417" y="33863"/>
                  <a:pt x="236170" y="0"/>
                  <a:pt x="321414" y="0"/>
                </a:cubicBezTo>
                <a:lnTo>
                  <a:pt x="1664475" y="0"/>
                </a:lnTo>
                <a:cubicBezTo>
                  <a:pt x="1749719" y="0"/>
                  <a:pt x="1831472" y="33863"/>
                  <a:pt x="1891749" y="94140"/>
                </a:cubicBezTo>
                <a:cubicBezTo>
                  <a:pt x="1952026" y="154417"/>
                  <a:pt x="1985889" y="236170"/>
                  <a:pt x="1985889" y="321414"/>
                </a:cubicBezTo>
                <a:lnTo>
                  <a:pt x="1985889" y="1607030"/>
                </a:lnTo>
                <a:cubicBezTo>
                  <a:pt x="1985889" y="1692274"/>
                  <a:pt x="1952026" y="1774027"/>
                  <a:pt x="1891749" y="1834304"/>
                </a:cubicBezTo>
                <a:cubicBezTo>
                  <a:pt x="1831472" y="1894581"/>
                  <a:pt x="1749719" y="1928444"/>
                  <a:pt x="1664475" y="1928444"/>
                </a:cubicBezTo>
                <a:lnTo>
                  <a:pt x="321414" y="1928444"/>
                </a:lnTo>
                <a:cubicBezTo>
                  <a:pt x="236170" y="1928444"/>
                  <a:pt x="154417" y="1894581"/>
                  <a:pt x="94140" y="1834304"/>
                </a:cubicBezTo>
                <a:cubicBezTo>
                  <a:pt x="33863" y="1774027"/>
                  <a:pt x="0" y="1692274"/>
                  <a:pt x="0" y="1607030"/>
                </a:cubicBezTo>
                <a:lnTo>
                  <a:pt x="0" y="321414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231299" tIns="162719" rIns="231299" bIns="162719" numCol="1" spcCol="1270" anchor="ctr" anchorCtr="0">
            <a:noAutofit/>
          </a:bodyPr>
          <a:lstStyle/>
          <a:p>
            <a:pPr lvl="0" algn="ctr" defTabSz="16002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3200" b="1" kern="120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신재생에너지</a:t>
            </a:r>
            <a:endParaRPr lang="ko-KR" altLang="en-US" sz="3200" b="1" kern="12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0" name="모서리가 둥근 직사각형 4"/>
          <p:cNvSpPr/>
          <p:nvPr/>
        </p:nvSpPr>
        <p:spPr>
          <a:xfrm>
            <a:off x="2700454" y="5141701"/>
            <a:ext cx="5800352" cy="10447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0" algn="ctr" defTabSz="889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2000" kern="1200" dirty="0" smtClean="0"/>
              <a:t>연료전지</a:t>
            </a:r>
            <a:endParaRPr lang="ko-KR" altLang="en-US" sz="2000" kern="1200" dirty="0"/>
          </a:p>
        </p:txBody>
      </p:sp>
      <p:grpSp>
        <p:nvGrpSpPr>
          <p:cNvPr id="4" name="그룹 3"/>
          <p:cNvGrpSpPr/>
          <p:nvPr/>
        </p:nvGrpSpPr>
        <p:grpSpPr>
          <a:xfrm>
            <a:off x="369410" y="386189"/>
            <a:ext cx="8411509" cy="855013"/>
            <a:chOff x="369410" y="386189"/>
            <a:chExt cx="8411509" cy="855013"/>
          </a:xfrm>
        </p:grpSpPr>
        <p:sp>
          <p:nvSpPr>
            <p:cNvPr id="29" name="직사각형 28"/>
            <p:cNvSpPr/>
            <p:nvPr/>
          </p:nvSpPr>
          <p:spPr>
            <a:xfrm>
              <a:off x="4886460" y="386189"/>
              <a:ext cx="1294874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6179873" y="386189"/>
              <a:ext cx="1294874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474747" y="386189"/>
              <a:ext cx="1294874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양쪽 모서리가 둥근 사각형 32"/>
            <p:cNvSpPr/>
            <p:nvPr/>
          </p:nvSpPr>
          <p:spPr>
            <a:xfrm>
              <a:off x="369410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15616" y="846917"/>
              <a:ext cx="2129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신재생에너지란</a:t>
              </a:r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?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832574" y="451597"/>
              <a:ext cx="861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정부 </a:t>
              </a:r>
              <a:r>
                <a:rPr lang="en-US" altLang="ko-KR" sz="1400" b="1" dirty="0" smtClean="0">
                  <a:solidFill>
                    <a:schemeClr val="bg1"/>
                  </a:solidFill>
                  <a:latin typeface="+mn-ea"/>
                </a:rPr>
                <a:t>3.0</a:t>
              </a:r>
              <a:endParaRPr lang="ko-KR" altLang="en-US" sz="14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149079" y="451597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850315" y="467624"/>
              <a:ext cx="5437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결과</a:t>
              </a: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3591586" y="386189"/>
              <a:ext cx="1294874" cy="451347"/>
            </a:xfrm>
            <a:prstGeom prst="rect">
              <a:avLst/>
            </a:prstGeom>
            <a:solidFill>
              <a:srgbClr val="64C86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양쪽 모서리가 둥근 사각형 21"/>
            <p:cNvSpPr/>
            <p:nvPr/>
          </p:nvSpPr>
          <p:spPr>
            <a:xfrm>
              <a:off x="375739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64C86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15603" y="45138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신재생에너지</a:t>
              </a:r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3588" y="858393"/>
              <a:ext cx="5385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b="1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신재생에너지란</a:t>
              </a:r>
              <a:r>
                <a:rPr lang="en-US" altLang="ko-KR" sz="1600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?</a:t>
              </a:r>
              <a:endParaRPr lang="ko-KR" altLang="en-US" sz="1600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83480" y="450906"/>
              <a:ext cx="7008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전 세계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333810" y="445303"/>
              <a:ext cx="1063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어플</a:t>
              </a:r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 및 광고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608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67944" y="1484784"/>
            <a:ext cx="4826609" cy="76944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1F497D">
                    <a:lumMod val="75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P</a:t>
            </a:r>
            <a:r>
              <a:rPr lang="en-US" altLang="ko-KR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art.3 </a:t>
            </a:r>
            <a:r>
              <a:rPr lang="ko-KR" altLang="en-US" sz="2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</a:rPr>
              <a:t>전세계의 </a:t>
            </a:r>
            <a:r>
              <a:rPr lang="ko-KR" altLang="en-US" sz="2000" b="1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</a:rPr>
              <a:t>신재생에너지</a:t>
            </a:r>
            <a:endParaRPr lang="ko-KR" altLang="en-US" sz="2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7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3853" y="260648"/>
            <a:ext cx="8568952" cy="6264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369410" y="386189"/>
            <a:ext cx="8405180" cy="855013"/>
            <a:chOff x="467545" y="332656"/>
            <a:chExt cx="8176423" cy="855013"/>
          </a:xfrm>
        </p:grpSpPr>
        <p:sp>
          <p:nvSpPr>
            <p:cNvPr id="29" name="직사각형 28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양쪽 모서리가 둥근 사각형 32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3008" y="783179"/>
              <a:ext cx="4553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우리나라의 발전 설비 및 </a:t>
              </a:r>
              <a:r>
                <a:rPr lang="ko-KR" altLang="en-US" b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사업추진 현황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096817" y="423139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67544" y="1336611"/>
            <a:ext cx="366918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발전 설비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사업추진 현황 예시</a:t>
            </a:r>
            <a:endParaRPr lang="ko-KR" altLang="en-US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871205"/>
              </p:ext>
            </p:extLst>
          </p:nvPr>
        </p:nvGraphicFramePr>
        <p:xfrm>
          <a:off x="683567" y="1705944"/>
          <a:ext cx="4464497" cy="2193457"/>
        </p:xfrm>
        <a:graphic>
          <a:graphicData uri="http://schemas.openxmlformats.org/drawingml/2006/table">
            <a:tbl>
              <a:tblPr/>
              <a:tblGrid>
                <a:gridCol w="2150731"/>
                <a:gridCol w="163035"/>
                <a:gridCol w="2150731"/>
              </a:tblGrid>
              <a:tr h="31774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경기연료전지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영월태양광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12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설비용량 </a:t>
                      </a:r>
                      <a:r>
                        <a:rPr lang="en-US" altLang="ko-KR" sz="900" kern="0" spc="-10" dirty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 58.8MW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-10" dirty="0" err="1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준공년월</a:t>
                      </a:r>
                      <a:r>
                        <a:rPr lang="ko-KR" altLang="en-US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 </a:t>
                      </a:r>
                      <a:r>
                        <a:rPr lang="en-US" altLang="ko-KR" sz="900" kern="0" spc="-10" dirty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 ‘13.12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위 치 </a:t>
                      </a:r>
                      <a:r>
                        <a:rPr lang="en-US" altLang="ko-KR" sz="900" kern="0" spc="-10" dirty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 </a:t>
                      </a:r>
                      <a:r>
                        <a:rPr lang="ko-KR" altLang="en-US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경기도 </a:t>
                      </a:r>
                      <a:r>
                        <a:rPr lang="ko-KR" altLang="en-US" sz="900" kern="0" spc="-10" dirty="0" err="1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화성시</a:t>
                      </a:r>
                      <a:r>
                        <a:rPr lang="ko-KR" altLang="en-US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 </a:t>
                      </a:r>
                      <a:r>
                        <a:rPr lang="ko-KR" altLang="en-US" sz="900" kern="0" spc="-10" dirty="0" err="1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향남읍</a:t>
                      </a:r>
                      <a:r>
                        <a:rPr lang="ko-KR" altLang="en-US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 구문천리 발안산업단지 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-1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설비용량 </a:t>
                      </a:r>
                      <a:r>
                        <a:rPr lang="en-US" altLang="ko-KR" sz="900" kern="0" spc="-10" dirty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 40MW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준공년월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 ‘13.11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위 치 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강원도 영월군 남면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연당리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 지역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207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035" y="1275043"/>
            <a:ext cx="2448272" cy="3024336"/>
          </a:xfrm>
          <a:prstGeom prst="rect">
            <a:avLst/>
          </a:prstGeom>
        </p:spPr>
      </p:pic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159330"/>
              </p:ext>
            </p:extLst>
          </p:nvPr>
        </p:nvGraphicFramePr>
        <p:xfrm>
          <a:off x="683567" y="4005063"/>
          <a:ext cx="4464497" cy="2215949"/>
        </p:xfrm>
        <a:graphic>
          <a:graphicData uri="http://schemas.openxmlformats.org/drawingml/2006/table">
            <a:tbl>
              <a:tblPr/>
              <a:tblGrid>
                <a:gridCol w="2128709"/>
                <a:gridCol w="175548"/>
                <a:gridCol w="2160240"/>
              </a:tblGrid>
              <a:tr h="20764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부산연료전지 건설사업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청송풍력 건설사업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94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위 치 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부산시 해운대구 좌동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-10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-10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설비용량 </a:t>
                      </a:r>
                      <a:r>
                        <a:rPr lang="en-US" altLang="ko-KR" sz="900" kern="0" spc="-10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 30MW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사업기간 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:‘13. 12 ~ '15. 7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위 치 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경북 청송군 안덕면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(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노래산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),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부동면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(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무포산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)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일원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-10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-10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설비용량 </a:t>
                      </a:r>
                      <a:r>
                        <a:rPr lang="en-US" altLang="ko-KR" sz="900" kern="0" spc="-10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 90MW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• </a:t>
                      </a: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HY중고딕"/>
                        </a:rPr>
                        <a:t>사업기간 </a:t>
                      </a:r>
                      <a:r>
                        <a:rPr lang="en-US" altLang="ko-KR" sz="900" kern="0" spc="0">
                          <a:solidFill>
                            <a:srgbClr val="000000"/>
                          </a:solidFill>
                          <a:effectLst/>
                          <a:latin typeface="HY중고딕"/>
                        </a:rPr>
                        <a:t>:‘12. 10 ~ '15. 10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752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6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7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64088" y="5013176"/>
            <a:ext cx="3405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ko-KR" altLang="en-US" sz="1600" dirty="0" smtClean="0"/>
              <a:t>이외에도 </a:t>
            </a:r>
            <a:r>
              <a:rPr lang="ko-KR" altLang="en-US" sz="1600" dirty="0" err="1" smtClean="0"/>
              <a:t>솔라파크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태양광 에너지 사업 등 많은 사업들이 추진 되고 있거나 시행 될 예정임</a:t>
            </a:r>
            <a:endParaRPr lang="ko-KR" altLang="en-US" sz="1600" dirty="0"/>
          </a:p>
        </p:txBody>
      </p:sp>
      <p:grpSp>
        <p:nvGrpSpPr>
          <p:cNvPr id="20" name="그룹 19"/>
          <p:cNvGrpSpPr/>
          <p:nvPr/>
        </p:nvGrpSpPr>
        <p:grpSpPr>
          <a:xfrm>
            <a:off x="369410" y="386189"/>
            <a:ext cx="8411509" cy="855013"/>
            <a:chOff x="369410" y="386189"/>
            <a:chExt cx="8411509" cy="855013"/>
          </a:xfrm>
        </p:grpSpPr>
        <p:sp>
          <p:nvSpPr>
            <p:cNvPr id="21" name="직사각형 20"/>
            <p:cNvSpPr/>
            <p:nvPr/>
          </p:nvSpPr>
          <p:spPr>
            <a:xfrm>
              <a:off x="4886460" y="386189"/>
              <a:ext cx="1294874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6179873" y="386189"/>
              <a:ext cx="1294874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7474747" y="386189"/>
              <a:ext cx="1294874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양쪽 모서리가 둥근 사각형 23"/>
            <p:cNvSpPr/>
            <p:nvPr/>
          </p:nvSpPr>
          <p:spPr>
            <a:xfrm>
              <a:off x="369410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5616" y="846917"/>
              <a:ext cx="2129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신재생에너지란</a:t>
              </a:r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?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832574" y="451597"/>
              <a:ext cx="861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정부 </a:t>
              </a:r>
              <a:r>
                <a:rPr lang="en-US" altLang="ko-KR" sz="1400" b="1" dirty="0" smtClean="0">
                  <a:solidFill>
                    <a:schemeClr val="bg1"/>
                  </a:solidFill>
                  <a:latin typeface="+mn-ea"/>
                </a:rPr>
                <a:t>3.0</a:t>
              </a:r>
              <a:endParaRPr lang="ko-KR" altLang="en-US" sz="14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49079" y="451597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850315" y="467624"/>
              <a:ext cx="5437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결과</a:t>
              </a: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3591586" y="386189"/>
              <a:ext cx="1294874" cy="451347"/>
            </a:xfrm>
            <a:prstGeom prst="rect">
              <a:avLst/>
            </a:prstGeom>
            <a:solidFill>
              <a:srgbClr val="64C86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양쪽 모서리가 둥근 사각형 40"/>
            <p:cNvSpPr/>
            <p:nvPr/>
          </p:nvSpPr>
          <p:spPr>
            <a:xfrm>
              <a:off x="375739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15603" y="45138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신재생에너지</a:t>
              </a:r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183480" y="450906"/>
              <a:ext cx="7008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전 세계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333810" y="445303"/>
              <a:ext cx="1063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어플</a:t>
              </a:r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 및 광고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641983" y="848453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rPr>
              <a:t>우리나라의 발전 설비 및 사업추진 현황</a:t>
            </a:r>
            <a:endParaRPr lang="ko-KR" altLang="en-US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white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293853" y="260648"/>
            <a:ext cx="8568952" cy="6264696"/>
            <a:chOff x="446253" y="413048"/>
            <a:chExt cx="8568952" cy="6264696"/>
          </a:xfrm>
        </p:grpSpPr>
        <p:sp>
          <p:nvSpPr>
            <p:cNvPr id="47" name="Rectangle 2"/>
            <p:cNvSpPr/>
            <p:nvPr/>
          </p:nvSpPr>
          <p:spPr>
            <a:xfrm>
              <a:off x="446253" y="413048"/>
              <a:ext cx="8568952" cy="62646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521810" y="538589"/>
              <a:ext cx="8405180" cy="855013"/>
              <a:chOff x="467545" y="332656"/>
              <a:chExt cx="8176423" cy="855013"/>
            </a:xfrm>
          </p:grpSpPr>
          <p:sp>
            <p:nvSpPr>
              <p:cNvPr id="49" name="직사각형 48"/>
              <p:cNvSpPr/>
              <p:nvPr/>
            </p:nvSpPr>
            <p:spPr>
              <a:xfrm>
                <a:off x="4861658" y="332656"/>
                <a:ext cx="1259632" cy="432048"/>
              </a:xfrm>
              <a:prstGeom prst="rect">
                <a:avLst/>
              </a:prstGeom>
              <a:solidFill>
                <a:srgbClr val="09BFFF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직사각형 49"/>
              <p:cNvSpPr/>
              <p:nvPr/>
            </p:nvSpPr>
            <p:spPr>
              <a:xfrm>
                <a:off x="6119869" y="332656"/>
                <a:ext cx="1259632" cy="432048"/>
              </a:xfrm>
              <a:prstGeom prst="rect">
                <a:avLst/>
              </a:prstGeom>
              <a:solidFill>
                <a:srgbClr val="92D05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직사각형 50"/>
              <p:cNvSpPr/>
              <p:nvPr/>
            </p:nvSpPr>
            <p:spPr>
              <a:xfrm>
                <a:off x="7379502" y="332656"/>
                <a:ext cx="1259632" cy="432048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양쪽 모서리가 둥근 사각형 51"/>
              <p:cNvSpPr/>
              <p:nvPr/>
            </p:nvSpPr>
            <p:spPr>
              <a:xfrm>
                <a:off x="467545" y="760606"/>
                <a:ext cx="8176423" cy="427063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92D05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92940" y="804860"/>
                <a:ext cx="52389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600" b="1" dirty="0" smtClean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/>
                    </a:solidFill>
                    <a:latin typeface="HY울릉도B" pitchFamily="18" charset="-127"/>
                    <a:ea typeface="HY울릉도B" pitchFamily="18" charset="-127"/>
                  </a:rPr>
                  <a:t>우리나라의 </a:t>
                </a:r>
                <a:r>
                  <a:rPr lang="ko-KR" altLang="en-US" sz="1600" b="1" dirty="0" err="1" smtClean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/>
                    </a:solidFill>
                    <a:latin typeface="HY울릉도B" pitchFamily="18" charset="-127"/>
                    <a:ea typeface="HY울릉도B" pitchFamily="18" charset="-127"/>
                  </a:rPr>
                  <a:t>신재생에너지</a:t>
                </a:r>
                <a:r>
                  <a:rPr lang="ko-KR" altLang="en-US" sz="1600" b="1" dirty="0" smtClean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/>
                    </a:solidFill>
                    <a:latin typeface="HY울릉도B" pitchFamily="18" charset="-127"/>
                    <a:ea typeface="HY울릉도B" pitchFamily="18" charset="-127"/>
                  </a:rPr>
                  <a:t> 활용 주택 보급사업 현황</a:t>
                </a:r>
                <a:endParaRPr lang="ko-KR" altLang="en-US" sz="1600" b="1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836455" y="398064"/>
                <a:ext cx="8376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prstClr val="white"/>
                    </a:solidFill>
                  </a:rPr>
                  <a:t>정부 </a:t>
                </a:r>
                <a:r>
                  <a:rPr lang="en-US" altLang="ko-KR" sz="1400" b="1" dirty="0" smtClean="0">
                    <a:solidFill>
                      <a:prstClr val="white"/>
                    </a:solidFill>
                  </a:rPr>
                  <a:t>3.0</a:t>
                </a:r>
                <a:endParaRPr lang="ko-KR" altLang="en-US" sz="1400" b="1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096817" y="423139"/>
                <a:ext cx="131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200" b="1" dirty="0" smtClean="0">
                    <a:solidFill>
                      <a:prstClr val="white"/>
                    </a:solidFill>
                  </a:rPr>
                  <a:t>우리나라</a:t>
                </a:r>
                <a:r>
                  <a:rPr lang="en-US" altLang="ko-KR" sz="1200" b="1" dirty="0" smtClean="0">
                    <a:solidFill>
                      <a:prstClr val="white"/>
                    </a:solidFill>
                  </a:rPr>
                  <a:t>, </a:t>
                </a:r>
                <a:r>
                  <a:rPr lang="ko-KR" altLang="en-US" sz="1200" b="1" dirty="0" smtClean="0">
                    <a:solidFill>
                      <a:prstClr val="white"/>
                    </a:solidFill>
                  </a:rPr>
                  <a:t>국</a:t>
                </a:r>
                <a:r>
                  <a:rPr lang="ko-KR" altLang="en-US" sz="1200" b="1" dirty="0">
                    <a:solidFill>
                      <a:prstClr val="white"/>
                    </a:solidFill>
                  </a:rPr>
                  <a:t>가</a:t>
                </a:r>
                <a:r>
                  <a:rPr lang="ko-KR" altLang="en-US" sz="1200" b="1" dirty="0" smtClean="0">
                    <a:solidFill>
                      <a:prstClr val="white"/>
                    </a:solidFill>
                  </a:rPr>
                  <a:t>별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7570198" y="414091"/>
                <a:ext cx="8782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prstClr val="white"/>
                    </a:solidFill>
                  </a:rPr>
                  <a:t>탐구결과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985178" y="428842"/>
                <a:ext cx="10778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200" b="1" dirty="0" err="1" smtClean="0">
                    <a:solidFill>
                      <a:prstClr val="white"/>
                    </a:solidFill>
                  </a:rPr>
                  <a:t>신재생에너지</a:t>
                </a:r>
                <a:endParaRPr lang="ko-KR" altLang="en-US" sz="1200" b="1" dirty="0" smtClea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571329" y="1565176"/>
              <a:ext cx="4608512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ü"/>
              </a:pP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주택 지원</a:t>
              </a:r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( 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그린 홈 </a:t>
              </a:r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100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만호 </a:t>
              </a:r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)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 사업</a:t>
              </a:r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?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71971" y="1934507"/>
              <a:ext cx="7854018" cy="1200329"/>
            </a:xfrm>
            <a:prstGeom prst="rect">
              <a:avLst/>
            </a:prstGeom>
            <a:noFill/>
            <a:ln w="38100">
              <a:solidFill>
                <a:schemeClr val="accent6">
                  <a:lumMod val="20000"/>
                  <a:lumOff val="80000"/>
                </a:schemeClr>
              </a:solidFill>
            </a:ln>
          </p:spPr>
          <p:txBody>
            <a:bodyPr wrap="square" rtlCol="0" anchor="b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2020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년까지 </a:t>
              </a:r>
              <a:r>
                <a:rPr lang="ko-KR" altLang="en-US" dirty="0" err="1">
                  <a:latin typeface="HY강B" pitchFamily="18" charset="-127"/>
                  <a:ea typeface="HY강B" pitchFamily="18" charset="-127"/>
                </a:rPr>
                <a:t>신재생에너지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 주택</a:t>
              </a:r>
              <a:r>
                <a:rPr lang="en-US" altLang="ko-KR" dirty="0">
                  <a:latin typeface="HY강B" pitchFamily="18" charset="-127"/>
                  <a:ea typeface="HY강B" pitchFamily="18" charset="-127"/>
                </a:rPr>
                <a:t>(Green Home) 100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만호 보급을 목표로 태양광</a:t>
              </a:r>
              <a:r>
                <a:rPr lang="en-US" altLang="ko-KR" dirty="0"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태양열</a:t>
              </a:r>
              <a:r>
                <a:rPr lang="en-US" altLang="ko-KR" dirty="0"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지열</a:t>
              </a:r>
              <a:r>
                <a:rPr lang="en-US" altLang="ko-KR" dirty="0"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소형풍력</a:t>
              </a:r>
              <a:r>
                <a:rPr lang="en-US" altLang="ko-KR" dirty="0"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연료전지 등의 </a:t>
              </a:r>
              <a:r>
                <a:rPr lang="ko-KR" altLang="en-US" dirty="0" err="1">
                  <a:latin typeface="HY강B" pitchFamily="18" charset="-127"/>
                  <a:ea typeface="HY강B" pitchFamily="18" charset="-127"/>
                </a:rPr>
                <a:t>신재생에너지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 설비를 주택에 설치할 경우 설치비의 일부를 정부가 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보조</a:t>
              </a:r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지원하는 사업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  <a:p>
              <a:endParaRPr lang="ko-KR" altLang="en-US" dirty="0"/>
            </a:p>
          </p:txBody>
        </p:sp>
        <p:pic>
          <p:nvPicPr>
            <p:cNvPr id="60" name="그림 5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351" y="3318721"/>
              <a:ext cx="3924784" cy="2930701"/>
            </a:xfrm>
            <a:prstGeom prst="rect">
              <a:avLst/>
            </a:prstGeom>
          </p:spPr>
        </p:pic>
        <p:sp>
          <p:nvSpPr>
            <p:cNvPr id="61" name="톱니 모양의 오른쪽 화살표 60"/>
            <p:cNvSpPr/>
            <p:nvPr/>
          </p:nvSpPr>
          <p:spPr>
            <a:xfrm rot="3088840">
              <a:off x="913215" y="5074453"/>
              <a:ext cx="1632033" cy="432112"/>
            </a:xfrm>
            <a:prstGeom prst="notchedRightArrow">
              <a:avLst>
                <a:gd name="adj1" fmla="val 0"/>
                <a:gd name="adj2" fmla="val 9417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톱니 모양의 오른쪽 화살표 61"/>
            <p:cNvSpPr/>
            <p:nvPr/>
          </p:nvSpPr>
          <p:spPr>
            <a:xfrm rot="6471054">
              <a:off x="3633968" y="4800455"/>
              <a:ext cx="2015839" cy="432112"/>
            </a:xfrm>
            <a:prstGeom prst="notchedRightArrow">
              <a:avLst>
                <a:gd name="adj1" fmla="val 0"/>
                <a:gd name="adj2" fmla="val 9417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156511" y="3797424"/>
              <a:ext cx="2666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038861" y="3597070"/>
              <a:ext cx="3573971" cy="923330"/>
            </a:xfrm>
            <a:prstGeom prst="rect">
              <a:avLst/>
            </a:prstGeom>
            <a:noFill/>
            <a:ln w="38100">
              <a:solidFill>
                <a:schemeClr val="accent6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ko-KR" altLang="en-US" dirty="0" err="1" smtClean="0">
                  <a:latin typeface="HY강B" pitchFamily="18" charset="-127"/>
                  <a:ea typeface="HY강B" pitchFamily="18" charset="-127"/>
                </a:rPr>
                <a:t>신재생에너지를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 활용한 친환경 주택 수는 해를 거듭 할수록 꾸준히 증가하는 추세임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65" name="그룹 64"/>
            <p:cNvGrpSpPr/>
            <p:nvPr/>
          </p:nvGrpSpPr>
          <p:grpSpPr>
            <a:xfrm>
              <a:off x="521810" y="538589"/>
              <a:ext cx="8405180" cy="855013"/>
              <a:chOff x="467545" y="332656"/>
              <a:chExt cx="8176423" cy="855013"/>
            </a:xfrm>
          </p:grpSpPr>
          <p:sp>
            <p:nvSpPr>
              <p:cNvPr id="66" name="직사각형 65"/>
              <p:cNvSpPr/>
              <p:nvPr/>
            </p:nvSpPr>
            <p:spPr>
              <a:xfrm>
                <a:off x="4861658" y="332656"/>
                <a:ext cx="1259632" cy="432048"/>
              </a:xfrm>
              <a:prstGeom prst="rect">
                <a:avLst/>
              </a:prstGeom>
              <a:solidFill>
                <a:srgbClr val="09BFFF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직사각형 66"/>
              <p:cNvSpPr/>
              <p:nvPr/>
            </p:nvSpPr>
            <p:spPr>
              <a:xfrm>
                <a:off x="6119869" y="332656"/>
                <a:ext cx="1259632" cy="432048"/>
              </a:xfrm>
              <a:prstGeom prst="rect">
                <a:avLst/>
              </a:prstGeom>
              <a:solidFill>
                <a:srgbClr val="92D05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직사각형 67"/>
              <p:cNvSpPr/>
              <p:nvPr/>
            </p:nvSpPr>
            <p:spPr>
              <a:xfrm>
                <a:off x="7379502" y="332656"/>
                <a:ext cx="1259632" cy="432048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양쪽 모서리가 둥근 사각형 68"/>
              <p:cNvSpPr/>
              <p:nvPr/>
            </p:nvSpPr>
            <p:spPr>
              <a:xfrm>
                <a:off x="467545" y="760606"/>
                <a:ext cx="8176423" cy="427063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92D05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563008" y="783179"/>
                <a:ext cx="45531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b="1" dirty="0" smtClean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/>
                    </a:solidFill>
                    <a:latin typeface="HY울릉도B" pitchFamily="18" charset="-127"/>
                    <a:ea typeface="HY울릉도B" pitchFamily="18" charset="-127"/>
                  </a:rPr>
                  <a:t>우리나라의 발전 설비 및 </a:t>
                </a:r>
                <a:r>
                  <a:rPr lang="ko-KR" altLang="en-US" b="1" smtClean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prstClr val="white"/>
                    </a:solidFill>
                    <a:latin typeface="HY울릉도B" pitchFamily="18" charset="-127"/>
                    <a:ea typeface="HY울릉도B" pitchFamily="18" charset="-127"/>
                  </a:rPr>
                  <a:t>사업추진 현황</a:t>
                </a:r>
                <a:endParaRPr lang="ko-KR" altLang="en-US" b="1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836455" y="398064"/>
                <a:ext cx="8376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prstClr val="white"/>
                    </a:solidFill>
                  </a:rPr>
                  <a:t>정부 </a:t>
                </a:r>
                <a:r>
                  <a:rPr lang="en-US" altLang="ko-KR" sz="1400" b="1" dirty="0" smtClean="0">
                    <a:solidFill>
                      <a:prstClr val="white"/>
                    </a:solidFill>
                  </a:rPr>
                  <a:t>3.0</a:t>
                </a:r>
                <a:endParaRPr lang="ko-KR" altLang="en-US" sz="1400" b="1" dirty="0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096817" y="423139"/>
                <a:ext cx="131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200" b="1" dirty="0" smtClean="0">
                    <a:solidFill>
                      <a:prstClr val="white"/>
                    </a:solidFill>
                  </a:rPr>
                  <a:t>우리나라</a:t>
                </a:r>
                <a:r>
                  <a:rPr lang="en-US" altLang="ko-KR" sz="1200" b="1" dirty="0" smtClean="0">
                    <a:solidFill>
                      <a:prstClr val="white"/>
                    </a:solidFill>
                  </a:rPr>
                  <a:t>, </a:t>
                </a:r>
                <a:r>
                  <a:rPr lang="ko-KR" altLang="en-US" sz="1200" b="1" dirty="0" smtClean="0">
                    <a:solidFill>
                      <a:prstClr val="white"/>
                    </a:solidFill>
                  </a:rPr>
                  <a:t>국</a:t>
                </a:r>
                <a:r>
                  <a:rPr lang="ko-KR" altLang="en-US" sz="1200" b="1" dirty="0">
                    <a:solidFill>
                      <a:prstClr val="white"/>
                    </a:solidFill>
                  </a:rPr>
                  <a:t>가</a:t>
                </a:r>
                <a:r>
                  <a:rPr lang="ko-KR" altLang="en-US" sz="1200" b="1" dirty="0" smtClean="0">
                    <a:solidFill>
                      <a:prstClr val="white"/>
                    </a:solidFill>
                  </a:rPr>
                  <a:t>별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7570198" y="414091"/>
                <a:ext cx="8782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prstClr val="white"/>
                    </a:solidFill>
                  </a:rPr>
                  <a:t>탐구결과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985178" y="428842"/>
                <a:ext cx="10778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200" b="1" dirty="0" err="1" smtClean="0">
                    <a:solidFill>
                      <a:prstClr val="white"/>
                    </a:solidFill>
                  </a:rPr>
                  <a:t>신재생에너지</a:t>
                </a:r>
                <a:endParaRPr lang="ko-KR" altLang="en-US" sz="1200" b="1" dirty="0" smtClean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5" name="그룹 74"/>
            <p:cNvGrpSpPr/>
            <p:nvPr/>
          </p:nvGrpSpPr>
          <p:grpSpPr>
            <a:xfrm>
              <a:off x="521810" y="538589"/>
              <a:ext cx="8411509" cy="855013"/>
              <a:chOff x="369410" y="386189"/>
              <a:chExt cx="8411509" cy="855013"/>
            </a:xfrm>
          </p:grpSpPr>
          <p:sp>
            <p:nvSpPr>
              <p:cNvPr id="76" name="직사각형 75"/>
              <p:cNvSpPr/>
              <p:nvPr/>
            </p:nvSpPr>
            <p:spPr>
              <a:xfrm>
                <a:off x="4886460" y="386189"/>
                <a:ext cx="1294874" cy="432048"/>
              </a:xfrm>
              <a:prstGeom prst="rect">
                <a:avLst/>
              </a:prstGeom>
              <a:solidFill>
                <a:srgbClr val="09BFFF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77" name="직사각형 76"/>
              <p:cNvSpPr/>
              <p:nvPr/>
            </p:nvSpPr>
            <p:spPr>
              <a:xfrm>
                <a:off x="6179873" y="386189"/>
                <a:ext cx="1294874" cy="432048"/>
              </a:xfrm>
              <a:prstGeom prst="rect">
                <a:avLst/>
              </a:prstGeom>
              <a:solidFill>
                <a:srgbClr val="92D05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직사각형 77"/>
              <p:cNvSpPr/>
              <p:nvPr/>
            </p:nvSpPr>
            <p:spPr>
              <a:xfrm>
                <a:off x="7474747" y="386189"/>
                <a:ext cx="1294874" cy="432048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양쪽 모서리가 둥근 사각형 78"/>
              <p:cNvSpPr/>
              <p:nvPr/>
            </p:nvSpPr>
            <p:spPr>
              <a:xfrm>
                <a:off x="369410" y="814139"/>
                <a:ext cx="8405180" cy="427063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9BFFF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115616" y="846917"/>
                <a:ext cx="21296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b="1" dirty="0" err="1" smtClean="0">
                    <a:ln>
                      <a:solidFill>
                        <a:schemeClr val="bg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HY울릉도B" pitchFamily="18" charset="-127"/>
                    <a:ea typeface="HY울릉도B" pitchFamily="18" charset="-127"/>
                  </a:rPr>
                  <a:t>신재생에너지란</a:t>
                </a:r>
                <a:r>
                  <a:rPr lang="en-US" altLang="ko-KR" b="1" dirty="0" smtClean="0">
                    <a:ln>
                      <a:solidFill>
                        <a:schemeClr val="bg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HY울릉도B" pitchFamily="18" charset="-127"/>
                    <a:ea typeface="HY울릉도B" pitchFamily="18" charset="-127"/>
                  </a:rPr>
                  <a:t>?</a:t>
                </a:r>
                <a:endParaRPr lang="ko-KR" altLang="en-US" b="1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3832574" y="451597"/>
                <a:ext cx="8611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bg1"/>
                    </a:solidFill>
                    <a:latin typeface="+mn-ea"/>
                  </a:rPr>
                  <a:t>정부 </a:t>
                </a:r>
                <a:r>
                  <a:rPr lang="en-US" altLang="ko-KR" sz="1400" b="1" dirty="0" smtClean="0">
                    <a:solidFill>
                      <a:schemeClr val="bg1"/>
                    </a:solidFill>
                    <a:latin typeface="+mn-ea"/>
                  </a:rPr>
                  <a:t>3.0</a:t>
                </a:r>
                <a:endParaRPr lang="ko-KR" altLang="en-US" sz="1400" b="1" dirty="0" smtClean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6149079" y="451597"/>
                <a:ext cx="1847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ko-KR" altLang="en-US" sz="1200" b="1" dirty="0" smtClean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7850315" y="467624"/>
                <a:ext cx="5437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bg1"/>
                    </a:solidFill>
                    <a:latin typeface="+mn-ea"/>
                  </a:rPr>
                  <a:t>결과</a:t>
                </a:r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3591586" y="386189"/>
                <a:ext cx="1294874" cy="451347"/>
              </a:xfrm>
              <a:prstGeom prst="rect">
                <a:avLst/>
              </a:prstGeom>
              <a:solidFill>
                <a:srgbClr val="64C86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양쪽 모서리가 둥근 사각형 84"/>
              <p:cNvSpPr/>
              <p:nvPr/>
            </p:nvSpPr>
            <p:spPr>
              <a:xfrm>
                <a:off x="375739" y="814139"/>
                <a:ext cx="8405180" cy="427063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9BFFF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3715603" y="451388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200" b="1" dirty="0" err="1" smtClean="0">
                    <a:solidFill>
                      <a:schemeClr val="bg1"/>
                    </a:solidFill>
                    <a:latin typeface="+mn-ea"/>
                  </a:rPr>
                  <a:t>신재생에너지</a:t>
                </a:r>
                <a:endParaRPr lang="ko-KR" altLang="en-US" sz="1200" b="1" dirty="0" smtClean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5183480" y="450906"/>
                <a:ext cx="70083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200" b="1" dirty="0" smtClean="0">
                    <a:solidFill>
                      <a:schemeClr val="bg1"/>
                    </a:solidFill>
                    <a:latin typeface="+mn-ea"/>
                  </a:rPr>
                  <a:t>전 세계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6333810" y="445303"/>
                <a:ext cx="10631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200" b="1" dirty="0" err="1" smtClean="0">
                    <a:solidFill>
                      <a:schemeClr val="bg1"/>
                    </a:solidFill>
                    <a:latin typeface="+mn-ea"/>
                  </a:rPr>
                  <a:t>어플</a:t>
                </a:r>
                <a:r>
                  <a:rPr lang="ko-KR" altLang="en-US" sz="1200" b="1" dirty="0" smtClean="0">
                    <a:solidFill>
                      <a:schemeClr val="bg1"/>
                    </a:solidFill>
                    <a:latin typeface="+mn-ea"/>
                  </a:rPr>
                  <a:t> 및 광고</a:t>
                </a: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794383" y="1000853"/>
              <a:ext cx="4680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우리나라의 발전 설비 및 사업추진 현황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</p:grpSp>
      <p:sp>
        <p:nvSpPr>
          <p:cNvPr id="170" name="Rectangle 2"/>
          <p:cNvSpPr/>
          <p:nvPr/>
        </p:nvSpPr>
        <p:spPr>
          <a:xfrm>
            <a:off x="293853" y="253432"/>
            <a:ext cx="8568952" cy="6264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71" name="그룹 170"/>
          <p:cNvGrpSpPr/>
          <p:nvPr/>
        </p:nvGrpSpPr>
        <p:grpSpPr>
          <a:xfrm>
            <a:off x="369410" y="378973"/>
            <a:ext cx="8405180" cy="855013"/>
            <a:chOff x="467545" y="332656"/>
            <a:chExt cx="8176423" cy="855013"/>
          </a:xfrm>
        </p:grpSpPr>
        <p:sp>
          <p:nvSpPr>
            <p:cNvPr id="172" name="직사각형 171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4" name="직사각형 173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5" name="직사각형 174"/>
            <p:cNvSpPr/>
            <p:nvPr/>
          </p:nvSpPr>
          <p:spPr>
            <a:xfrm>
              <a:off x="3602027" y="332656"/>
              <a:ext cx="1259632" cy="432048"/>
            </a:xfrm>
            <a:prstGeom prst="rect">
              <a:avLst/>
            </a:prstGeom>
            <a:solidFill>
              <a:srgbClr val="64C86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양쪽 모서리가 둥근 사각형 175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561493" y="788816"/>
              <a:ext cx="4132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6089913" y="398064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182" name="TextBox 181"/>
          <p:cNvSpPr txBox="1"/>
          <p:nvPr/>
        </p:nvSpPr>
        <p:spPr>
          <a:xfrm>
            <a:off x="497520" y="1333552"/>
            <a:ext cx="1770224" cy="369332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ko-KR" altLang="en-US" smtClean="0"/>
              <a:t>말레이시아</a:t>
            </a:r>
            <a:endParaRPr lang="ko-KR" altLang="en-US"/>
          </a:p>
        </p:txBody>
      </p:sp>
      <p:sp>
        <p:nvSpPr>
          <p:cNvPr id="183" name="TextBox 182"/>
          <p:cNvSpPr txBox="1"/>
          <p:nvPr/>
        </p:nvSpPr>
        <p:spPr>
          <a:xfrm>
            <a:off x="659155" y="1826946"/>
            <a:ext cx="2023847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2000" dirty="0" err="1" smtClean="0"/>
              <a:t>바이오연료</a:t>
            </a:r>
            <a:endParaRPr lang="en-US" altLang="ko-KR" sz="2000" dirty="0" smtClean="0"/>
          </a:p>
        </p:txBody>
      </p:sp>
      <p:grpSp>
        <p:nvGrpSpPr>
          <p:cNvPr id="184" name="그룹 183"/>
          <p:cNvGrpSpPr/>
          <p:nvPr/>
        </p:nvGrpSpPr>
        <p:grpSpPr>
          <a:xfrm>
            <a:off x="369410" y="378973"/>
            <a:ext cx="8405180" cy="855013"/>
            <a:chOff x="467545" y="332656"/>
            <a:chExt cx="8176423" cy="855013"/>
          </a:xfrm>
        </p:grpSpPr>
        <p:sp>
          <p:nvSpPr>
            <p:cNvPr id="185" name="직사각형 184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6" name="직사각형 185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7" name="직사각형 186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8" name="양쪽 모서리가 둥근 사각형 187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561493" y="788816"/>
              <a:ext cx="4132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국가별 </a:t>
              </a:r>
              <a:r>
                <a:rPr lang="ko-KR" altLang="en-US" b="1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신재생에너지</a:t>
              </a:r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 활용 현황 및 사례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6089913" y="398064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194" name="그룹 193"/>
          <p:cNvGrpSpPr/>
          <p:nvPr/>
        </p:nvGrpSpPr>
        <p:grpSpPr>
          <a:xfrm>
            <a:off x="369410" y="378973"/>
            <a:ext cx="8405180" cy="855013"/>
            <a:chOff x="467545" y="332656"/>
            <a:chExt cx="8176423" cy="855013"/>
          </a:xfrm>
        </p:grpSpPr>
        <p:sp>
          <p:nvSpPr>
            <p:cNvPr id="195" name="직사각형 194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96" name="직사각형 195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98" name="양쪽 모서리가 둥근 사각형 197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563008" y="783179"/>
              <a:ext cx="4553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우리나라의 발전 설비 및 </a:t>
              </a:r>
              <a:r>
                <a:rPr lang="ko-KR" altLang="en-US" b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사업추진 현황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6096817" y="423139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204" name="그룹 203"/>
          <p:cNvGrpSpPr/>
          <p:nvPr/>
        </p:nvGrpSpPr>
        <p:grpSpPr>
          <a:xfrm>
            <a:off x="369410" y="378973"/>
            <a:ext cx="8411509" cy="855013"/>
            <a:chOff x="369410" y="386189"/>
            <a:chExt cx="8411509" cy="855013"/>
          </a:xfrm>
        </p:grpSpPr>
        <p:sp>
          <p:nvSpPr>
            <p:cNvPr id="205" name="직사각형 204"/>
            <p:cNvSpPr/>
            <p:nvPr/>
          </p:nvSpPr>
          <p:spPr>
            <a:xfrm>
              <a:off x="4886460" y="386189"/>
              <a:ext cx="1294874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6179873" y="386189"/>
              <a:ext cx="1294874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직사각형 206"/>
            <p:cNvSpPr/>
            <p:nvPr/>
          </p:nvSpPr>
          <p:spPr>
            <a:xfrm>
              <a:off x="7474747" y="386189"/>
              <a:ext cx="1294874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8" name="양쪽 모서리가 둥근 사각형 207"/>
            <p:cNvSpPr/>
            <p:nvPr/>
          </p:nvSpPr>
          <p:spPr>
            <a:xfrm>
              <a:off x="369410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1115616" y="846917"/>
              <a:ext cx="2129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신재생에너지란</a:t>
              </a:r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?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3832574" y="451597"/>
              <a:ext cx="861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정부 </a:t>
              </a:r>
              <a:r>
                <a:rPr lang="en-US" altLang="ko-KR" sz="1400" b="1" dirty="0" smtClean="0">
                  <a:solidFill>
                    <a:schemeClr val="bg1"/>
                  </a:solidFill>
                  <a:latin typeface="+mn-ea"/>
                </a:rPr>
                <a:t>3.0</a:t>
              </a:r>
              <a:endParaRPr lang="ko-KR" altLang="en-US" sz="14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6149079" y="451597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7850315" y="467624"/>
              <a:ext cx="5437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결과</a:t>
              </a:r>
            </a:p>
          </p:txBody>
        </p:sp>
        <p:sp>
          <p:nvSpPr>
            <p:cNvPr id="213" name="직사각형 212"/>
            <p:cNvSpPr/>
            <p:nvPr/>
          </p:nvSpPr>
          <p:spPr>
            <a:xfrm>
              <a:off x="3591586" y="386189"/>
              <a:ext cx="1294874" cy="451347"/>
            </a:xfrm>
            <a:prstGeom prst="rect">
              <a:avLst/>
            </a:prstGeom>
            <a:solidFill>
              <a:srgbClr val="64C86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4" name="양쪽 모서리가 둥근 사각형 213"/>
            <p:cNvSpPr/>
            <p:nvPr/>
          </p:nvSpPr>
          <p:spPr>
            <a:xfrm>
              <a:off x="375739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3715603" y="45138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신재생에너지</a:t>
              </a:r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5183480" y="450906"/>
              <a:ext cx="7008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전 세계</a:t>
              </a: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6333810" y="445303"/>
              <a:ext cx="1063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어플</a:t>
              </a:r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 및 광고</a:t>
              </a:r>
            </a:p>
          </p:txBody>
        </p:sp>
      </p:grpSp>
      <p:sp>
        <p:nvSpPr>
          <p:cNvPr id="218" name="TextBox 217"/>
          <p:cNvSpPr txBox="1"/>
          <p:nvPr/>
        </p:nvSpPr>
        <p:spPr>
          <a:xfrm>
            <a:off x="641983" y="841237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rPr>
              <a:t>국가별 </a:t>
            </a:r>
            <a:r>
              <a:rPr lang="ko-KR" altLang="en-US" b="1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rPr>
              <a:t>신재생에너지</a:t>
            </a:r>
            <a:r>
              <a: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rPr>
              <a:t> 활용 현황 및 사례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659155" y="2226090"/>
            <a:ext cx="3971189" cy="3970318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전 세계 </a:t>
            </a:r>
            <a:r>
              <a:rPr lang="ko-KR" altLang="en-US" dirty="0" err="1">
                <a:latin typeface="HY울릉도M" pitchFamily="18" charset="-127"/>
                <a:ea typeface="HY울릉도M" pitchFamily="18" charset="-127"/>
              </a:rPr>
              <a:t>팜오일의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40%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를 생산하고 있어 </a:t>
            </a:r>
            <a:r>
              <a:rPr lang="ko-KR" altLang="en-US" dirty="0" err="1">
                <a:latin typeface="HY울릉도M" pitchFamily="18" charset="-127"/>
                <a:ea typeface="HY울릉도M" pitchFamily="18" charset="-127"/>
              </a:rPr>
              <a:t>바이오연료를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 이용한 전력생산 잠재력이 매우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높음</a:t>
            </a:r>
            <a:endParaRPr lang="en-US" altLang="ko-KR" dirty="0">
              <a:latin typeface="HY울릉도M" pitchFamily="18" charset="-127"/>
              <a:ea typeface="HY울릉도M" pitchFamily="18" charset="-127"/>
            </a:endParaRPr>
          </a:p>
          <a:p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-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정부가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전체 연료사용량 중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2%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이상을 </a:t>
            </a:r>
            <a:r>
              <a:rPr lang="ko-KR" altLang="en-US" dirty="0" err="1">
                <a:latin typeface="HY울릉도M" pitchFamily="18" charset="-127"/>
                <a:ea typeface="HY울릉도M" pitchFamily="18" charset="-127"/>
              </a:rPr>
              <a:t>바이오디젤을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 이용하도록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의무화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-</a:t>
            </a:r>
            <a:r>
              <a:rPr lang="ko-KR" altLang="en-US" dirty="0" err="1" smtClean="0">
                <a:latin typeface="HY울릉도M" pitchFamily="18" charset="-127"/>
                <a:ea typeface="HY울릉도M" pitchFamily="18" charset="-127"/>
              </a:rPr>
              <a:t>바이오연료에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대한 수요가 지속적으로 증가할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것으로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예상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-</a:t>
            </a:r>
            <a:r>
              <a:rPr lang="ko-KR" altLang="en-US" dirty="0" err="1" smtClean="0">
                <a:latin typeface="HY울릉도M" pitchFamily="18" charset="-127"/>
                <a:ea typeface="HY울릉도M" pitchFamily="18" charset="-127"/>
              </a:rPr>
              <a:t>바이오디젤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원료 중 </a:t>
            </a:r>
            <a:r>
              <a:rPr lang="ko-KR" altLang="en-US" dirty="0" err="1">
                <a:latin typeface="HY울릉도M" pitchFamily="18" charset="-127"/>
                <a:ea typeface="HY울릉도M" pitchFamily="18" charset="-127"/>
              </a:rPr>
              <a:t>팜오일의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 가격 경쟁력이 가장 높아 </a:t>
            </a:r>
            <a:r>
              <a:rPr lang="ko-KR" altLang="en-US" dirty="0" err="1">
                <a:latin typeface="HY울릉도M" pitchFamily="18" charset="-127"/>
                <a:ea typeface="HY울릉도M" pitchFamily="18" charset="-127"/>
              </a:rPr>
              <a:t>팜오일을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 이용한 바이오 연료 생산이 </a:t>
            </a:r>
            <a:r>
              <a:rPr lang="ko-KR" altLang="en-US" dirty="0" err="1">
                <a:latin typeface="HY울릉도M" pitchFamily="18" charset="-127"/>
                <a:ea typeface="HY울릉도M" pitchFamily="18" charset="-127"/>
              </a:rPr>
              <a:t>신재생에너지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 중 활용이 매우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높은 편임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r>
              <a:rPr lang="en-US" altLang="ko-KR" dirty="0" smtClean="0">
                <a:latin typeface="HY울릉도M" pitchFamily="18" charset="-127"/>
                <a:ea typeface="HY울릉도M" pitchFamily="18" charset="-127"/>
              </a:rPr>
              <a:t>-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제품 활용</a:t>
            </a:r>
            <a:r>
              <a:rPr lang="en-US" altLang="ko-KR" dirty="0" smtClean="0"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에너지 활용 등 다양한 분야에서 활용해 활용도가 높음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</p:txBody>
      </p:sp>
      <p:grpSp>
        <p:nvGrpSpPr>
          <p:cNvPr id="221" name="그룹 220"/>
          <p:cNvGrpSpPr/>
          <p:nvPr/>
        </p:nvGrpSpPr>
        <p:grpSpPr>
          <a:xfrm>
            <a:off x="659154" y="1847392"/>
            <a:ext cx="7886298" cy="4345733"/>
            <a:chOff x="883323" y="1869546"/>
            <a:chExt cx="7886298" cy="4345733"/>
          </a:xfrm>
        </p:grpSpPr>
        <p:sp>
          <p:nvSpPr>
            <p:cNvPr id="222" name="TextBox 221"/>
            <p:cNvSpPr txBox="1"/>
            <p:nvPr/>
          </p:nvSpPr>
          <p:spPr>
            <a:xfrm>
              <a:off x="883323" y="1869546"/>
              <a:ext cx="2023847" cy="40011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38100"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ko-KR" altLang="en-US" sz="2000" dirty="0" smtClean="0"/>
                <a:t>태양에너지</a:t>
              </a:r>
              <a:endParaRPr lang="en-US" altLang="ko-KR" sz="2000" dirty="0" smtClean="0"/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915273" y="2244961"/>
              <a:ext cx="3971188" cy="397031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8100"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en-US" altLang="ko-KR" dirty="0" smtClean="0"/>
            </a:p>
            <a:p>
              <a:endParaRPr lang="en-US" altLang="ko-KR" dirty="0" smtClean="0"/>
            </a:p>
            <a:p>
              <a:r>
                <a:rPr lang="en-US" altLang="ko-KR" dirty="0" smtClean="0"/>
                <a:t>-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적도부근에 위치해 태양에너지를 이용한 에너지 발전 잠재력이 높고 </a:t>
              </a:r>
              <a:r>
                <a:rPr lang="ko-KR" altLang="en-US" dirty="0" err="1" smtClean="0">
                  <a:latin typeface="HY울릉도M" pitchFamily="18" charset="-127"/>
                  <a:ea typeface="HY울릉도M" pitchFamily="18" charset="-127"/>
                </a:rPr>
                <a:t>신재생에너지</a:t>
              </a: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 시장 진출에 있어서 유리한 조건을 가짐</a:t>
              </a:r>
              <a:endParaRPr lang="en-US" altLang="ko-KR" dirty="0" smtClean="0">
                <a:latin typeface="HY울릉도M" pitchFamily="18" charset="-127"/>
                <a:ea typeface="HY울릉도M" pitchFamily="18" charset="-127"/>
              </a:endParaRPr>
            </a:p>
            <a:p>
              <a:pPr marL="285750" indent="-285750">
                <a:buFontTx/>
                <a:buChar char="-"/>
              </a:pP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정부도 태양광 발전을 위해 투자자에게 세제 혜택을 줌으로써 더욱 확대될 전망임</a:t>
              </a:r>
              <a:endParaRPr lang="en-US" altLang="ko-KR" dirty="0" smtClean="0">
                <a:latin typeface="HY울릉도M" pitchFamily="18" charset="-127"/>
                <a:ea typeface="HY울릉도M" pitchFamily="18" charset="-127"/>
              </a:endParaRPr>
            </a:p>
            <a:p>
              <a:pPr marL="285750" indent="-285750">
                <a:buFontTx/>
                <a:buChar char="-"/>
              </a:pPr>
              <a:r>
                <a:rPr lang="ko-KR" altLang="en-US" dirty="0" smtClean="0">
                  <a:latin typeface="HY울릉도M" pitchFamily="18" charset="-127"/>
                  <a:ea typeface="HY울릉도M" pitchFamily="18" charset="-127"/>
                </a:rPr>
                <a:t>태양광 뿐만 아니라 태양열의 활용도 기대됨</a:t>
              </a:r>
              <a:endParaRPr lang="en-US" altLang="ko-KR" dirty="0" smtClean="0">
                <a:latin typeface="HY울릉도M" pitchFamily="18" charset="-127"/>
                <a:ea typeface="HY울릉도M" pitchFamily="18" charset="-127"/>
              </a:endParaRPr>
            </a:p>
            <a:p>
              <a:pPr marL="285750" indent="-285750">
                <a:buFontTx/>
                <a:buChar char="-"/>
              </a:pPr>
              <a:endParaRPr lang="en-US" altLang="ko-KR" dirty="0">
                <a:latin typeface="HY울릉도M" pitchFamily="18" charset="-127"/>
                <a:ea typeface="HY울릉도M" pitchFamily="18" charset="-127"/>
              </a:endParaRPr>
            </a:p>
            <a:p>
              <a:pPr marL="285750" indent="-285750">
                <a:buFontTx/>
                <a:buChar char="-"/>
              </a:pPr>
              <a:endParaRPr lang="en-US" altLang="ko-KR" dirty="0">
                <a:latin typeface="HY울릉도M" pitchFamily="18" charset="-127"/>
                <a:ea typeface="HY울릉도M" pitchFamily="18" charset="-127"/>
              </a:endParaRPr>
            </a:p>
            <a:p>
              <a:pPr marL="285750" indent="-285750">
                <a:buFontTx/>
                <a:buChar char="-"/>
              </a:pPr>
              <a:endParaRPr lang="en-US" altLang="ko-KR" dirty="0" smtClean="0">
                <a:latin typeface="HY울릉도M" pitchFamily="18" charset="-127"/>
                <a:ea typeface="HY울릉도M" pitchFamily="18" charset="-127"/>
              </a:endParaRPr>
            </a:p>
          </p:txBody>
        </p:sp>
        <p:pic>
          <p:nvPicPr>
            <p:cNvPr id="224" name="그림 22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6461" y="2326422"/>
              <a:ext cx="3883160" cy="38757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408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0" grpId="0" animBg="1"/>
      <p:bldP spid="182" grpId="0" animBg="1"/>
      <p:bldP spid="183" grpId="0" animBg="1"/>
      <p:bldP spid="218" grpId="0"/>
      <p:bldP spid="2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3853" y="260648"/>
            <a:ext cx="8568952" cy="6264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369410" y="386189"/>
            <a:ext cx="8405180" cy="855013"/>
            <a:chOff x="467545" y="332656"/>
            <a:chExt cx="8176423" cy="855013"/>
          </a:xfrm>
        </p:grpSpPr>
        <p:sp>
          <p:nvSpPr>
            <p:cNvPr id="29" name="직사각형 28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양쪽 모서리가 둥근 사각형 32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1493" y="788816"/>
              <a:ext cx="4132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국가별 </a:t>
              </a:r>
              <a:r>
                <a:rPr lang="ko-KR" altLang="en-US" b="1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신재생에너지</a:t>
              </a:r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 활용 현황 및 사례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089913" y="398064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97520" y="1340768"/>
            <a:ext cx="1770224" cy="369332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ko-KR" altLang="en-US" dirty="0" smtClean="0"/>
              <a:t>독일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59155" y="1849100"/>
            <a:ext cx="2023847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2000" dirty="0" err="1" smtClean="0"/>
              <a:t>바이오메스</a:t>
            </a:r>
            <a:endParaRPr lang="en-US" altLang="ko-KR" sz="20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915273" y="2244961"/>
            <a:ext cx="3971188" cy="313932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err="1" smtClean="0">
                <a:latin typeface="HY울릉도M" pitchFamily="18" charset="-127"/>
                <a:ea typeface="HY울릉도M" pitchFamily="18" charset="-127"/>
              </a:rPr>
              <a:t>바이오메스를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통한 발전설비는 설치 장소가 독일 전역에 비교적 골고루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분포됨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연간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최대출력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가동시간이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최소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3,181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시간에서 최대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6,981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시간으로 높은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가동률을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유지함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>
              <a:latin typeface="HY울릉도M" pitchFamily="18" charset="-127"/>
              <a:ea typeface="HY울릉도M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pPr marL="285750" indent="-285750">
              <a:buFontTx/>
              <a:buChar char="-"/>
            </a:pP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9155" y="1849100"/>
            <a:ext cx="2023847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2000" dirty="0" smtClean="0"/>
              <a:t>풍력에너지</a:t>
            </a:r>
            <a:endParaRPr lang="en-US" altLang="ko-KR" sz="2000" dirty="0" smtClean="0"/>
          </a:p>
        </p:txBody>
      </p:sp>
      <p:pic>
        <p:nvPicPr>
          <p:cNvPr id="1025" name="_x183611448" descr="EMB00000db8632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592" y="1847137"/>
            <a:ext cx="3682849" cy="353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899592" y="2240068"/>
            <a:ext cx="3971188" cy="369331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풍력발전이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매우 활성화되어 있어 재생에너지 분야에서는 가장 큰 비중을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차지함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독일의 풍력발전은 전체 발전량의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28%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를 차지하여 미국을 제치고 세계 최고의 자리에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위치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함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풍력발전설비는 주로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독일 중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·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북부 지역에 설치되어 있으며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연간 최대출력 가동시간은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1,500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시간 수준이고 바다와 인접해있는 북부 지역은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2,000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시간 이상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가동되기도 함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9592" y="2244960"/>
            <a:ext cx="3971188" cy="370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altLang="ko-KR" dirty="0">
              <a:latin typeface="HY울릉도M" pitchFamily="18" charset="-127"/>
              <a:ea typeface="HY울릉도M" pitchFamily="18" charset="-127"/>
            </a:endParaRPr>
          </a:p>
          <a:p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독일 풍력마을</a:t>
            </a:r>
            <a:r>
              <a:rPr lang="en-US" altLang="ko-KR" dirty="0" smtClean="0"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dirty="0" err="1" smtClean="0">
                <a:latin typeface="HY울릉도M" pitchFamily="18" charset="-127"/>
                <a:ea typeface="HY울릉도M" pitchFamily="18" charset="-127"/>
              </a:rPr>
              <a:t>다르데스하임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독일 중부의 작은 마을이며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신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· 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재생에너지 자급마을의 성공적인 </a:t>
            </a:r>
            <a:r>
              <a:rPr lang="ko-KR" altLang="en-US" dirty="0" smtClean="0">
                <a:latin typeface="HY울릉도M" pitchFamily="18" charset="-127"/>
                <a:ea typeface="HY울릉도M" pitchFamily="18" charset="-127"/>
              </a:rPr>
              <a:t>모델임</a:t>
            </a:r>
            <a:endParaRPr lang="en-US" altLang="ko-KR" dirty="0" smtClean="0">
              <a:latin typeface="HY울릉도M" pitchFamily="18" charset="-127"/>
              <a:ea typeface="HY울릉도M" pitchFamily="18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40</a:t>
            </a:r>
            <a:r>
              <a:rPr lang="ko-KR" altLang="en-US" dirty="0" err="1">
                <a:latin typeface="HY울릉도M" pitchFamily="18" charset="-127"/>
                <a:ea typeface="HY울릉도M" pitchFamily="18" charset="-127"/>
              </a:rPr>
              <a:t>여개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 풍력발전기는 마을 전체 주민이 사용하는 전기의 </a:t>
            </a:r>
            <a:r>
              <a:rPr lang="en-US" altLang="ko-KR" dirty="0">
                <a:latin typeface="HY울릉도M" pitchFamily="18" charset="-127"/>
                <a:ea typeface="HY울릉도M" pitchFamily="18" charset="-127"/>
              </a:rPr>
              <a:t>40</a:t>
            </a:r>
            <a:r>
              <a:rPr lang="ko-KR" altLang="en-US" dirty="0">
                <a:latin typeface="HY울릉도M" pitchFamily="18" charset="-127"/>
                <a:ea typeface="HY울릉도M" pitchFamily="18" charset="-127"/>
              </a:rPr>
              <a:t>배를 생산하고 있다</a:t>
            </a:r>
            <a:r>
              <a:rPr lang="en-US" altLang="ko-KR" dirty="0" smtClean="0">
                <a:latin typeface="HY울릉도M" pitchFamily="18" charset="-127"/>
                <a:ea typeface="HY울릉도M" pitchFamily="18" charset="-127"/>
              </a:rPr>
              <a:t>.</a:t>
            </a:r>
            <a:endParaRPr lang="ko-KR" altLang="en-US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592" y="2240068"/>
            <a:ext cx="3599989" cy="3712892"/>
          </a:xfrm>
          <a:prstGeom prst="rect">
            <a:avLst/>
          </a:prstGeom>
        </p:spPr>
      </p:pic>
      <p:grpSp>
        <p:nvGrpSpPr>
          <p:cNvPr id="24" name="그룹 23"/>
          <p:cNvGrpSpPr/>
          <p:nvPr/>
        </p:nvGrpSpPr>
        <p:grpSpPr>
          <a:xfrm>
            <a:off x="369410" y="386189"/>
            <a:ext cx="8405180" cy="855013"/>
            <a:chOff x="467545" y="332656"/>
            <a:chExt cx="8176423" cy="855013"/>
          </a:xfrm>
        </p:grpSpPr>
        <p:sp>
          <p:nvSpPr>
            <p:cNvPr id="25" name="직사각형 24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양쪽 모서리가 둥근 사각형 41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61493" y="788816"/>
              <a:ext cx="4132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국가별 </a:t>
              </a:r>
              <a:r>
                <a:rPr lang="ko-KR" altLang="en-US" b="1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신재생에너지</a:t>
              </a:r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 활용 현황 및 사례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89913" y="398064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그룹 47"/>
          <p:cNvGrpSpPr/>
          <p:nvPr/>
        </p:nvGrpSpPr>
        <p:grpSpPr>
          <a:xfrm>
            <a:off x="369410" y="386189"/>
            <a:ext cx="8405180" cy="855013"/>
            <a:chOff x="467545" y="332656"/>
            <a:chExt cx="8176423" cy="855013"/>
          </a:xfrm>
        </p:grpSpPr>
        <p:sp>
          <p:nvSpPr>
            <p:cNvPr id="49" name="직사각형 48"/>
            <p:cNvSpPr/>
            <p:nvPr/>
          </p:nvSpPr>
          <p:spPr>
            <a:xfrm>
              <a:off x="4861658" y="332656"/>
              <a:ext cx="1259632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6119869" y="332656"/>
              <a:ext cx="1259632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7379502" y="332656"/>
              <a:ext cx="1259632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양쪽 모서리가 둥근 사각형 51"/>
            <p:cNvSpPr/>
            <p:nvPr/>
          </p:nvSpPr>
          <p:spPr>
            <a:xfrm>
              <a:off x="467545" y="760606"/>
              <a:ext cx="8176423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63008" y="783179"/>
              <a:ext cx="4553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우리나라의 발전 설비 및 </a:t>
              </a:r>
              <a:r>
                <a:rPr lang="ko-KR" altLang="en-US" b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HY울릉도B" pitchFamily="18" charset="-127"/>
                  <a:ea typeface="HY울릉도B" pitchFamily="18" charset="-127"/>
                </a:rPr>
                <a:t>사업추진 현황</a:t>
              </a:r>
              <a:endPara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36455" y="398064"/>
              <a:ext cx="837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정부 </a:t>
              </a:r>
              <a:r>
                <a:rPr lang="en-US" altLang="ko-KR" sz="1400" b="1" dirty="0" smtClean="0">
                  <a:solidFill>
                    <a:prstClr val="white"/>
                  </a:solidFill>
                </a:rPr>
                <a:t>3.0</a:t>
              </a:r>
              <a:endParaRPr lang="ko-KR" alt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096817" y="423139"/>
              <a:ext cx="131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prstClr val="white"/>
                  </a:solidFill>
                </a:rPr>
                <a:t>우리나라</a:t>
              </a:r>
              <a:r>
                <a:rPr lang="en-US" altLang="ko-KR" sz="1200" b="1" dirty="0" smtClean="0">
                  <a:solidFill>
                    <a:prstClr val="white"/>
                  </a:solidFill>
                </a:rPr>
                <a:t>, 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국</a:t>
              </a:r>
              <a:r>
                <a:rPr lang="ko-KR" altLang="en-US" sz="1200" b="1" dirty="0">
                  <a:solidFill>
                    <a:prstClr val="white"/>
                  </a:solidFill>
                </a:rPr>
                <a:t>가</a:t>
              </a:r>
              <a:r>
                <a:rPr lang="ko-KR" altLang="en-US" sz="1200" b="1" dirty="0" smtClean="0">
                  <a:solidFill>
                    <a:prstClr val="white"/>
                  </a:solidFill>
                </a:rPr>
                <a:t>별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570198" y="414091"/>
              <a:ext cx="8782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prstClr val="white"/>
                  </a:solidFill>
                </a:rPr>
                <a:t>탐구결과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985178" y="428842"/>
              <a:ext cx="1077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prstClr val="white"/>
                  </a:solidFill>
                </a:rPr>
                <a:t>신재생에너지</a:t>
              </a:r>
              <a:endParaRPr lang="ko-KR" altLang="en-US" sz="12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58" name="그룹 57"/>
          <p:cNvGrpSpPr/>
          <p:nvPr/>
        </p:nvGrpSpPr>
        <p:grpSpPr>
          <a:xfrm>
            <a:off x="369410" y="386189"/>
            <a:ext cx="8411509" cy="855013"/>
            <a:chOff x="369410" y="386189"/>
            <a:chExt cx="8411509" cy="855013"/>
          </a:xfrm>
        </p:grpSpPr>
        <p:sp>
          <p:nvSpPr>
            <p:cNvPr id="59" name="직사각형 58"/>
            <p:cNvSpPr/>
            <p:nvPr/>
          </p:nvSpPr>
          <p:spPr>
            <a:xfrm>
              <a:off x="4886460" y="386189"/>
              <a:ext cx="1294874" cy="432048"/>
            </a:xfrm>
            <a:prstGeom prst="rect">
              <a:avLst/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6179873" y="386189"/>
              <a:ext cx="1294874" cy="432048"/>
            </a:xfrm>
            <a:prstGeom prst="rect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7474747" y="386189"/>
              <a:ext cx="1294874" cy="43204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양쪽 모서리가 둥근 사각형 61"/>
            <p:cNvSpPr/>
            <p:nvPr/>
          </p:nvSpPr>
          <p:spPr>
            <a:xfrm>
              <a:off x="369410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115616" y="846917"/>
              <a:ext cx="2129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신재생에너지란</a:t>
              </a:r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HY울릉도B" pitchFamily="18" charset="-127"/>
                  <a:ea typeface="HY울릉도B" pitchFamily="18" charset="-127"/>
                </a:rPr>
                <a:t>?</a:t>
              </a:r>
              <a:endParaRPr lang="ko-KR" altLang="en-US" b="1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울릉도B" pitchFamily="18" charset="-127"/>
                <a:ea typeface="HY울릉도B" pitchFamily="18" charset="-127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832574" y="451597"/>
              <a:ext cx="861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정부 </a:t>
              </a:r>
              <a:r>
                <a:rPr lang="en-US" altLang="ko-KR" sz="1400" b="1" dirty="0" smtClean="0">
                  <a:solidFill>
                    <a:schemeClr val="bg1"/>
                  </a:solidFill>
                  <a:latin typeface="+mn-ea"/>
                </a:rPr>
                <a:t>3.0</a:t>
              </a:r>
              <a:endParaRPr lang="ko-KR" altLang="en-US" sz="14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149079" y="451597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850315" y="467624"/>
              <a:ext cx="5437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bg1"/>
                  </a:solidFill>
                  <a:latin typeface="+mn-ea"/>
                </a:rPr>
                <a:t>결과</a:t>
              </a:r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3591586" y="386189"/>
              <a:ext cx="1294874" cy="451347"/>
            </a:xfrm>
            <a:prstGeom prst="rect">
              <a:avLst/>
            </a:prstGeom>
            <a:solidFill>
              <a:srgbClr val="64C86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양쪽 모서리가 둥근 사각형 67"/>
            <p:cNvSpPr/>
            <p:nvPr/>
          </p:nvSpPr>
          <p:spPr>
            <a:xfrm>
              <a:off x="375739" y="814139"/>
              <a:ext cx="8405180" cy="427063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9BF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715603" y="45138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신재생에너지</a:t>
              </a:r>
              <a:endParaRPr lang="ko-KR" altLang="en-US" sz="1200" b="1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183480" y="450906"/>
              <a:ext cx="7008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전 세계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333810" y="445303"/>
              <a:ext cx="1063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b="1" dirty="0" err="1" smtClean="0">
                  <a:solidFill>
                    <a:schemeClr val="bg1"/>
                  </a:solidFill>
                  <a:latin typeface="+mn-ea"/>
                </a:rPr>
                <a:t>어플</a:t>
              </a:r>
              <a:r>
                <a:rPr lang="ko-KR" altLang="en-US" sz="1200" b="1" dirty="0" smtClean="0">
                  <a:solidFill>
                    <a:schemeClr val="bg1"/>
                  </a:solidFill>
                  <a:latin typeface="+mn-ea"/>
                </a:rPr>
                <a:t> 및 광고</a:t>
              </a: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641983" y="848453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rPr>
              <a:t>국가별 </a:t>
            </a:r>
            <a:r>
              <a:rPr lang="ko-KR" altLang="en-US" b="1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rPr>
              <a:t>신재생에너지</a:t>
            </a:r>
            <a:r>
              <a:rPr lang="ko-KR" altLang="en-US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latin typeface="HY울릉도B" pitchFamily="18" charset="-127"/>
                <a:ea typeface="HY울릉도B" pitchFamily="18" charset="-127"/>
              </a:rPr>
              <a:t> 활용 현황 및 사례</a:t>
            </a:r>
          </a:p>
        </p:txBody>
      </p:sp>
    </p:spTree>
    <p:extLst>
      <p:ext uri="{BB962C8B-B14F-4D97-AF65-F5344CB8AC3E}">
        <p14:creationId xmlns:p14="http://schemas.microsoft.com/office/powerpoint/2010/main" val="153055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6" grpId="0" animBg="1"/>
      <p:bldP spid="27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95936" y="1484784"/>
            <a:ext cx="4898617" cy="769441"/>
          </a:xfrm>
          <a:prstGeom prst="rect">
            <a:avLst/>
          </a:prstGeom>
          <a:solidFill>
            <a:srgbClr val="C3D69B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1F497D">
                    <a:lumMod val="75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P</a:t>
            </a:r>
            <a:r>
              <a:rPr lang="en-US" altLang="ko-KR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art.4 </a:t>
            </a:r>
            <a:r>
              <a:rPr lang="ko-KR" altLang="en-US" sz="2000" b="1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</a:rPr>
              <a:t>어플과</a:t>
            </a:r>
            <a:r>
              <a:rPr lang="ko-KR" altLang="en-US" sz="2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</a:rPr>
              <a:t> 광고 활용하기</a:t>
            </a:r>
            <a:endParaRPr lang="ko-KR" altLang="en-US" sz="2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7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메트로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1334</Words>
  <Application>Microsoft Office PowerPoint</Application>
  <PresentationFormat>화면 슬라이드 쇼(4:3)</PresentationFormat>
  <Paragraphs>274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samsung</cp:lastModifiedBy>
  <cp:revision>75</cp:revision>
  <dcterms:created xsi:type="dcterms:W3CDTF">2012-11-08T17:30:40Z</dcterms:created>
  <dcterms:modified xsi:type="dcterms:W3CDTF">2014-09-04T15:09:19Z</dcterms:modified>
</cp:coreProperties>
</file>