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256" r:id="rId2"/>
    <p:sldId id="280" r:id="rId3"/>
    <p:sldId id="298" r:id="rId4"/>
    <p:sldId id="320" r:id="rId5"/>
    <p:sldId id="321" r:id="rId6"/>
    <p:sldId id="318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57" autoAdjust="0"/>
    <p:restoredTop sz="94660"/>
  </p:normalViewPr>
  <p:slideViewPr>
    <p:cSldViewPr>
      <p:cViewPr varScale="1">
        <p:scale>
          <a:sx n="79" d="100"/>
          <a:sy n="79" d="100"/>
        </p:scale>
        <p:origin x="-132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62783-43E5-43DF-A3ED-B53DA18F4C7D}" type="datetimeFigureOut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2F5F8-3DE6-47F0-AB7F-6E301B670C3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8739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2AE77-7253-484B-8905-CDEF97DC0F50}" type="datetimeFigureOut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CCA03-48DD-4C79-A8BD-3DA86DED104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8479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BC23703-AEF6-499A-9718-2FF8AAF5E000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A95E3-6FF0-4BFC-AF08-8485B2127D60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26A0-52BC-441E-B04F-34A3A0EF13C5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87AC-9F70-4C2A-AB4D-7BA026C88030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D181-6C89-48C3-8DD3-4C7CF7AB57BC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2254F-8B4F-4CE4-99AF-592709921B1F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6F80CA2-68CB-44AC-8993-4A365F5D00F8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C8E58A0-0A8D-4BF5-97D8-87C16121D08A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7CDB6-0A96-4B6B-8711-C4F63C12691A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A7BE-2118-4656-8D71-536FF9B1E0ED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89F0-69E2-4AD1-839E-2DCAF898211F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65F2ABA-7451-4113-BD01-1F527044B8E1}" type="datetime1">
              <a:rPr lang="ko-KR" altLang="en-US" smtClean="0"/>
              <a:pPr/>
              <a:t>2014-12-10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62A6B6A-B01B-4233-8DE4-D186970F701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568952" cy="259228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3000"/>
              </a:spcBef>
            </a:pPr>
            <a:r>
              <a:rPr lang="en-US" altLang="ko-KR" sz="4000" dirty="0" smtClean="0">
                <a:latin typeface="휴먼옛체" pitchFamily="18" charset="-127"/>
                <a:ea typeface="휴먼옛체" pitchFamily="18" charset="-127"/>
              </a:rPr>
              <a:t>Exchange</a:t>
            </a:r>
            <a:r>
              <a:rPr lang="ko-KR" altLang="en-US" sz="40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sz="4000" dirty="0" smtClean="0">
                <a:latin typeface="휴먼옛체" pitchFamily="18" charset="-127"/>
                <a:ea typeface="휴먼옛체" pitchFamily="18" charset="-127"/>
              </a:rPr>
              <a:t>Rate Risk, Financial Openness and International Portfolio Rebalancing </a:t>
            </a:r>
            <a:endParaRPr lang="ko-KR" altLang="en-US" sz="4000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07704" y="5013176"/>
            <a:ext cx="6400800" cy="1025110"/>
          </a:xfrm>
        </p:spPr>
        <p:txBody>
          <a:bodyPr>
            <a:normAutofit/>
          </a:bodyPr>
          <a:lstStyle/>
          <a:p>
            <a:r>
              <a:rPr lang="ko-KR" altLang="en-US" sz="3600" dirty="0" smtClean="0">
                <a:solidFill>
                  <a:schemeClr val="tx1"/>
                </a:solidFill>
              </a:rPr>
              <a:t>토론</a:t>
            </a:r>
            <a:r>
              <a:rPr lang="en-US" altLang="ko-KR" sz="3600" dirty="0" smtClean="0">
                <a:solidFill>
                  <a:schemeClr val="tx1"/>
                </a:solidFill>
              </a:rPr>
              <a:t>:  </a:t>
            </a:r>
            <a:r>
              <a:rPr lang="ko-KR" altLang="en-US" sz="3600" dirty="0" smtClean="0">
                <a:solidFill>
                  <a:schemeClr val="tx1"/>
                </a:solidFill>
              </a:rPr>
              <a:t>권택호</a:t>
            </a:r>
            <a:r>
              <a:rPr lang="en-US" altLang="ko-KR" sz="3600" dirty="0" smtClean="0">
                <a:solidFill>
                  <a:schemeClr val="tx1"/>
                </a:solidFill>
              </a:rPr>
              <a:t>(</a:t>
            </a:r>
            <a:r>
              <a:rPr lang="ko-KR" altLang="en-US" sz="3600" dirty="0" smtClean="0">
                <a:solidFill>
                  <a:schemeClr val="tx1"/>
                </a:solidFill>
              </a:rPr>
              <a:t>경영학부</a:t>
            </a:r>
            <a:r>
              <a:rPr lang="en-US" altLang="ko-KR" sz="3600" dirty="0" smtClean="0">
                <a:solidFill>
                  <a:schemeClr val="tx1"/>
                </a:solidFill>
              </a:rPr>
              <a:t>)</a:t>
            </a:r>
            <a:endParaRPr lang="en-US" altLang="ko-KR" sz="3600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1</a:t>
            </a:fld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81725"/>
            <a:ext cx="9144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I. Summary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323528" y="1772816"/>
            <a:ext cx="8401080" cy="48965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34988" indent="-3429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800" dirty="0">
                <a:latin typeface="휴먼옛체" pitchFamily="18" charset="-127"/>
                <a:ea typeface="휴먼옛체" pitchFamily="18" charset="-127"/>
              </a:rPr>
              <a:t>환율을</a:t>
            </a:r>
            <a:r>
              <a:rPr lang="en-US" altLang="ko-KR" sz="2800" dirty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반영한 </a:t>
            </a:r>
            <a:r>
              <a:rPr lang="en-US" altLang="ko-KR" sz="28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international portfolio </a:t>
            </a:r>
            <a:r>
              <a:rPr lang="en-US" altLang="ko-KR" sz="2800" dirty="0">
                <a:latin typeface="휴먼옛체" panose="02030504000101010101" pitchFamily="18" charset="-127"/>
                <a:ea typeface="휴먼옛체" panose="02030504000101010101" pitchFamily="18" charset="-127"/>
              </a:rPr>
              <a:t>rebalancing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모형을 도출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 </a:t>
            </a:r>
          </a:p>
          <a:p>
            <a:pPr marL="534988" indent="-3429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44</a:t>
            </a:r>
            <a:r>
              <a:rPr lang="ko-KR" altLang="en-US" sz="2800" dirty="0" smtClean="0">
                <a:latin typeface="휴먼옛체" panose="02030504000101010101" pitchFamily="18" charset="-127"/>
                <a:ea typeface="휴먼옛체" panose="02030504000101010101" pitchFamily="18" charset="-127"/>
              </a:rPr>
              <a:t>개국의 펀드를 자료를 사용해 관련 변수의 유의성을 검증</a:t>
            </a:r>
            <a:endParaRPr lang="en-US" altLang="ko-KR" sz="2800" dirty="0" smtClean="0">
              <a:latin typeface="휴먼옛체" panose="02030504000101010101" pitchFamily="18" charset="-127"/>
              <a:ea typeface="휴먼옛체" panose="02030504000101010101" pitchFamily="18" charset="-127"/>
            </a:endParaRPr>
          </a:p>
          <a:p>
            <a:pPr marL="534988" indent="-342900">
              <a:lnSpc>
                <a:spcPts val="3500"/>
              </a:lnSpc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ko-KR" altLang="en-US" sz="2800" noProof="0" dirty="0" smtClean="0">
                <a:latin typeface="휴먼옛체" pitchFamily="18" charset="-127"/>
                <a:ea typeface="휴먼옛체" pitchFamily="18" charset="-127"/>
              </a:rPr>
              <a:t>펀드의 </a:t>
            </a:r>
            <a:r>
              <a:rPr lang="en-US" altLang="ko-KR" sz="2800" noProof="0" dirty="0" smtClean="0">
                <a:latin typeface="휴먼옛체" pitchFamily="18" charset="-127"/>
                <a:ea typeface="휴먼옛체" pitchFamily="18" charset="-127"/>
              </a:rPr>
              <a:t>rebalancing</a:t>
            </a:r>
            <a:r>
              <a:rPr lang="ko-KR" altLang="en-US" sz="2800" noProof="0" dirty="0" smtClean="0">
                <a:latin typeface="휴먼옛체" pitchFamily="18" charset="-127"/>
                <a:ea typeface="휴먼옛체" pitchFamily="18" charset="-127"/>
              </a:rPr>
              <a:t>은 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현지</a:t>
            </a:r>
            <a:r>
              <a:rPr lang="ko-KR" altLang="en-US" sz="2800" noProof="0" dirty="0" smtClean="0">
                <a:latin typeface="휴먼옛체" pitchFamily="18" charset="-127"/>
                <a:ea typeface="휴먼옛체" pitchFamily="18" charset="-127"/>
              </a:rPr>
              <a:t>장</a:t>
            </a:r>
            <a:r>
              <a:rPr lang="en-US" altLang="ko-KR" sz="2800" noProof="0" dirty="0" smtClean="0">
                <a:latin typeface="휴먼옛체" pitchFamily="18" charset="-127"/>
                <a:ea typeface="휴먼옛체" pitchFamily="18" charset="-127"/>
              </a:rPr>
              <a:t>(local market)</a:t>
            </a:r>
            <a:r>
              <a:rPr lang="ko-KR" altLang="en-US" sz="2800" noProof="0" dirty="0" smtClean="0">
                <a:latin typeface="휴먼옛체" pitchFamily="18" charset="-127"/>
                <a:ea typeface="휴먼옛체" pitchFamily="18" charset="-127"/>
              </a:rPr>
              <a:t>의</a:t>
            </a:r>
            <a:r>
              <a:rPr lang="en-US" altLang="ko-KR" sz="2800" noProof="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800" noProof="0" dirty="0" err="1" smtClean="0">
                <a:latin typeface="휴먼옛체" pitchFamily="18" charset="-127"/>
                <a:ea typeface="휴먼옛체" pitchFamily="18" charset="-127"/>
              </a:rPr>
              <a:t>개방정도</a:t>
            </a:r>
            <a:r>
              <a:rPr lang="en-US" altLang="ko-KR" sz="2800" noProof="0" dirty="0" smtClean="0">
                <a:latin typeface="휴먼옛체" pitchFamily="18" charset="-127"/>
                <a:ea typeface="휴먼옛체" pitchFamily="18" charset="-127"/>
              </a:rPr>
              <a:t>, </a:t>
            </a:r>
            <a:r>
              <a:rPr lang="ko-KR" altLang="en-US" sz="2800" noProof="0" dirty="0" smtClean="0">
                <a:latin typeface="휴먼옛체" pitchFamily="18" charset="-127"/>
                <a:ea typeface="휴먼옛체" pitchFamily="18" charset="-127"/>
              </a:rPr>
              <a:t>환율의 변동성과 관련이 있음을 확인</a:t>
            </a:r>
            <a:endParaRPr lang="en-US" altLang="ko-KR" sz="2800" noProof="0" dirty="0" smtClean="0">
              <a:latin typeface="휴먼옛체" pitchFamily="18" charset="-127"/>
              <a:ea typeface="휴먼옛체" pitchFamily="18" charset="-127"/>
            </a:endParaRPr>
          </a:p>
          <a:p>
            <a:pPr marL="534988" marR="0" lvl="0" indent="-342900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환율이 국제분산투자에서 가질 수 있는 의미를 모형과 실증분석을 통해 확인시켜 준 점에서 의미 있는 연구</a:t>
            </a:r>
            <a:r>
              <a:rPr lang="en-US" altLang="ko-KR" sz="2800" dirty="0" smtClean="0">
                <a:latin typeface="휴먼옛체" pitchFamily="18" charset="-127"/>
                <a:ea typeface="휴먼옛체" pitchFamily="18" charset="-127"/>
              </a:rPr>
              <a:t>.</a:t>
            </a:r>
            <a:r>
              <a:rPr lang="ko-KR" altLang="en-US" sz="2800" dirty="0" smtClean="0">
                <a:latin typeface="휴먼옛체" pitchFamily="18" charset="-127"/>
                <a:ea typeface="휴먼옛체" pitchFamily="18" charset="-127"/>
              </a:rPr>
              <a:t> </a:t>
            </a:r>
            <a:endParaRPr lang="en-US" altLang="ko-KR" sz="2800" noProof="0" dirty="0" smtClean="0">
              <a:latin typeface="휴먼옛체" pitchFamily="18" charset="-127"/>
              <a:ea typeface="휴먼옛체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휴먼옛체" pitchFamily="18" charset="-127"/>
                <a:ea typeface="휴먼옛체" pitchFamily="18" charset="-127"/>
              </a:rPr>
              <a:t>II. </a:t>
            </a: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Comments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and Suggestions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628800"/>
            <a:ext cx="8496944" cy="4968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현지 주식수익률과 환율변동 간의 </a:t>
            </a:r>
            <a:r>
              <a:rPr kumimoji="0" lang="ko-KR" alt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공분산에</a:t>
            </a: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대한</a:t>
            </a:r>
            <a:r>
              <a:rPr kumimoji="0" lang="ko-KR" alt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검토가 필요</a:t>
            </a:r>
            <a:endParaRPr kumimoji="0" lang="en-US" altLang="ko-KR" sz="2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옛체" pitchFamily="18" charset="-127"/>
              <a:ea typeface="휴먼옛체" pitchFamily="18" charset="-127"/>
            </a:endParaRPr>
          </a:p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endParaRPr lang="en-US" altLang="ko-KR" sz="2800" noProof="0" dirty="0" smtClean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3212976"/>
            <a:ext cx="3670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---------    (1)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5013176"/>
            <a:ext cx="2234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---------    (2)</a:t>
            </a:r>
            <a:endParaRPr lang="ko-KR" alt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2" t="18150" r="24266" b="21638"/>
          <a:stretch/>
        </p:blipFill>
        <p:spPr bwMode="auto">
          <a:xfrm>
            <a:off x="467544" y="2689811"/>
            <a:ext cx="8136904" cy="394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휴먼옛체" pitchFamily="18" charset="-127"/>
                <a:ea typeface="휴먼옛체" pitchFamily="18" charset="-127"/>
              </a:rPr>
              <a:t>II. </a:t>
            </a: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Comments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and Suggestions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628800"/>
            <a:ext cx="8496944" cy="4968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모형 </a:t>
            </a:r>
            <a:r>
              <a:rPr kumimoji="0" lang="en-US" altLang="ko-K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(7), (8)</a:t>
            </a: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의 설명에서 </a:t>
            </a:r>
            <a:r>
              <a:rPr kumimoji="0" lang="ko-KR" alt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공분산에</a:t>
            </a: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대한 설명을 추가하고</a:t>
            </a:r>
            <a:r>
              <a:rPr kumimoji="0" lang="en-US" altLang="ko-K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,</a:t>
            </a:r>
            <a:r>
              <a:rPr kumimoji="0" lang="ko-KR" alt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</a:t>
            </a:r>
            <a:r>
              <a:rPr kumimoji="0" lang="ko-KR" altLang="en-US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추정식</a:t>
            </a:r>
            <a:r>
              <a:rPr kumimoji="0" lang="ko-KR" alt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</a:t>
            </a:r>
            <a:r>
              <a:rPr kumimoji="0" lang="en-US" altLang="ko-K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(16)</a:t>
            </a: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에서 </a:t>
            </a:r>
            <a:r>
              <a:rPr kumimoji="0" lang="ko-KR" alt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공분산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을 변수로 추가해 분석할 필요가 있음</a:t>
            </a:r>
            <a:endParaRPr lang="en-US" altLang="ko-KR" sz="2600" dirty="0" smtClean="0">
              <a:latin typeface="휴먼옛체" pitchFamily="18" charset="-127"/>
              <a:ea typeface="휴먼옛체" pitchFamily="18" charset="-127"/>
            </a:endParaRPr>
          </a:p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</a:t>
            </a:r>
            <a:r>
              <a:rPr kumimoji="0" lang="ko-KR" alt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강건성</a:t>
            </a:r>
            <a:r>
              <a:rPr kumimoji="0" lang="ko-KR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분석</a:t>
            </a:r>
            <a:r>
              <a:rPr kumimoji="0" lang="ko-KR" alt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추가</a:t>
            </a:r>
            <a:r>
              <a:rPr kumimoji="0" lang="en-US" altLang="ko-K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: </a:t>
            </a:r>
          </a:p>
          <a:p>
            <a:pPr marL="566738" marR="0" lvl="0" indent="-204788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펀드 </a:t>
            </a:r>
            <a:r>
              <a:rPr kumimoji="0" lang="ko-KR" altLang="en-US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특성별로</a:t>
            </a:r>
            <a:r>
              <a:rPr kumimoji="0" lang="ko-KR" alt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 차이가 있는가</a:t>
            </a:r>
            <a:r>
              <a:rPr kumimoji="0" lang="en-US" altLang="ko-K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?</a:t>
            </a:r>
          </a:p>
          <a:p>
            <a:pPr marL="566738" marR="0" lvl="0" indent="-204788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신흥시장과 선진시장의 차이</a:t>
            </a:r>
            <a:r>
              <a:rPr kumimoji="0" lang="en-US" altLang="ko-K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옛체" pitchFamily="18" charset="-127"/>
                <a:ea typeface="휴먼옛체" pitchFamily="18" charset="-127"/>
              </a:rPr>
              <a:t>?</a:t>
            </a:r>
          </a:p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기존연구와의 차별성을 좀더 자세히 기술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: 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모형이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기존연구에서 사용된 것이 아니라면 그러한 사실을 좀더 강조할 필요가 있음</a:t>
            </a:r>
            <a:endParaRPr lang="en-US" altLang="ko-KR" sz="2600" dirty="0" smtClean="0">
              <a:latin typeface="휴먼옛체" pitchFamily="18" charset="-127"/>
              <a:ea typeface="휴먼옛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595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ko-KR" dirty="0">
                <a:latin typeface="휴먼옛체" pitchFamily="18" charset="-127"/>
                <a:ea typeface="휴먼옛체" pitchFamily="18" charset="-127"/>
              </a:rPr>
              <a:t>II. </a:t>
            </a: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Comments</a:t>
            </a:r>
            <a:r>
              <a:rPr lang="ko-KR" altLang="en-US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and Suggestions</a:t>
            </a:r>
            <a:endParaRPr lang="ko-KR" altLang="en-US" dirty="0"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A6B6A-B01B-4233-8DE4-D186970F7016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79512" y="1628800"/>
            <a:ext cx="8496944" cy="4968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altLang="ko-KR" sz="2600" noProof="0" dirty="0" smtClean="0">
                <a:latin typeface="휴먼옛체" pitchFamily="18" charset="-127"/>
                <a:ea typeface="휴먼옛체" pitchFamily="18" charset="-127"/>
              </a:rPr>
              <a:t>Table</a:t>
            </a:r>
            <a:r>
              <a:rPr lang="ko-KR" altLang="en-US" sz="2600" noProof="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sz="2600" noProof="0" dirty="0" smtClean="0">
                <a:latin typeface="휴먼옛체" pitchFamily="18" charset="-127"/>
                <a:ea typeface="휴먼옛체" pitchFamily="18" charset="-127"/>
              </a:rPr>
              <a:t>3</a:t>
            </a:r>
            <a:r>
              <a:rPr lang="ko-KR" altLang="en-US" sz="2600" noProof="0" dirty="0" smtClean="0">
                <a:latin typeface="휴먼옛체" pitchFamily="18" charset="-127"/>
                <a:ea typeface="휴먼옛체" pitchFamily="18" charset="-127"/>
              </a:rPr>
              <a:t>에서</a:t>
            </a:r>
            <a:r>
              <a:rPr lang="en-US" altLang="ko-KR" sz="2600" noProof="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600" noProof="0" dirty="0" smtClean="0">
                <a:latin typeface="휴먼옛체" pitchFamily="18" charset="-127"/>
                <a:ea typeface="휴먼옛체" pitchFamily="18" charset="-127"/>
              </a:rPr>
              <a:t>변수의 관측치가 </a:t>
            </a:r>
            <a:r>
              <a:rPr lang="ko-KR" altLang="en-US" sz="2600" noProof="0" dirty="0" err="1" smtClean="0">
                <a:latin typeface="휴먼옛체" pitchFamily="18" charset="-127"/>
                <a:ea typeface="휴먼옛체" pitchFamily="18" charset="-127"/>
              </a:rPr>
              <a:t>변수별로</a:t>
            </a:r>
            <a:r>
              <a:rPr lang="ko-KR" altLang="en-US" sz="2600" noProof="0" dirty="0" smtClean="0">
                <a:latin typeface="휴먼옛체" pitchFamily="18" charset="-127"/>
                <a:ea typeface="휴먼옛체" pitchFamily="18" charset="-127"/>
              </a:rPr>
              <a:t> 차이가 있는데 그것에 대해 기술할 필요가 있음</a:t>
            </a:r>
            <a:r>
              <a:rPr lang="en-US" altLang="ko-KR" sz="2600" noProof="0" dirty="0" smtClean="0">
                <a:latin typeface="휴먼옛체" pitchFamily="18" charset="-127"/>
                <a:ea typeface="휴먼옛체" pitchFamily="18" charset="-127"/>
              </a:rPr>
              <a:t>.</a:t>
            </a:r>
          </a:p>
          <a:p>
            <a:pPr marL="365760" marR="0" lvl="0" indent="-256032" algn="l" defTabSz="914400" rtl="0" eaLnBrk="1" fontAlgn="auto" latinLnBrk="1" hangingPunct="1">
              <a:lnSpc>
                <a:spcPts val="3500"/>
              </a:lnSpc>
              <a:spcBef>
                <a:spcPts val="12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표본으로 사용한 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equity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fund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의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 </a:t>
            </a:r>
            <a:r>
              <a:rPr lang="ko-KR" altLang="en-US" sz="2600" dirty="0" smtClean="0">
                <a:latin typeface="휴먼옛체" pitchFamily="18" charset="-127"/>
                <a:ea typeface="휴먼옛체" pitchFamily="18" charset="-127"/>
              </a:rPr>
              <a:t>특성에 대해 좀더 구체적인 설명이 필요</a:t>
            </a:r>
            <a:r>
              <a:rPr lang="en-US" altLang="ko-KR" sz="2600" dirty="0" smtClean="0">
                <a:latin typeface="휴먼옛체" pitchFamily="18" charset="-127"/>
                <a:ea typeface="휴먼옛체" pitchFamily="18" charset="-127"/>
              </a:rPr>
              <a:t>.</a:t>
            </a:r>
            <a:endParaRPr lang="en-US" altLang="ko-KR" sz="2800" noProof="0" dirty="0" smtClean="0">
              <a:latin typeface="휴먼옛체" pitchFamily="18" charset="-127"/>
              <a:ea typeface="휴먼옛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8043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 descr="p16_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847975"/>
            <a:ext cx="557213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4" descr="p16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925763"/>
            <a:ext cx="533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WordArt 5"/>
          <p:cNvSpPr>
            <a:spLocks noChangeArrowheads="1" noChangeShapeType="1" noTextEdit="1"/>
          </p:cNvSpPr>
          <p:nvPr/>
        </p:nvSpPr>
        <p:spPr bwMode="gray">
          <a:xfrm>
            <a:off x="2843213" y="2851150"/>
            <a:ext cx="4610100" cy="5778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ko-KR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BCD81"/>
                    </a:gs>
                    <a:gs pos="100000">
                      <a:srgbClr val="3399FF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Thank You !</a:t>
            </a:r>
            <a:endParaRPr lang="ko-KR" altLang="en-US" sz="3600" b="1" kern="1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BCD81"/>
                  </a:gs>
                  <a:gs pos="100000">
                    <a:srgbClr val="3399FF"/>
                  </a:gs>
                </a:gsLst>
                <a:lin ang="0" scaled="1"/>
              </a:gradFill>
              <a:effectLst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81725"/>
            <a:ext cx="9144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1957</TotalTime>
  <Words>188</Words>
  <Application>Microsoft Office PowerPoint</Application>
  <PresentationFormat>화면 슬라이드 쇼(4:3)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도시</vt:lpstr>
      <vt:lpstr>Exchange Rate Risk, Financial Openness and International Portfolio Rebalancing </vt:lpstr>
      <vt:lpstr>I. Summary</vt:lpstr>
      <vt:lpstr>II. Comments and Suggestions</vt:lpstr>
      <vt:lpstr>II. Comments and Suggestions</vt:lpstr>
      <vt:lpstr>II. Comments and Suggestions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기업의 비대칭적 환노출 그리고 선물환과 통화선물거래</dc:title>
  <dc:creator>Samsung</dc:creator>
  <cp:lastModifiedBy>　</cp:lastModifiedBy>
  <cp:revision>174</cp:revision>
  <dcterms:created xsi:type="dcterms:W3CDTF">2009-06-04T02:53:51Z</dcterms:created>
  <dcterms:modified xsi:type="dcterms:W3CDTF">2014-12-10T00:47:43Z</dcterms:modified>
</cp:coreProperties>
</file>