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4"/>
  </p:notesMasterIdLst>
  <p:sldIdLst>
    <p:sldId id="275" r:id="rId2"/>
    <p:sldId id="274" r:id="rId3"/>
    <p:sldId id="316" r:id="rId4"/>
    <p:sldId id="317" r:id="rId5"/>
    <p:sldId id="318" r:id="rId6"/>
    <p:sldId id="269" r:id="rId7"/>
    <p:sldId id="319" r:id="rId8"/>
    <p:sldId id="294" r:id="rId9"/>
    <p:sldId id="328" r:id="rId10"/>
    <p:sldId id="320" r:id="rId11"/>
    <p:sldId id="295" r:id="rId12"/>
    <p:sldId id="321" r:id="rId13"/>
    <p:sldId id="326" r:id="rId14"/>
    <p:sldId id="322" r:id="rId15"/>
    <p:sldId id="292" r:id="rId16"/>
    <p:sldId id="323" r:id="rId17"/>
    <p:sldId id="325" r:id="rId18"/>
    <p:sldId id="324" r:id="rId19"/>
    <p:sldId id="327" r:id="rId20"/>
    <p:sldId id="296" r:id="rId21"/>
    <p:sldId id="297" r:id="rId22"/>
    <p:sldId id="276" r:id="rId2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62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4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0D901-E768-4405-866F-399C00B82D4E}" type="datetimeFigureOut">
              <a:rPr lang="ko-KR" altLang="en-US" smtClean="0"/>
              <a:pPr/>
              <a:t>2014-11-24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1069A-D5AD-4D2B-88C1-592EB3F87B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3217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2CC169-0709-4590-8F69-8D34B4720B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35E8-ED57-443E-9DD0-68293D8CC6CA}" type="datetimeFigureOut">
              <a:rPr lang="ko-KR" altLang="en-US" smtClean="0"/>
              <a:pPr/>
              <a:t>2014-11-24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2CC169-0709-4590-8F69-8D34B4720B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35E8-ED57-443E-9DD0-68293D8CC6CA}" type="datetimeFigureOut">
              <a:rPr lang="ko-KR" altLang="en-US" smtClean="0"/>
              <a:pPr/>
              <a:t>2014-11-24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2CC169-0709-4590-8F69-8D34B4720B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35E8-ED57-443E-9DD0-68293D8CC6CA}" type="datetimeFigureOut">
              <a:rPr lang="ko-KR" altLang="en-US" smtClean="0"/>
              <a:pPr/>
              <a:t>2014-11-24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2CC169-0709-4590-8F69-8D34B4720B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35E8-ED57-443E-9DD0-68293D8CC6CA}" type="datetimeFigureOut">
              <a:rPr lang="ko-KR" altLang="en-US" smtClean="0"/>
              <a:pPr/>
              <a:t>2014-11-24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2CC169-0709-4590-8F69-8D34B4720B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35E8-ED57-443E-9DD0-68293D8CC6CA}" type="datetimeFigureOut">
              <a:rPr lang="ko-KR" altLang="en-US" smtClean="0"/>
              <a:pPr/>
              <a:t>2014-11-24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2CC169-0709-4590-8F69-8D34B4720B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35E8-ED57-443E-9DD0-68293D8CC6CA}" type="datetimeFigureOut">
              <a:rPr lang="ko-KR" altLang="en-US" smtClean="0"/>
              <a:pPr/>
              <a:t>2014-11-24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2CC169-0709-4590-8F69-8D34B4720B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35E8-ED57-443E-9DD0-68293D8CC6CA}" type="datetimeFigureOut">
              <a:rPr lang="ko-KR" altLang="en-US" smtClean="0"/>
              <a:pPr/>
              <a:t>2014-11-24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2CC169-0709-4590-8F69-8D34B4720B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35E8-ED57-443E-9DD0-68293D8CC6CA}" type="datetimeFigureOut">
              <a:rPr lang="ko-KR" altLang="en-US" smtClean="0"/>
              <a:pPr/>
              <a:t>2014-11-24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2CC169-0709-4590-8F69-8D34B4720B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35E8-ED57-443E-9DD0-68293D8CC6CA}" type="datetimeFigureOut">
              <a:rPr lang="ko-KR" altLang="en-US" smtClean="0"/>
              <a:pPr/>
              <a:t>2014-11-24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2CC169-0709-4590-8F69-8D34B4720B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35E8-ED57-443E-9DD0-68293D8CC6CA}" type="datetimeFigureOut">
              <a:rPr lang="ko-KR" altLang="en-US" smtClean="0"/>
              <a:pPr/>
              <a:t>2014-11-24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2CC169-0709-4590-8F69-8D34B4720B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935E8-ED57-443E-9DD0-68293D8CC6CA}" type="datetimeFigureOut">
              <a:rPr lang="ko-KR" altLang="en-US" smtClean="0"/>
              <a:pPr/>
              <a:t>2014-11-24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 txBox="1">
            <a:spLocks/>
          </p:cNvSpPr>
          <p:nvPr userDrawn="1"/>
        </p:nvSpPr>
        <p:spPr>
          <a:xfrm>
            <a:off x="6948264" y="6381328"/>
            <a:ext cx="1928826" cy="250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  <a:latin typeface="PF Din Text Cond Pro Medium" pitchFamily="2" charset="0"/>
                <a:ea typeface="Rix고딕 M" pitchFamily="18" charset="-127"/>
              </a:defRPr>
            </a:lvl1pPr>
          </a:lstStyle>
          <a:p>
            <a:pPr algn="r">
              <a:defRPr/>
            </a:pPr>
            <a:fld id="{EC0BB0C5-6955-4F9B-BA60-58E2367A55EF}" type="slidenum">
              <a:rPr lang="ko-KR" altLang="en-US" sz="85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pPr algn="r">
                <a:defRPr/>
              </a:pPr>
              <a:t>‹#›</a:t>
            </a:fld>
            <a:endParaRPr lang="ko-KR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2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/>
          <p:cNvGrpSpPr/>
          <p:nvPr/>
        </p:nvGrpSpPr>
        <p:grpSpPr>
          <a:xfrm>
            <a:off x="1847951" y="2132856"/>
            <a:ext cx="5448098" cy="1800200"/>
            <a:chOff x="2195736" y="2132856"/>
            <a:chExt cx="5448098" cy="1800200"/>
          </a:xfrm>
        </p:grpSpPr>
        <p:sp>
          <p:nvSpPr>
            <p:cNvPr id="4" name="TextBox 3"/>
            <p:cNvSpPr txBox="1"/>
            <p:nvPr/>
          </p:nvSpPr>
          <p:spPr>
            <a:xfrm>
              <a:off x="2195736" y="2248297"/>
              <a:ext cx="54480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외부감사의 </a:t>
              </a:r>
              <a:r>
                <a:rPr lang="ko-KR" altLang="en-US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당면과제</a:t>
              </a:r>
              <a:endParaRPr lang="ko-KR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  <p:cxnSp>
          <p:nvCxnSpPr>
            <p:cNvPr id="11" name="직선 연결선 10"/>
            <p:cNvCxnSpPr/>
            <p:nvPr/>
          </p:nvCxnSpPr>
          <p:spPr>
            <a:xfrm>
              <a:off x="2196039" y="2132856"/>
              <a:ext cx="5447493" cy="0"/>
            </a:xfrm>
            <a:prstGeom prst="line">
              <a:avLst/>
            </a:prstGeom>
            <a:ln w="38100">
              <a:solidFill>
                <a:srgbClr val="1D62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2196039" y="3933056"/>
              <a:ext cx="5447493" cy="0"/>
            </a:xfrm>
            <a:prstGeom prst="line">
              <a:avLst/>
            </a:prstGeom>
            <a:ln>
              <a:solidFill>
                <a:srgbClr val="1D62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>
              <a:off x="2196039" y="2180481"/>
              <a:ext cx="5447493" cy="0"/>
            </a:xfrm>
            <a:prstGeom prst="line">
              <a:avLst/>
            </a:prstGeom>
            <a:ln>
              <a:solidFill>
                <a:srgbClr val="1D62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1115616" y="500063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노 준 화</a:t>
            </a:r>
            <a:endParaRPr lang="ko-KR" altLang="en-US" sz="240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낮은 감사보수의 원인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endParaRPr lang="ko-KR" altLang="en-US" sz="1300" dirty="0" smtClean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357430"/>
            <a:ext cx="571504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낮은 감사보수의 원인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/>
              <a:t>감사인 강제교체제도</a:t>
            </a:r>
            <a:r>
              <a:rPr lang="en-US" altLang="ko-KR" sz="1600" dirty="0" smtClean="0"/>
              <a:t>(Rotation)</a:t>
            </a:r>
          </a:p>
          <a:p>
            <a:pPr lvl="2" algn="just">
              <a:lnSpc>
                <a:spcPct val="150000"/>
              </a:lnSpc>
            </a:pPr>
            <a:r>
              <a:rPr lang="ko-KR" altLang="en-US" sz="1300" dirty="0" smtClean="0"/>
              <a:t>특정 회계법인이 오랫동안 특정 회사를 감사하게 되면 회사의 경영자와 회계법인간의 친소관계가 형성되어 회계감사 과정에서 회계법인이 독립성을 유지하기 어렵다고 판단</a:t>
            </a:r>
          </a:p>
          <a:p>
            <a:pPr lvl="2" algn="just">
              <a:lnSpc>
                <a:spcPct val="150000"/>
              </a:lnSpc>
            </a:pPr>
            <a:r>
              <a:rPr lang="en-US" altLang="ko-KR" sz="1300" dirty="0" smtClean="0"/>
              <a:t>2003</a:t>
            </a:r>
            <a:r>
              <a:rPr lang="ko-KR" altLang="en-US" sz="1300" dirty="0" smtClean="0"/>
              <a:t>년 </a:t>
            </a:r>
            <a:r>
              <a:rPr lang="en-US" altLang="ko-KR" sz="1300" dirty="0" smtClean="0"/>
              <a:t>12</a:t>
            </a:r>
            <a:r>
              <a:rPr lang="ko-KR" altLang="en-US" sz="1300" dirty="0" smtClean="0"/>
              <a:t>월 주식회사의 외부감사에 관한 법률</a:t>
            </a:r>
            <a:r>
              <a:rPr lang="en-US" altLang="ko-KR" sz="1300" dirty="0" smtClean="0"/>
              <a:t>(</a:t>
            </a:r>
            <a:r>
              <a:rPr lang="ko-KR" altLang="en-US" sz="1300" dirty="0" smtClean="0"/>
              <a:t>이하 ‘</a:t>
            </a:r>
            <a:r>
              <a:rPr lang="ko-KR" altLang="en-US" sz="1300" dirty="0" err="1" smtClean="0"/>
              <a:t>외감법</a:t>
            </a:r>
            <a:r>
              <a:rPr lang="ko-KR" altLang="en-US" sz="1300" dirty="0" smtClean="0"/>
              <a:t>’이라 함</a:t>
            </a:r>
            <a:r>
              <a:rPr lang="en-US" altLang="ko-KR" sz="1300" dirty="0" smtClean="0"/>
              <a:t>)</a:t>
            </a:r>
            <a:r>
              <a:rPr lang="ko-KR" altLang="en-US" sz="1300" dirty="0" smtClean="0"/>
              <a:t>을 개정하여 주권상장법인과 코스닥상장법인을 대상으로 </a:t>
            </a:r>
            <a:r>
              <a:rPr lang="en-US" altLang="ko-KR" sz="1300" dirty="0" smtClean="0"/>
              <a:t>6</a:t>
            </a:r>
            <a:r>
              <a:rPr lang="ko-KR" altLang="en-US" sz="1300" dirty="0" smtClean="0"/>
              <a:t>년 주기로 </a:t>
            </a:r>
            <a:r>
              <a:rPr lang="ko-KR" altLang="en-US" sz="1300" dirty="0" err="1" smtClean="0"/>
              <a:t>감사인을</a:t>
            </a:r>
            <a:r>
              <a:rPr lang="ko-KR" altLang="en-US" sz="1300" dirty="0" smtClean="0"/>
              <a:t> 교체하도록 개정</a:t>
            </a:r>
            <a:endParaRPr lang="en-US" altLang="ko-KR" sz="1300" dirty="0" smtClean="0"/>
          </a:p>
          <a:p>
            <a:pPr lvl="2" algn="just">
              <a:lnSpc>
                <a:spcPct val="150000"/>
              </a:lnSpc>
            </a:pPr>
            <a:endParaRPr lang="en-US" altLang="ko-KR" sz="1600" dirty="0" smtClean="0"/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/>
              <a:t>감사인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유지제도</a:t>
            </a:r>
            <a:r>
              <a:rPr lang="en-US" altLang="ko-KR" sz="1600" dirty="0" smtClean="0"/>
              <a:t>(Retention)</a:t>
            </a:r>
          </a:p>
          <a:p>
            <a:pPr lvl="2" algn="just">
              <a:lnSpc>
                <a:spcPct val="150000"/>
              </a:lnSpc>
            </a:pPr>
            <a:r>
              <a:rPr lang="ko-KR" altLang="en-US" sz="1300" dirty="0" err="1" smtClean="0"/>
              <a:t>외감법에서</a:t>
            </a:r>
            <a:r>
              <a:rPr lang="ko-KR" altLang="en-US" sz="1300" dirty="0" smtClean="0"/>
              <a:t> </a:t>
            </a:r>
            <a:r>
              <a:rPr lang="ko-KR" altLang="en-US" sz="1300" dirty="0" err="1" smtClean="0"/>
              <a:t>감사인에</a:t>
            </a:r>
            <a:r>
              <a:rPr lang="ko-KR" altLang="en-US" sz="1300" dirty="0" smtClean="0"/>
              <a:t> 대한 교체위협을 완화하고자 </a:t>
            </a:r>
            <a:r>
              <a:rPr lang="en-US" altLang="ko-KR" sz="1300" dirty="0" smtClean="0"/>
              <a:t>1997</a:t>
            </a:r>
            <a:r>
              <a:rPr lang="ko-KR" altLang="en-US" sz="1300" dirty="0" smtClean="0"/>
              <a:t>년부터 순차적으로 연속하는 </a:t>
            </a:r>
            <a:r>
              <a:rPr lang="en-US" altLang="ko-KR" sz="1300" dirty="0" smtClean="0"/>
              <a:t>3</a:t>
            </a:r>
            <a:r>
              <a:rPr lang="ko-KR" altLang="en-US" sz="1300" dirty="0" smtClean="0"/>
              <a:t>개 사업연도에 대해 동일 감사인과 감사계약을 체결하도록 규정</a:t>
            </a:r>
            <a:endParaRPr lang="en-US" altLang="ko-KR" sz="1300" dirty="0" smtClean="0"/>
          </a:p>
          <a:p>
            <a:pPr lvl="2" algn="just">
              <a:lnSpc>
                <a:spcPct val="150000"/>
              </a:lnSpc>
            </a:pPr>
            <a:r>
              <a:rPr lang="ko-KR" altLang="en-US" sz="1300" dirty="0" smtClean="0"/>
              <a:t>노준화</a:t>
            </a:r>
            <a:r>
              <a:rPr lang="en-US" altLang="ko-KR" sz="1300" dirty="0" smtClean="0"/>
              <a:t> </a:t>
            </a:r>
            <a:r>
              <a:rPr lang="ko-KR" altLang="en-US" sz="1300" dirty="0" smtClean="0"/>
              <a:t>외</a:t>
            </a:r>
            <a:r>
              <a:rPr lang="en-US" altLang="ko-KR" sz="1300" dirty="0" smtClean="0"/>
              <a:t>(2004) : 3</a:t>
            </a:r>
            <a:r>
              <a:rPr lang="ko-KR" altLang="en-US" sz="1300" dirty="0" smtClean="0"/>
              <a:t>년 계약을 수임하기 위해 계약 초년도에 보수를 할인</a:t>
            </a:r>
            <a:endParaRPr lang="en-US" altLang="ko-KR" sz="1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낮은 감사보수의 원인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endParaRPr lang="en-US" altLang="ko-KR" sz="1300" dirty="0" smtClean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514621"/>
            <a:ext cx="43338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714488"/>
            <a:ext cx="3500462" cy="4937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낮은 감사보수의 결과</a:t>
            </a:r>
            <a:endParaRPr lang="en-US" altLang="ko-KR" sz="2000" dirty="0" smtClean="0"/>
          </a:p>
          <a:p>
            <a:pPr lvl="1" algn="just">
              <a:lnSpc>
                <a:spcPct val="200000"/>
              </a:lnSpc>
            </a:pPr>
            <a:r>
              <a:rPr lang="en-US" altLang="ko-KR" sz="1600" dirty="0" smtClean="0"/>
              <a:t> </a:t>
            </a:r>
          </a:p>
          <a:p>
            <a:pPr lvl="1" algn="just">
              <a:lnSpc>
                <a:spcPct val="200000"/>
              </a:lnSpc>
            </a:pPr>
            <a:r>
              <a:rPr lang="ko-KR" altLang="en-US" sz="1600" dirty="0" smtClean="0"/>
              <a:t>투입시간을 절약하는 방법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소송원가를 높임 → 또 다른 원가인상을 초래</a:t>
            </a:r>
            <a:endParaRPr lang="en-US" altLang="ko-KR" sz="1600" dirty="0" smtClean="0"/>
          </a:p>
          <a:p>
            <a:pPr lvl="1" algn="just">
              <a:lnSpc>
                <a:spcPct val="200000"/>
              </a:lnSpc>
            </a:pPr>
            <a:r>
              <a:rPr lang="ko-KR" altLang="en-US" sz="1600" dirty="0" smtClean="0"/>
              <a:t>일인당 인건비를 인하하는 방법 선택</a:t>
            </a:r>
            <a:endParaRPr lang="en-US" altLang="ko-KR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298941" y="2357430"/>
          <a:ext cx="5630513" cy="360000"/>
        </p:xfrm>
        <a:graphic>
          <a:graphicData uri="http://schemas.openxmlformats.org/drawingml/2006/table">
            <a:tbl>
              <a:tblPr/>
              <a:tblGrid>
                <a:gridCol w="981002"/>
                <a:gridCol w="216000"/>
                <a:gridCol w="1584000"/>
                <a:gridCol w="216000"/>
                <a:gridCol w="1013511"/>
                <a:gridCol w="216000"/>
                <a:gridCol w="1404000"/>
              </a:tblGrid>
              <a:tr h="360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맑은 고딕"/>
                        </a:rPr>
                        <a:t>감사원가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82707" marR="82707" marT="41354" marB="413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</a:rPr>
                        <a:t>=</a:t>
                      </a:r>
                      <a:endParaRPr lang="en-US" sz="1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82707" marR="82707" marT="41354" marB="41354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</a:rPr>
                        <a:t>[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</a:rPr>
                        <a:t>시간당 인건비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82707" marR="82707" marT="41354" marB="41354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</a:rPr>
                        <a:t>×</a:t>
                      </a:r>
                      <a:endParaRPr lang="en-US" sz="1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82707" marR="82707" marT="41354" marB="41354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맑은 고딕"/>
                        </a:rPr>
                        <a:t>투입시간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맑은 고딕"/>
                        </a:rPr>
                        <a:t>]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82707" marR="82707" marT="41354" marB="41354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</a:rPr>
                        <a:t>+</a:t>
                      </a:r>
                      <a:endParaRPr lang="en-US" sz="1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82707" marR="82707" marT="41354" marB="41354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맑은 고딕"/>
                        </a:rPr>
                        <a:t>기대소송원가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82707" marR="82707" marT="41354" marB="41354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72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1285852" y="4087386"/>
          <a:ext cx="7000924" cy="1913382"/>
        </p:xfrm>
        <a:graphic>
          <a:graphicData uri="http://schemas.openxmlformats.org/drawingml/2006/table">
            <a:tbl>
              <a:tblPr/>
              <a:tblGrid>
                <a:gridCol w="7000924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</a:rPr>
                        <a:t>한국경제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</a:rPr>
                        <a:t>(2014.4.12.)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</a:rPr>
                        <a:t>에서는 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</a:rPr>
                        <a:t>1990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</a:rPr>
                        <a:t>년대 공인회계사 초봉과 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</a:rPr>
                        <a:t>2014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</a:rPr>
                        <a:t>년 공인회계사 초봉에 큰 차이가 없다는 다음과 같은 기사를 수록하고 있다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</a:rPr>
                        <a:t>. 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.............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작년 대형 회계법인에서 대기업으로 이직한 한 회계사는 회계사의 처우가 예전 같지 않다고 전했다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. ‘</a:t>
                      </a: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빅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4 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회계법인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삼일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·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안진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·</a:t>
                      </a: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삼정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·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한영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)’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에 소속된 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10</a:t>
                      </a: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년차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 회계사는 “평일 새벽에 퇴근하고 주말에도 출근하는 등 과거에 비해 업무 강도가 두 배 세진 데 비해 임금은 수년째 동결됐다”고 말했다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. 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회계사 초봉은 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3800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만원 정도로 삼성전자 초봉 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(4000</a:t>
                      </a: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만원대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)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보다 낮아졌다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. 1990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년대에는 회계사 초봉 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4000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만원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, 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삼성전자 초봉 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1800 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만원이었다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바탕"/>
                          <a:ea typeface="바탕"/>
                        </a:rPr>
                        <a:t>.........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낮은 감사보수의 결과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/>
              <a:t>연도별 인건비 상승률</a:t>
            </a:r>
            <a:r>
              <a:rPr lang="en-US" altLang="ko-KR" sz="1600" dirty="0" smtClean="0"/>
              <a:t> </a:t>
            </a:r>
            <a:endParaRPr lang="ko-KR" altLang="en-US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301090" y="2714620"/>
          <a:ext cx="7200000" cy="3657680"/>
        </p:xfrm>
        <a:graphic>
          <a:graphicData uri="http://schemas.openxmlformats.org/drawingml/2006/table">
            <a:tbl>
              <a:tblPr/>
              <a:tblGrid>
                <a:gridCol w="1800000"/>
                <a:gridCol w="1800000"/>
                <a:gridCol w="1800000"/>
                <a:gridCol w="1800000"/>
              </a:tblGrid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 도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총계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민간부문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공공부문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2001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6.0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6.1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5.0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2002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6.7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6.8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5.3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2003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6.4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6.4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5.5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2004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5.2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5.3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3.4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2005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4.7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4.8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2.9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2006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4.8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4.9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3.5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2007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4.8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4.9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3.1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2008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4.9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5.0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3.0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2009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1.7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1.8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0.0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2010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4.8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5.0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1.1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2011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5.1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5.2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4.6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2012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4.7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4.7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3.0</a:t>
                      </a:r>
                    </a:p>
                  </a:txBody>
                  <a:tcPr marL="83241" marR="83241" marT="41620" marB="41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214414" y="6357958"/>
            <a:ext cx="4752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주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자료출처 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고용노동부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임금결정현황조사</a:t>
            </a:r>
            <a:endParaRPr lang="en-US" altLang="ko-KR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낮은 감사보수의 결과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928662" y="2285992"/>
          <a:ext cx="7467268" cy="4159399"/>
        </p:xfrm>
        <a:graphic>
          <a:graphicData uri="http://schemas.openxmlformats.org/drawingml/2006/table">
            <a:tbl>
              <a:tblPr/>
              <a:tblGrid>
                <a:gridCol w="1512000"/>
                <a:gridCol w="236431"/>
                <a:gridCol w="236431"/>
                <a:gridCol w="598493"/>
                <a:gridCol w="236431"/>
                <a:gridCol w="236431"/>
                <a:gridCol w="598493"/>
                <a:gridCol w="236431"/>
                <a:gridCol w="236431"/>
                <a:gridCol w="598493"/>
                <a:gridCol w="236431"/>
                <a:gridCol w="236431"/>
                <a:gridCol w="598493"/>
                <a:gridCol w="236431"/>
                <a:gridCol w="236431"/>
                <a:gridCol w="598493"/>
                <a:gridCol w="598493"/>
              </a:tblGrid>
              <a:tr h="199398">
                <a:tc gridSpan="17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&lt;</a:t>
                      </a:r>
                      <a:r>
                        <a:rPr lang="ko-KR" altLang="en-US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표 </a:t>
                      </a:r>
                      <a:r>
                        <a:rPr lang="en-US" altLang="ko-KR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9&gt; </a:t>
                      </a:r>
                      <a:r>
                        <a:rPr lang="ko-KR" altLang="en-US" sz="11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연도별 공인회계사 시험 지원자 수 및 합격자 수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9398">
                <a:tc gridSpan="17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Panel A: 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연도별 공인회계사 지원자 수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939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2010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2011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2012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2013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2014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939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인원수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11,956</a:t>
                      </a:r>
                      <a:endParaRPr lang="en-US" sz="11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12,889</a:t>
                      </a:r>
                      <a:endParaRPr lang="en-US" sz="11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11,498</a:t>
                      </a:r>
                      <a:endParaRPr lang="en-US" sz="11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10,630</a:t>
                      </a:r>
                      <a:endParaRPr lang="en-US" sz="11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10,442</a:t>
                      </a:r>
                      <a:endParaRPr lang="en-US" sz="11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939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증감률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(%)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31.4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7.8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△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10.8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△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7.5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△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1.8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837">
                <a:tc gridSpan="17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Panel B: 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연도별 주요 대학별 공인회계사 합격자 수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대학명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2004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2007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2008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2009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2011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2012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2013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2014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연세대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175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132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154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137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128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148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121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105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고려대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148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129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114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120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116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108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서울대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159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137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93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63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88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51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97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93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59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43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37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성균관대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72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72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83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69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91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71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80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75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88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72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서강대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68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61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49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59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69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62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78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59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49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한양대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52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44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61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59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54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71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67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중앙대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27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37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43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32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42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59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53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62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경희대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21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39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33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44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48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37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이화여대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41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42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29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26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35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27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서울시립대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24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27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34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24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38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48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38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그 외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222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231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285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253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300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262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254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295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271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301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합 계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1001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1004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1007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830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1040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936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953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961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998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904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886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93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상위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개대학 합격율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46.3%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46.5%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40.1%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38.0%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35.7%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32.3%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37.3%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37.6%</a:t>
                      </a:r>
                    </a:p>
                  </a:txBody>
                  <a:tcPr marL="24856" marR="24856" marT="12428" marB="12428" anchor="ctr">
                    <a:lnL>
                      <a:noFill/>
                    </a:lnL>
                    <a:lnR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29.7%</a:t>
                      </a:r>
                    </a:p>
                  </a:txBody>
                  <a:tcPr marL="24856" marR="24856" marT="12428" marB="12428" anchor="ctr">
                    <a:lnL w="3556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28.3%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27.9%</a:t>
                      </a:r>
                    </a:p>
                  </a:txBody>
                  <a:tcPr marL="24856" marR="24856" marT="12428" marB="12428" anchor="ctr">
                    <a:lnL w="17907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7224" y="6429396"/>
            <a:ext cx="75009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주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자료출처 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금융감독원 보도자료</a:t>
            </a:r>
            <a:endParaRPr lang="en-US" altLang="ko-KR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낮은 감사보수의 결과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00100" y="6429396"/>
            <a:ext cx="75009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주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자료출처 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금융감독원 보도자료</a:t>
            </a:r>
            <a:endParaRPr lang="en-US" altLang="ko-KR" sz="1000" dirty="0" smtClean="0"/>
          </a:p>
        </p:txBody>
      </p:sp>
      <p:graphicFrame>
        <p:nvGraphicFramePr>
          <p:cNvPr id="67586" name="Object 2"/>
          <p:cNvGraphicFramePr>
            <a:graphicFrameLocks noChangeAspect="1"/>
          </p:cNvGraphicFramePr>
          <p:nvPr/>
        </p:nvGraphicFramePr>
        <p:xfrm>
          <a:off x="1071538" y="2288659"/>
          <a:ext cx="7000924" cy="421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8" name="워크시트" r:id="rId3" imgW="4591020" imgH="2762220" progId="Excel.Sheet.12">
                  <p:embed/>
                </p:oleObj>
              </mc:Choice>
              <mc:Fallback>
                <p:oleObj name="워크시트" r:id="rId3" imgW="4591020" imgH="2762220" progId="Excel.Shee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2288659"/>
                        <a:ext cx="7000924" cy="421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낮은 감사보수의 결과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/>
              <a:t>우수인력의 신규진입 저하 → 감사의 공급 축소 가능성</a:t>
            </a:r>
            <a:endParaRPr lang="en-US" altLang="ko-KR" sz="1600" dirty="0" smtClean="0"/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/>
              <a:t>인건비 감축이 한계점에 도달 → 투입시간 축소 및 감사이윤 축소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→ 품질 하락</a:t>
            </a:r>
            <a:endParaRPr lang="ko-KR" altLang="en-US" sz="1600" dirty="0" smtClean="0">
              <a:latin typeface="+mn-ea"/>
            </a:endParaRP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428728" y="3128476"/>
          <a:ext cx="6008624" cy="3372358"/>
        </p:xfrm>
        <a:graphic>
          <a:graphicData uri="http://schemas.openxmlformats.org/drawingml/2006/table">
            <a:tbl>
              <a:tblPr/>
              <a:tblGrid>
                <a:gridCol w="1629156"/>
                <a:gridCol w="1375156"/>
                <a:gridCol w="1375156"/>
                <a:gridCol w="1629156"/>
              </a:tblGrid>
              <a:tr h="306578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2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표 </a:t>
                      </a:r>
                      <a:r>
                        <a:rPr lang="en-US" altLang="ko-KR" sz="12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10&gt; </a:t>
                      </a:r>
                      <a:r>
                        <a:rPr lang="ko-KR" altLang="en-US" sz="12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우리나라와 일본 상장기업의 평균감사시간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한국</a:t>
                      </a: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(2012)(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일본</a:t>
                      </a: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(2012)(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일본</a:t>
                      </a: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한국</a:t>
                      </a: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배</a:t>
                      </a: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억 미만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567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1,551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2.7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100~500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억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744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1,834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2.5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500~1,000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억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870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2,037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2.3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1,000~5,000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억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1,020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2,650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2.6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5,000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억</a:t>
                      </a: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~1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2,080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3,453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1.7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</a:t>
                      </a: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~5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3,487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4,722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1.4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</a:t>
                      </a: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~10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5,578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7,335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1.3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 이상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12,711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15,092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1.2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5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전체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1,420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3,772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357290" y="6500834"/>
            <a:ext cx="7143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주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자료출처 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권수영</a:t>
            </a:r>
            <a:r>
              <a:rPr lang="en-US" altLang="ko-KR" sz="1000" dirty="0" smtClean="0"/>
              <a:t>(2014), </a:t>
            </a:r>
            <a:r>
              <a:rPr lang="ko-KR" altLang="en-US" sz="1000" dirty="0" smtClean="0"/>
              <a:t>회계감사품질 </a:t>
            </a:r>
            <a:r>
              <a:rPr lang="ko-KR" altLang="en-US" sz="1000" dirty="0" err="1" smtClean="0"/>
              <a:t>대토론회</a:t>
            </a:r>
            <a:endParaRPr lang="ko-KR" altLang="en-US" sz="1000" dirty="0" smtClean="0"/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낮은 감사보수의 결과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5" name="_x72491224" descr="EMB000012a859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2000" y="2655704"/>
            <a:ext cx="6480000" cy="3630816"/>
          </a:xfrm>
          <a:prstGeom prst="rect">
            <a:avLst/>
          </a:prstGeom>
          <a:noFill/>
        </p:spPr>
      </p:pic>
      <p:cxnSp>
        <p:nvCxnSpPr>
          <p:cNvPr id="18" name="꺾인 연결선 17"/>
          <p:cNvCxnSpPr>
            <a:stCxn id="15" idx="0"/>
            <a:endCxn id="15" idx="2"/>
          </p:cNvCxnSpPr>
          <p:nvPr/>
        </p:nvCxnSpPr>
        <p:spPr>
          <a:xfrm rot="16200000" flipH="1">
            <a:off x="2756592" y="4471112"/>
            <a:ext cx="3630816" cy="12700"/>
          </a:xfrm>
          <a:prstGeom prst="bentConnector5">
            <a:avLst>
              <a:gd name="adj1" fmla="val -9182"/>
              <a:gd name="adj2" fmla="val 28586820"/>
              <a:gd name="adj3" fmla="val 106296"/>
            </a:avLst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03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미래 과제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높은 수준의 감사서비스 제공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1071538" y="2357430"/>
          <a:ext cx="7175974" cy="2286762"/>
        </p:xfrm>
        <a:graphic>
          <a:graphicData uri="http://schemas.openxmlformats.org/drawingml/2006/table">
            <a:tbl>
              <a:tblPr/>
              <a:tblGrid>
                <a:gridCol w="1332000"/>
                <a:gridCol w="401987"/>
                <a:gridCol w="2160000"/>
                <a:gridCol w="401987"/>
                <a:gridCol w="2880000"/>
              </a:tblGrid>
              <a:tr h="2348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감사품질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=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독립성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×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적격성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7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규제 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강화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외감법</a:t>
                      </a:r>
                      <a:r>
                        <a:rPr lang="ko-KR" altLang="en-US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등</a:t>
                      </a:r>
                      <a:r>
                        <a:rPr lang="en-US" altLang="ko-KR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잃었을 때의 </a:t>
                      </a:r>
                      <a:r>
                        <a:rPr lang="en-US" altLang="ko-KR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damage </a:t>
                      </a:r>
                      <a:r>
                        <a:rPr lang="ko-KR" altLang="en-US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↑</a:t>
                      </a:r>
                      <a:endParaRPr lang="en-US" altLang="ko-KR" sz="13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감사의 가치 인식</a:t>
                      </a:r>
                      <a:r>
                        <a:rPr lang="ko-KR" altLang="en-US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제고</a:t>
                      </a:r>
                      <a:endParaRPr lang="en-US" altLang="ko-KR" sz="1300" baseline="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→ </a:t>
                      </a:r>
                      <a:r>
                        <a:rPr lang="ko-KR" altLang="en-US" sz="1300" baseline="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감사인은</a:t>
                      </a:r>
                      <a:r>
                        <a:rPr lang="ko-KR" altLang="en-US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감사만 제공</a:t>
                      </a:r>
                      <a:endParaRPr lang="en-US" altLang="ko-KR" sz="1300" baseline="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altLang="ko-KR" sz="1300" baseline="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altLang="ko-KR" sz="300" baseline="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재무제표 작성 금지 정착</a:t>
                      </a:r>
                      <a:endParaRPr lang="en-US" altLang="ko-KR" sz="1300" baseline="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경쟁</a:t>
                      </a:r>
                      <a:r>
                        <a:rPr lang="en-US" altLang="ko-KR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(competition)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품질관리</a:t>
                      </a:r>
                      <a:r>
                        <a:rPr lang="en-US" altLang="ko-KR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(Quality</a:t>
                      </a:r>
                      <a:r>
                        <a:rPr lang="en-US" altLang="ko-KR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Review)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차별화를 위한 스스로의 노력</a:t>
                      </a:r>
                      <a:endParaRPr lang="en-US" altLang="ko-KR" sz="1300" baseline="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→ 오랫동안 유지될 수 있도록</a:t>
                      </a:r>
                      <a:endParaRPr lang="en-US" altLang="ko-KR" sz="1300" baseline="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    </a:t>
                      </a:r>
                      <a:r>
                        <a:rPr lang="ko-KR" altLang="en-US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감사인 유지제도 등 재 고려</a:t>
                      </a:r>
                      <a:endParaRPr lang="en-US" altLang="ko-KR" sz="1300" baseline="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altLang="ko-KR" sz="300" baseline="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30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5500694" y="4286256"/>
          <a:ext cx="1882940" cy="467868"/>
        </p:xfrm>
        <a:graphic>
          <a:graphicData uri="http://schemas.openxmlformats.org/drawingml/2006/table">
            <a:tbl>
              <a:tblPr/>
              <a:tblGrid>
                <a:gridCol w="154940"/>
                <a:gridCol w="1548000"/>
                <a:gridCol w="180000"/>
              </a:tblGrid>
              <a:tr h="10800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normalizeH="1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endParaRPr lang="en-US" sz="1300" normalizeH="1" baseline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낮은 보수 계약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normalizeH="1" baseline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인당 수임 건수 ↑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1908" y="4351058"/>
            <a:ext cx="34336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 smtClean="0"/>
              <a:t>→</a:t>
            </a:r>
            <a:endParaRPr lang="ko-KR" altLang="en-US" sz="1300" dirty="0"/>
          </a:p>
        </p:txBody>
      </p:sp>
      <p:sp>
        <p:nvSpPr>
          <p:cNvPr id="18" name="TextBox 17"/>
          <p:cNvSpPr txBox="1"/>
          <p:nvPr/>
        </p:nvSpPr>
        <p:spPr>
          <a:xfrm>
            <a:off x="7658007" y="4247713"/>
            <a:ext cx="1128835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 smtClean="0"/>
              <a:t>감리 비율 ↑</a:t>
            </a:r>
            <a:endParaRPr lang="en-US" altLang="ko-KR" sz="1300" dirty="0" smtClean="0"/>
          </a:p>
          <a:p>
            <a:endParaRPr lang="en-US" altLang="ko-KR" sz="300" dirty="0" smtClean="0"/>
          </a:p>
          <a:p>
            <a:r>
              <a:rPr lang="ko-KR" altLang="en-US" sz="1300" dirty="0" smtClean="0"/>
              <a:t>시장 퇴출</a:t>
            </a:r>
            <a:endParaRPr lang="ko-KR" altLang="en-US" sz="1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323528" y="491173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바른돋움 2" pitchFamily="18" charset="-127"/>
                <a:ea typeface="바른돋움 2" pitchFamily="18" charset="-127"/>
              </a:rPr>
              <a:t>목차</a:t>
            </a:r>
            <a:endParaRPr lang="ko-KR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바른돋움 2" pitchFamily="18" charset="-127"/>
              <a:ea typeface="바른돋움 2" pitchFamily="18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23528" y="105273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chemeClr val="bg1">
                    <a:lumMod val="65000"/>
                  </a:schemeClr>
                </a:solidFill>
                <a:latin typeface="바른돋움 1" pitchFamily="18" charset="-127"/>
                <a:ea typeface="바른돋움 1" pitchFamily="18" charset="-127"/>
              </a:rPr>
              <a:t>CONTENTS</a:t>
            </a:r>
            <a:endParaRPr lang="ko-KR" altLang="en-US" sz="2400" dirty="0">
              <a:solidFill>
                <a:schemeClr val="bg1">
                  <a:lumMod val="65000"/>
                </a:schemeClr>
              </a:solidFill>
              <a:latin typeface="바른돋움 1" pitchFamily="18" charset="-127"/>
              <a:ea typeface="바른돋움 1" pitchFamily="18" charset="-127"/>
            </a:endParaRPr>
          </a:p>
        </p:txBody>
      </p:sp>
      <p:grpSp>
        <p:nvGrpSpPr>
          <p:cNvPr id="109" name="그룹 108"/>
          <p:cNvGrpSpPr/>
          <p:nvPr/>
        </p:nvGrpSpPr>
        <p:grpSpPr>
          <a:xfrm>
            <a:off x="640067" y="2333146"/>
            <a:ext cx="8432527" cy="3524746"/>
            <a:chOff x="497191" y="2214554"/>
            <a:chExt cx="8432527" cy="3524746"/>
          </a:xfrm>
        </p:grpSpPr>
        <p:cxnSp>
          <p:nvCxnSpPr>
            <p:cNvPr id="328" name="꺾인 연결선 327"/>
            <p:cNvCxnSpPr>
              <a:stCxn id="27" idx="7"/>
              <a:endCxn id="336" idx="3"/>
            </p:cNvCxnSpPr>
            <p:nvPr/>
          </p:nvCxnSpPr>
          <p:spPr>
            <a:xfrm rot="16200000" flipH="1">
              <a:off x="4482684" y="3249477"/>
              <a:ext cx="341908" cy="2031563"/>
            </a:xfrm>
            <a:prstGeom prst="bentConnector5">
              <a:avLst>
                <a:gd name="adj1" fmla="val 5572"/>
                <a:gd name="adj2" fmla="val 51876"/>
                <a:gd name="adj3" fmla="val 100000"/>
              </a:avLst>
            </a:prstGeom>
            <a:ln w="571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꺾인 연결선 342"/>
            <p:cNvCxnSpPr>
              <a:stCxn id="27" idx="7"/>
              <a:endCxn id="350" idx="3"/>
            </p:cNvCxnSpPr>
            <p:nvPr/>
          </p:nvCxnSpPr>
          <p:spPr>
            <a:xfrm rot="16200000" flipH="1">
              <a:off x="4107107" y="3625053"/>
              <a:ext cx="1093061" cy="2031563"/>
            </a:xfrm>
            <a:prstGeom prst="bentConnector5">
              <a:avLst>
                <a:gd name="adj1" fmla="val 1743"/>
                <a:gd name="adj2" fmla="val 51406"/>
                <a:gd name="adj3" fmla="val 96515"/>
              </a:avLst>
            </a:prstGeom>
            <a:ln w="571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꺾인 연결선 65"/>
            <p:cNvCxnSpPr>
              <a:endCxn id="17" idx="0"/>
            </p:cNvCxnSpPr>
            <p:nvPr/>
          </p:nvCxnSpPr>
          <p:spPr>
            <a:xfrm rot="5400000">
              <a:off x="492197" y="2539531"/>
              <a:ext cx="1628191" cy="1263989"/>
            </a:xfrm>
            <a:prstGeom prst="bentConnector3">
              <a:avLst>
                <a:gd name="adj1" fmla="val 860"/>
              </a:avLst>
            </a:prstGeom>
            <a:ln w="571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꺾인 연결선 65"/>
            <p:cNvCxnSpPr/>
            <p:nvPr/>
          </p:nvCxnSpPr>
          <p:spPr>
            <a:xfrm rot="10800000" flipV="1">
              <a:off x="2134561" y="3576054"/>
              <a:ext cx="3577604" cy="108000"/>
            </a:xfrm>
            <a:prstGeom prst="bentConnector2">
              <a:avLst/>
            </a:prstGeom>
            <a:ln w="571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연결선 53"/>
            <p:cNvCxnSpPr/>
            <p:nvPr/>
          </p:nvCxnSpPr>
          <p:spPr>
            <a:xfrm>
              <a:off x="2122380" y="3825552"/>
              <a:ext cx="0" cy="1118234"/>
            </a:xfrm>
            <a:prstGeom prst="line">
              <a:avLst/>
            </a:prstGeom>
            <a:ln>
              <a:solidFill>
                <a:srgbClr val="1D62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그룹 63"/>
            <p:cNvGrpSpPr/>
            <p:nvPr/>
          </p:nvGrpSpPr>
          <p:grpSpPr>
            <a:xfrm>
              <a:off x="2095271" y="3881038"/>
              <a:ext cx="1546609" cy="361895"/>
              <a:chOff x="3640930" y="2636775"/>
              <a:chExt cx="1886468" cy="441419"/>
            </a:xfrm>
          </p:grpSpPr>
          <p:sp>
            <p:nvSpPr>
              <p:cNvPr id="47" name="직사각형 46"/>
              <p:cNvSpPr/>
              <p:nvPr/>
            </p:nvSpPr>
            <p:spPr>
              <a:xfrm rot="900000">
                <a:off x="3640930" y="2636775"/>
                <a:ext cx="1800000" cy="128666"/>
              </a:xfrm>
              <a:prstGeom prst="rect">
                <a:avLst/>
              </a:prstGeom>
              <a:solidFill>
                <a:srgbClr val="1D62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6" name="그룹 25"/>
              <p:cNvGrpSpPr/>
              <p:nvPr/>
            </p:nvGrpSpPr>
            <p:grpSpPr>
              <a:xfrm rot="1800000">
                <a:off x="5239366" y="2790162"/>
                <a:ext cx="288032" cy="288032"/>
                <a:chOff x="1403648" y="1484784"/>
                <a:chExt cx="288032" cy="288032"/>
              </a:xfrm>
            </p:grpSpPr>
            <p:sp>
              <p:nvSpPr>
                <p:cNvPr id="27" name="타원 26"/>
                <p:cNvSpPr/>
                <p:nvPr/>
              </p:nvSpPr>
              <p:spPr>
                <a:xfrm>
                  <a:off x="1403648" y="1484784"/>
                  <a:ext cx="288032" cy="288032"/>
                </a:xfrm>
                <a:prstGeom prst="ellipse">
                  <a:avLst/>
                </a:prstGeom>
                <a:solidFill>
                  <a:srgbClr val="1D62F0">
                    <a:alpha val="78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타원 34"/>
                <p:cNvSpPr/>
                <p:nvPr/>
              </p:nvSpPr>
              <p:spPr>
                <a:xfrm>
                  <a:off x="1475656" y="1556792"/>
                  <a:ext cx="144016" cy="1440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3" name="그룹 62"/>
            <p:cNvGrpSpPr/>
            <p:nvPr/>
          </p:nvGrpSpPr>
          <p:grpSpPr>
            <a:xfrm>
              <a:off x="662808" y="3638372"/>
              <a:ext cx="1589824" cy="362132"/>
              <a:chOff x="1893691" y="2324497"/>
              <a:chExt cx="1939179" cy="441709"/>
            </a:xfrm>
          </p:grpSpPr>
          <p:sp>
            <p:nvSpPr>
              <p:cNvPr id="11" name="직사각형 10"/>
              <p:cNvSpPr/>
              <p:nvPr/>
            </p:nvSpPr>
            <p:spPr>
              <a:xfrm rot="20700000">
                <a:off x="1893691" y="2637540"/>
                <a:ext cx="1800000" cy="128666"/>
              </a:xfrm>
              <a:prstGeom prst="rect">
                <a:avLst/>
              </a:prstGeom>
              <a:solidFill>
                <a:srgbClr val="1D62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" name="그룹 19"/>
              <p:cNvGrpSpPr/>
              <p:nvPr/>
            </p:nvGrpSpPr>
            <p:grpSpPr>
              <a:xfrm>
                <a:off x="3544838" y="2324497"/>
                <a:ext cx="288032" cy="288032"/>
                <a:chOff x="1403648" y="1484784"/>
                <a:chExt cx="288032" cy="288032"/>
              </a:xfrm>
            </p:grpSpPr>
            <p:sp>
              <p:nvSpPr>
                <p:cNvPr id="21" name="타원 20"/>
                <p:cNvSpPr/>
                <p:nvPr/>
              </p:nvSpPr>
              <p:spPr>
                <a:xfrm>
                  <a:off x="1403648" y="1484784"/>
                  <a:ext cx="288032" cy="288032"/>
                </a:xfrm>
                <a:prstGeom prst="ellipse">
                  <a:avLst/>
                </a:prstGeom>
                <a:solidFill>
                  <a:srgbClr val="1D62F0">
                    <a:alpha val="78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1475656" y="1556792"/>
                  <a:ext cx="144016" cy="1440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8" name="그룹 17"/>
            <p:cNvGrpSpPr/>
            <p:nvPr/>
          </p:nvGrpSpPr>
          <p:grpSpPr>
            <a:xfrm>
              <a:off x="556226" y="3985621"/>
              <a:ext cx="236141" cy="236141"/>
              <a:chOff x="1403648" y="1484784"/>
              <a:chExt cx="288032" cy="288032"/>
            </a:xfrm>
          </p:grpSpPr>
          <p:sp>
            <p:nvSpPr>
              <p:cNvPr id="17" name="타원 16"/>
              <p:cNvSpPr/>
              <p:nvPr/>
            </p:nvSpPr>
            <p:spPr>
              <a:xfrm>
                <a:off x="1403648" y="1484784"/>
                <a:ext cx="288032" cy="288032"/>
              </a:xfrm>
              <a:prstGeom prst="ellipse">
                <a:avLst/>
              </a:prstGeom>
              <a:solidFill>
                <a:srgbClr val="1D62F0">
                  <a:alpha val="7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1475656" y="1556792"/>
                <a:ext cx="144016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97191" y="4930186"/>
              <a:ext cx="1441095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500" dirty="0" smtClean="0">
                  <a:solidFill>
                    <a:srgbClr val="1D62F0"/>
                  </a:solidFill>
                  <a:latin typeface="+mn-ea"/>
                </a:rPr>
                <a:t>01</a:t>
              </a:r>
            </a:p>
            <a:p>
              <a:r>
                <a:rPr lang="ko-KR" altLang="en-US" sz="15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감사서비스의 현황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73074" y="4945213"/>
              <a:ext cx="12987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500" dirty="0" smtClean="0">
                  <a:solidFill>
                    <a:srgbClr val="1D62F0"/>
                  </a:solidFill>
                  <a:latin typeface="+mn-ea"/>
                </a:rPr>
                <a:t>02</a:t>
              </a:r>
            </a:p>
            <a:p>
              <a:r>
                <a:rPr lang="ko-KR" altLang="en-US" sz="15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문제점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330886" y="4942359"/>
              <a:ext cx="129877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500" dirty="0" smtClean="0">
                  <a:solidFill>
                    <a:srgbClr val="1D62F0"/>
                  </a:solidFill>
                  <a:latin typeface="+mn-ea"/>
                </a:rPr>
                <a:t>03</a:t>
              </a:r>
            </a:p>
            <a:p>
              <a:r>
                <a:rPr lang="ko-KR" altLang="en-US" sz="15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미래 과제</a:t>
              </a:r>
            </a:p>
          </p:txBody>
        </p:sp>
        <p:cxnSp>
          <p:nvCxnSpPr>
            <p:cNvPr id="50" name="직선 연결선 49"/>
            <p:cNvCxnSpPr/>
            <p:nvPr/>
          </p:nvCxnSpPr>
          <p:spPr>
            <a:xfrm>
              <a:off x="674297" y="4221762"/>
              <a:ext cx="0" cy="708345"/>
            </a:xfrm>
            <a:prstGeom prst="line">
              <a:avLst/>
            </a:prstGeom>
            <a:ln>
              <a:solidFill>
                <a:srgbClr val="1D62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연결선 55"/>
            <p:cNvCxnSpPr/>
            <p:nvPr/>
          </p:nvCxnSpPr>
          <p:spPr>
            <a:xfrm>
              <a:off x="3507992" y="4235362"/>
              <a:ext cx="0" cy="708345"/>
            </a:xfrm>
            <a:prstGeom prst="line">
              <a:avLst/>
            </a:prstGeom>
            <a:ln>
              <a:solidFill>
                <a:srgbClr val="1D62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그룹 71"/>
            <p:cNvGrpSpPr/>
            <p:nvPr/>
          </p:nvGrpSpPr>
          <p:grpSpPr>
            <a:xfrm>
              <a:off x="5690338" y="3442271"/>
              <a:ext cx="236141" cy="236141"/>
              <a:chOff x="4820326" y="3534449"/>
              <a:chExt cx="236141" cy="236141"/>
            </a:xfrm>
          </p:grpSpPr>
          <p:sp>
            <p:nvSpPr>
              <p:cNvPr id="70" name="타원 69"/>
              <p:cNvSpPr/>
              <p:nvPr/>
            </p:nvSpPr>
            <p:spPr>
              <a:xfrm rot="1800000">
                <a:off x="4820326" y="3534449"/>
                <a:ext cx="236141" cy="236141"/>
              </a:xfrm>
              <a:prstGeom prst="ellipse">
                <a:avLst/>
              </a:prstGeom>
              <a:solidFill>
                <a:srgbClr val="1D62F0">
                  <a:alpha val="78000"/>
                </a:srgb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타원 70"/>
              <p:cNvSpPr/>
              <p:nvPr/>
            </p:nvSpPr>
            <p:spPr>
              <a:xfrm rot="1800000">
                <a:off x="4879361" y="3593484"/>
                <a:ext cx="118070" cy="1180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24" name="TextBox 323"/>
            <p:cNvSpPr txBox="1"/>
            <p:nvPr/>
          </p:nvSpPr>
          <p:spPr>
            <a:xfrm>
              <a:off x="6913718" y="3429000"/>
              <a:ext cx="201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1D62F0"/>
                  </a:solidFill>
                  <a:latin typeface="+mn-ea"/>
                </a:rPr>
                <a:t>02_01</a:t>
              </a:r>
            </a:p>
            <a:p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낮은 감사보수</a:t>
              </a:r>
            </a:p>
          </p:txBody>
        </p:sp>
        <p:cxnSp>
          <p:nvCxnSpPr>
            <p:cNvPr id="325" name="직선 연결선 324"/>
            <p:cNvCxnSpPr/>
            <p:nvPr/>
          </p:nvCxnSpPr>
          <p:spPr>
            <a:xfrm>
              <a:off x="5926479" y="3585147"/>
              <a:ext cx="962924" cy="1348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5" name="그룹 334"/>
            <p:cNvGrpSpPr/>
            <p:nvPr/>
          </p:nvGrpSpPr>
          <p:grpSpPr>
            <a:xfrm>
              <a:off x="5665397" y="4287583"/>
              <a:ext cx="236141" cy="236141"/>
              <a:chOff x="4820326" y="3534449"/>
              <a:chExt cx="236141" cy="236141"/>
            </a:xfrm>
          </p:grpSpPr>
          <p:sp>
            <p:nvSpPr>
              <p:cNvPr id="336" name="타원 335"/>
              <p:cNvSpPr/>
              <p:nvPr/>
            </p:nvSpPr>
            <p:spPr>
              <a:xfrm rot="1800000">
                <a:off x="4820326" y="3534449"/>
                <a:ext cx="236141" cy="236141"/>
              </a:xfrm>
              <a:prstGeom prst="ellipse">
                <a:avLst/>
              </a:prstGeom>
              <a:solidFill>
                <a:srgbClr val="1D62F0">
                  <a:alpha val="78000"/>
                </a:srgb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7" name="타원 336"/>
              <p:cNvSpPr/>
              <p:nvPr/>
            </p:nvSpPr>
            <p:spPr>
              <a:xfrm rot="1800000">
                <a:off x="4879361" y="3593484"/>
                <a:ext cx="118070" cy="1180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39" name="TextBox 338"/>
            <p:cNvSpPr txBox="1"/>
            <p:nvPr/>
          </p:nvSpPr>
          <p:spPr>
            <a:xfrm>
              <a:off x="6888777" y="4286256"/>
              <a:ext cx="2016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1D62F0"/>
                  </a:solidFill>
                  <a:latin typeface="+mn-ea"/>
                </a:rPr>
                <a:t>03_01</a:t>
              </a:r>
            </a:p>
            <a:p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높은 수준의 </a:t>
              </a:r>
              <a:endPara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  <a:p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감사서비스 제공</a:t>
              </a:r>
            </a:p>
          </p:txBody>
        </p:sp>
        <p:cxnSp>
          <p:nvCxnSpPr>
            <p:cNvPr id="340" name="직선 연결선 339"/>
            <p:cNvCxnSpPr/>
            <p:nvPr/>
          </p:nvCxnSpPr>
          <p:spPr>
            <a:xfrm>
              <a:off x="5901538" y="4442403"/>
              <a:ext cx="962924" cy="1348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직선 연결선 345"/>
            <p:cNvCxnSpPr/>
            <p:nvPr/>
          </p:nvCxnSpPr>
          <p:spPr>
            <a:xfrm>
              <a:off x="5901538" y="5140756"/>
              <a:ext cx="962924" cy="2756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9" name="그룹 348"/>
            <p:cNvGrpSpPr/>
            <p:nvPr/>
          </p:nvGrpSpPr>
          <p:grpSpPr>
            <a:xfrm>
              <a:off x="5665397" y="5038736"/>
              <a:ext cx="236141" cy="236141"/>
              <a:chOff x="4820326" y="3534449"/>
              <a:chExt cx="236141" cy="236141"/>
            </a:xfrm>
          </p:grpSpPr>
          <p:sp>
            <p:nvSpPr>
              <p:cNvPr id="350" name="타원 349"/>
              <p:cNvSpPr/>
              <p:nvPr/>
            </p:nvSpPr>
            <p:spPr>
              <a:xfrm rot="1800000">
                <a:off x="4820326" y="3534449"/>
                <a:ext cx="236141" cy="236141"/>
              </a:xfrm>
              <a:prstGeom prst="ellipse">
                <a:avLst/>
              </a:prstGeom>
              <a:solidFill>
                <a:srgbClr val="1D62F0">
                  <a:alpha val="78000"/>
                </a:srgb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1" name="타원 350"/>
              <p:cNvSpPr/>
              <p:nvPr/>
            </p:nvSpPr>
            <p:spPr>
              <a:xfrm rot="1800000">
                <a:off x="4879361" y="3593484"/>
                <a:ext cx="118070" cy="1180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2" name="TextBox 351"/>
            <p:cNvSpPr txBox="1"/>
            <p:nvPr/>
          </p:nvSpPr>
          <p:spPr>
            <a:xfrm>
              <a:off x="6888777" y="5000636"/>
              <a:ext cx="2016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1D62F0"/>
                  </a:solidFill>
                  <a:latin typeface="+mn-ea"/>
                </a:rPr>
                <a:t>03_02</a:t>
              </a:r>
            </a:p>
            <a:p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재무제표 작성 관행 </a:t>
              </a:r>
              <a:endParaRPr lang="en-US" altLang="ko-KR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  <a:p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탈피</a:t>
              </a:r>
            </a:p>
          </p:txBody>
        </p:sp>
        <p:grpSp>
          <p:nvGrpSpPr>
            <p:cNvPr id="68" name="그룹 67"/>
            <p:cNvGrpSpPr/>
            <p:nvPr/>
          </p:nvGrpSpPr>
          <p:grpSpPr>
            <a:xfrm>
              <a:off x="1938286" y="2227825"/>
              <a:ext cx="236141" cy="236141"/>
              <a:chOff x="4820326" y="3534449"/>
              <a:chExt cx="236141" cy="236141"/>
            </a:xfrm>
          </p:grpSpPr>
          <p:sp>
            <p:nvSpPr>
              <p:cNvPr id="69" name="타원 68"/>
              <p:cNvSpPr/>
              <p:nvPr/>
            </p:nvSpPr>
            <p:spPr>
              <a:xfrm rot="1800000">
                <a:off x="4820326" y="3534449"/>
                <a:ext cx="236141" cy="236141"/>
              </a:xfrm>
              <a:prstGeom prst="ellipse">
                <a:avLst/>
              </a:prstGeom>
              <a:solidFill>
                <a:srgbClr val="1D62F0">
                  <a:alpha val="78000"/>
                </a:srgb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타원 72"/>
              <p:cNvSpPr/>
              <p:nvPr/>
            </p:nvSpPr>
            <p:spPr>
              <a:xfrm rot="1800000">
                <a:off x="4879361" y="3593484"/>
                <a:ext cx="118070" cy="1180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3161666" y="2214554"/>
              <a:ext cx="31343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1D62F0"/>
                  </a:solidFill>
                  <a:latin typeface="+mn-ea"/>
                </a:rPr>
                <a:t>01_01</a:t>
              </a:r>
            </a:p>
            <a:p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회계사와 회계법인의 수익구조</a:t>
              </a:r>
            </a:p>
          </p:txBody>
        </p:sp>
        <p:cxnSp>
          <p:nvCxnSpPr>
            <p:cNvPr id="75" name="직선 연결선 74"/>
            <p:cNvCxnSpPr/>
            <p:nvPr/>
          </p:nvCxnSpPr>
          <p:spPr>
            <a:xfrm>
              <a:off x="2174427" y="2370701"/>
              <a:ext cx="962924" cy="1348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꺾인 연결선 65"/>
            <p:cNvCxnSpPr>
              <a:endCxn id="17" idx="0"/>
            </p:cNvCxnSpPr>
            <p:nvPr/>
          </p:nvCxnSpPr>
          <p:spPr>
            <a:xfrm rot="10800000" flipV="1">
              <a:off x="674297" y="2943817"/>
              <a:ext cx="1279372" cy="1041804"/>
            </a:xfrm>
            <a:prstGeom prst="bentConnector2">
              <a:avLst/>
            </a:prstGeom>
            <a:ln w="571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그룹 78"/>
            <p:cNvGrpSpPr/>
            <p:nvPr/>
          </p:nvGrpSpPr>
          <p:grpSpPr>
            <a:xfrm>
              <a:off x="1953667" y="2814212"/>
              <a:ext cx="236141" cy="236141"/>
              <a:chOff x="4820326" y="3534449"/>
              <a:chExt cx="236141" cy="236141"/>
            </a:xfrm>
          </p:grpSpPr>
          <p:sp>
            <p:nvSpPr>
              <p:cNvPr id="80" name="타원 79"/>
              <p:cNvSpPr/>
              <p:nvPr/>
            </p:nvSpPr>
            <p:spPr>
              <a:xfrm rot="1800000">
                <a:off x="4820326" y="3534449"/>
                <a:ext cx="236141" cy="236141"/>
              </a:xfrm>
              <a:prstGeom prst="ellipse">
                <a:avLst/>
              </a:prstGeom>
              <a:solidFill>
                <a:srgbClr val="1D62F0">
                  <a:alpha val="78000"/>
                </a:srgb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타원 80"/>
              <p:cNvSpPr/>
              <p:nvPr/>
            </p:nvSpPr>
            <p:spPr>
              <a:xfrm rot="1800000">
                <a:off x="4879361" y="3593484"/>
                <a:ext cx="118070" cy="11807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82" name="직선 연결선 81"/>
            <p:cNvCxnSpPr/>
            <p:nvPr/>
          </p:nvCxnSpPr>
          <p:spPr>
            <a:xfrm>
              <a:off x="2189808" y="2957088"/>
              <a:ext cx="962924" cy="1348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3152732" y="2762904"/>
              <a:ext cx="2016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1D62F0"/>
                  </a:solidFill>
                  <a:latin typeface="+mn-ea"/>
                </a:rPr>
                <a:t>01_02</a:t>
              </a:r>
            </a:p>
            <a:p>
              <a:r>
                <a:rPr lang="ko-KR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감사관련 소송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03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미래 과제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302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재무제표 작성 관행 탈피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50000"/>
              </a:lnSpc>
            </a:pPr>
            <a:endParaRPr lang="en-US" altLang="ko-KR" sz="1600" dirty="0" smtClean="0">
              <a:latin typeface="+mn-ea"/>
            </a:endParaRPr>
          </a:p>
          <a:p>
            <a:pPr lvl="1" algn="just">
              <a:lnSpc>
                <a:spcPct val="150000"/>
              </a:lnSpc>
            </a:pPr>
            <a:endParaRPr lang="en-US" altLang="ko-KR" sz="1600" dirty="0" smtClean="0">
              <a:latin typeface="+mn-ea"/>
            </a:endParaRPr>
          </a:p>
          <a:p>
            <a:pPr lvl="1" algn="just">
              <a:lnSpc>
                <a:spcPct val="150000"/>
              </a:lnSpc>
            </a:pPr>
            <a:endParaRPr lang="en-US" altLang="ko-KR" sz="1600" dirty="0" smtClean="0">
              <a:latin typeface="+mn-ea"/>
            </a:endParaRPr>
          </a:p>
          <a:p>
            <a:pPr lvl="1" algn="just">
              <a:lnSpc>
                <a:spcPct val="150000"/>
              </a:lnSpc>
            </a:pPr>
            <a:endParaRPr lang="en-US" altLang="ko-KR" sz="1600" dirty="0" smtClean="0">
              <a:latin typeface="+mn-ea"/>
            </a:endParaRPr>
          </a:p>
          <a:p>
            <a:pPr lvl="1" algn="just">
              <a:lnSpc>
                <a:spcPct val="150000"/>
              </a:lnSpc>
            </a:pPr>
            <a:endParaRPr lang="en-US" altLang="ko-KR" sz="1600" dirty="0" smtClean="0">
              <a:latin typeface="+mn-ea"/>
            </a:endParaRPr>
          </a:p>
          <a:p>
            <a:pPr lvl="1" algn="just">
              <a:lnSpc>
                <a:spcPct val="150000"/>
              </a:lnSpc>
            </a:pPr>
            <a:endParaRPr lang="en-US" altLang="ko-KR" sz="1600" dirty="0" smtClean="0">
              <a:latin typeface="+mn-ea"/>
            </a:endParaRPr>
          </a:p>
          <a:p>
            <a:pPr lvl="1" algn="just">
              <a:lnSpc>
                <a:spcPct val="150000"/>
              </a:lnSpc>
            </a:pPr>
            <a:endParaRPr lang="en-US" altLang="ko-KR" sz="1600" dirty="0" smtClean="0">
              <a:latin typeface="+mn-ea"/>
            </a:endParaRPr>
          </a:p>
          <a:p>
            <a:pPr lvl="1" algn="just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1428728" y="2143116"/>
            <a:ext cx="6286544" cy="3929090"/>
            <a:chOff x="1862101" y="2357430"/>
            <a:chExt cx="4933968" cy="2870174"/>
          </a:xfrm>
        </p:grpSpPr>
        <p:graphicFrame>
          <p:nvGraphicFramePr>
            <p:cNvPr id="23553" name="Object 1"/>
            <p:cNvGraphicFramePr>
              <a:graphicFrameLocks noChangeAspect="1"/>
            </p:cNvGraphicFramePr>
            <p:nvPr/>
          </p:nvGraphicFramePr>
          <p:xfrm>
            <a:off x="1928794" y="2357430"/>
            <a:ext cx="4867275" cy="2676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55" name="워크시트" r:id="rId3" imgW="4867372" imgH="2676388" progId="Excel.Sheet.12">
                    <p:embed/>
                  </p:oleObj>
                </mc:Choice>
                <mc:Fallback>
                  <p:oleObj name="워크시트" r:id="rId3" imgW="4867372" imgH="2676388" progId="Excel.Sheet.12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8794" y="2357430"/>
                          <a:ext cx="4867275" cy="2676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1862101" y="4981383"/>
              <a:ext cx="47149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000" dirty="0" smtClean="0"/>
                <a:t>주</a:t>
              </a:r>
              <a:r>
                <a:rPr lang="en-US" altLang="ko-KR" sz="1000" dirty="0" smtClean="0"/>
                <a:t>) </a:t>
              </a:r>
              <a:r>
                <a:rPr lang="ko-KR" altLang="en-US" sz="1000" dirty="0" smtClean="0"/>
                <a:t>자료출처 </a:t>
              </a:r>
              <a:r>
                <a:rPr lang="en-US" altLang="ko-KR" sz="1000" dirty="0" smtClean="0"/>
                <a:t>: 2013</a:t>
              </a:r>
              <a:r>
                <a:rPr lang="ko-KR" altLang="en-US" sz="1000" dirty="0" smtClean="0"/>
                <a:t>년 회계현안설명회 발표자료</a:t>
              </a:r>
              <a:r>
                <a:rPr lang="en-US" altLang="ko-KR" sz="1000" dirty="0" smtClean="0"/>
                <a:t>. </a:t>
              </a:r>
              <a:r>
                <a:rPr lang="ko-KR" altLang="en-US" sz="1000" dirty="0" smtClean="0"/>
                <a:t>금융감독원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03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미래 과제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재무제표 작성 관행 탈피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ko-KR" altLang="en-US" sz="2000" dirty="0" smtClean="0"/>
              <a:t>재무제표 작성 관행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기업은 재무제표 작성 시 </a:t>
            </a:r>
            <a:r>
              <a:rPr lang="ko-KR" altLang="en-US" sz="1600" dirty="0" err="1" smtClean="0">
                <a:latin typeface="+mn-ea"/>
              </a:rPr>
              <a:t>감사인에게</a:t>
            </a:r>
            <a:r>
              <a:rPr lang="ko-KR" altLang="en-US" sz="1600" dirty="0" smtClean="0">
                <a:latin typeface="+mn-ea"/>
              </a:rPr>
              <a:t> 의존하고 있음</a:t>
            </a:r>
            <a:r>
              <a:rPr lang="en-US" altLang="ko-KR" sz="1600" dirty="0" smtClean="0">
                <a:latin typeface="+mn-ea"/>
              </a:rPr>
              <a:t> </a:t>
            </a:r>
          </a:p>
          <a:p>
            <a:pPr lvl="1" algn="just">
              <a:lnSpc>
                <a:spcPct val="150000"/>
              </a:lnSpc>
              <a:buNone/>
            </a:pPr>
            <a:r>
              <a:rPr lang="en-US" altLang="ko-KR" sz="1600" dirty="0" smtClean="0">
                <a:latin typeface="+mn-ea"/>
              </a:rPr>
              <a:t>	</a:t>
            </a:r>
            <a:r>
              <a:rPr lang="ko-KR" altLang="en-US" sz="1600" dirty="0" smtClean="0">
                <a:latin typeface="+mn-ea"/>
              </a:rPr>
              <a:t>특히</a:t>
            </a:r>
            <a:r>
              <a:rPr lang="en-US" altLang="ko-KR" sz="1600" dirty="0" smtClean="0">
                <a:latin typeface="+mn-ea"/>
              </a:rPr>
              <a:t>, </a:t>
            </a:r>
            <a:r>
              <a:rPr lang="ko-KR" altLang="en-US" sz="1600" dirty="0" err="1" smtClean="0">
                <a:latin typeface="+mn-ea"/>
              </a:rPr>
              <a:t>현금흐름표와</a:t>
            </a:r>
            <a:r>
              <a:rPr lang="ko-KR" altLang="en-US" sz="1600" dirty="0" smtClean="0">
                <a:latin typeface="+mn-ea"/>
              </a:rPr>
              <a:t> 주석사항에 관한 의존이 심각함</a:t>
            </a:r>
            <a:endParaRPr lang="en-US" altLang="ko-KR" sz="1600" dirty="0" smtClean="0">
              <a:latin typeface="+mn-ea"/>
            </a:endParaRPr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재무제표 작성업무를 </a:t>
            </a:r>
            <a:r>
              <a:rPr lang="ko-KR" altLang="en-US" sz="1600" dirty="0" err="1" smtClean="0">
                <a:latin typeface="+mn-ea"/>
              </a:rPr>
              <a:t>외부감사인에게</a:t>
            </a:r>
            <a:r>
              <a:rPr lang="ko-KR" altLang="en-US" sz="1600" dirty="0" smtClean="0">
                <a:latin typeface="+mn-ea"/>
              </a:rPr>
              <a:t> 의존하는 관행 →</a:t>
            </a:r>
            <a:r>
              <a:rPr lang="en-US" altLang="ko-KR" sz="1600" dirty="0" smtClean="0">
                <a:latin typeface="+mn-ea"/>
              </a:rPr>
              <a:t> IFRS </a:t>
            </a:r>
            <a:r>
              <a:rPr lang="ko-KR" altLang="en-US" sz="1600" dirty="0" smtClean="0">
                <a:latin typeface="+mn-ea"/>
              </a:rPr>
              <a:t>도입 이후 심화</a:t>
            </a:r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외부감사인 의존 심화 시 독립성 훼손 및 감사시간 투입감소 → 감사품질 저하</a:t>
            </a:r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기업의 재무제표 직접작성 유도방안은 </a:t>
            </a:r>
            <a:r>
              <a:rPr lang="ko-KR" altLang="en-US" sz="1600" dirty="0" err="1" smtClean="0">
                <a:latin typeface="+mn-ea"/>
              </a:rPr>
              <a:t>외부감사인에</a:t>
            </a:r>
            <a:r>
              <a:rPr lang="ko-KR" altLang="en-US" sz="1600" dirty="0" smtClean="0">
                <a:latin typeface="+mn-ea"/>
              </a:rPr>
              <a:t> 대한 규제중심으로 운영</a:t>
            </a:r>
          </a:p>
          <a:p>
            <a:pPr lvl="1" algn="just">
              <a:lnSpc>
                <a:spcPct val="150000"/>
              </a:lnSpc>
            </a:pPr>
            <a:r>
              <a:rPr lang="ko-KR" altLang="en-US" sz="1600" dirty="0" err="1" smtClean="0">
                <a:latin typeface="+mn-ea"/>
              </a:rPr>
              <a:t>외부감사인은</a:t>
            </a:r>
            <a:r>
              <a:rPr lang="ko-KR" altLang="en-US" sz="1600" dirty="0" smtClean="0">
                <a:latin typeface="+mn-ea"/>
              </a:rPr>
              <a:t> 재무제표 작성업무 지원에 따른 문제점을 인식하면서도 </a:t>
            </a:r>
            <a:endParaRPr lang="en-US" altLang="ko-KR" sz="1600" dirty="0" smtClean="0">
              <a:latin typeface="+mn-ea"/>
            </a:endParaRPr>
          </a:p>
          <a:p>
            <a:pPr lvl="1" algn="just">
              <a:lnSpc>
                <a:spcPct val="150000"/>
              </a:lnSpc>
              <a:buNone/>
            </a:pPr>
            <a:r>
              <a:rPr lang="en-US" altLang="ko-KR" sz="1600" dirty="0" smtClean="0">
                <a:latin typeface="+mn-ea"/>
              </a:rPr>
              <a:t>	</a:t>
            </a:r>
            <a:r>
              <a:rPr lang="ko-KR" altLang="en-US" sz="1600" dirty="0" smtClean="0">
                <a:latin typeface="+mn-ea"/>
              </a:rPr>
              <a:t>기업의 요구를 외면하기 어려운 실정</a:t>
            </a:r>
          </a:p>
          <a:p>
            <a:pPr lvl="1" algn="just">
              <a:lnSpc>
                <a:spcPct val="150000"/>
              </a:lnSpc>
            </a:pPr>
            <a:r>
              <a:rPr lang="en-US" altLang="ko-KR" sz="1600" dirty="0" smtClean="0">
                <a:latin typeface="+mn-ea"/>
              </a:rPr>
              <a:t>2014.05.28 PCAOB Forum, 2014.07.29 U.S. Risk Management Alert 14-002 </a:t>
            </a:r>
          </a:p>
          <a:p>
            <a:pPr lvl="1" algn="just">
              <a:lnSpc>
                <a:spcPct val="150000"/>
              </a:lnSpc>
              <a:buNone/>
            </a:pPr>
            <a:r>
              <a:rPr lang="ko-KR" altLang="en-US" sz="1600" dirty="0" smtClean="0">
                <a:latin typeface="+mn-ea"/>
              </a:rPr>
              <a:t>    → </a:t>
            </a:r>
            <a:r>
              <a:rPr lang="en-US" altLang="ko-KR" sz="1600" dirty="0" smtClean="0">
                <a:latin typeface="+mn-ea"/>
              </a:rPr>
              <a:t>Typing services</a:t>
            </a:r>
            <a:r>
              <a:rPr lang="ko-KR" altLang="en-US" sz="1600" dirty="0" smtClean="0">
                <a:latin typeface="+mn-ea"/>
              </a:rPr>
              <a:t> 금지</a:t>
            </a: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2231740" y="2533175"/>
            <a:ext cx="4680520" cy="1791650"/>
            <a:chOff x="2195736" y="2708920"/>
            <a:chExt cx="4680520" cy="1791650"/>
          </a:xfrm>
        </p:grpSpPr>
        <p:sp>
          <p:nvSpPr>
            <p:cNvPr id="4" name="TextBox 3"/>
            <p:cNvSpPr txBox="1"/>
            <p:nvPr/>
          </p:nvSpPr>
          <p:spPr>
            <a:xfrm>
              <a:off x="2195736" y="2824361"/>
              <a:ext cx="468052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800" dirty="0" smtClean="0">
                  <a:latin typeface="+mj-ea"/>
                  <a:ea typeface="+mj-ea"/>
                </a:rPr>
                <a:t>Question </a:t>
              </a:r>
            </a:p>
            <a:p>
              <a:pPr algn="ctr"/>
              <a:r>
                <a:rPr lang="en-US" altLang="ko-KR" sz="4800" dirty="0" smtClean="0">
                  <a:latin typeface="+mj-ea"/>
                  <a:ea typeface="+mj-ea"/>
                </a:rPr>
                <a:t>&amp; Answer</a:t>
              </a:r>
            </a:p>
          </p:txBody>
        </p:sp>
        <p:cxnSp>
          <p:nvCxnSpPr>
            <p:cNvPr id="11" name="직선 연결선 10"/>
            <p:cNvCxnSpPr/>
            <p:nvPr/>
          </p:nvCxnSpPr>
          <p:spPr>
            <a:xfrm>
              <a:off x="2195736" y="2708920"/>
              <a:ext cx="4680000" cy="0"/>
            </a:xfrm>
            <a:prstGeom prst="line">
              <a:avLst/>
            </a:prstGeom>
            <a:ln w="38100">
              <a:solidFill>
                <a:srgbClr val="1D62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2195736" y="4500570"/>
              <a:ext cx="4680000" cy="0"/>
            </a:xfrm>
            <a:prstGeom prst="line">
              <a:avLst/>
            </a:prstGeom>
            <a:ln>
              <a:solidFill>
                <a:srgbClr val="1D62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>
              <a:off x="2195736" y="2756545"/>
              <a:ext cx="4680000" cy="0"/>
            </a:xfrm>
            <a:prstGeom prst="line">
              <a:avLst/>
            </a:prstGeom>
            <a:ln>
              <a:solidFill>
                <a:srgbClr val="1D62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감사서비스의 현황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등록공인회계사와 회계법인의 수익구조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등록 공인회계사와 회계법인의 수익구조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928660" y="2539837"/>
          <a:ext cx="7643868" cy="2042406"/>
        </p:xfrm>
        <a:graphic>
          <a:graphicData uri="http://schemas.openxmlformats.org/drawingml/2006/table">
            <a:tbl>
              <a:tblPr/>
              <a:tblGrid>
                <a:gridCol w="1651954"/>
                <a:gridCol w="1005017"/>
                <a:gridCol w="1021570"/>
                <a:gridCol w="1021570"/>
                <a:gridCol w="1021570"/>
                <a:gridCol w="1021570"/>
                <a:gridCol w="900617"/>
              </a:tblGrid>
              <a:tr h="34040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 분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2012.3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0E5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2013.3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0E5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2014.3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0E5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04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회계사수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비중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(%)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회계사수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A)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비중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a)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회계사수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B)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비중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b)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</a:tr>
              <a:tr h="3404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회계법인 소속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8,468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56.5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8,888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55.7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9,265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54.9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04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감사반 소속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1,208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8.1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1,237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7.8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1,278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7.6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4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기 타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5,310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35.4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5,820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36.5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6,324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37.5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4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총 등록회계사 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14,986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100.0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15,945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100.0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16,867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100.0</a:t>
                      </a:r>
                    </a:p>
                  </a:txBody>
                  <a:tcPr marL="17896" marR="17896" marT="17896" marB="178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19396" y="4611539"/>
            <a:ext cx="45384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/>
              <a:t>주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자료출처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금융감독원</a:t>
            </a:r>
            <a:r>
              <a:rPr lang="en-US" altLang="ko-KR" sz="1000" dirty="0" smtClean="0"/>
              <a:t>(2014), “2013 </a:t>
            </a:r>
            <a:r>
              <a:rPr lang="ko-KR" altLang="en-US" sz="1000" dirty="0" smtClean="0"/>
              <a:t>사업연도 회계법인 사업보고서 분석”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감사서비스의 현황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등록공인회계사와 회계법인의 수익구조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등록 공인회계사와 회계법인의 수익구조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19396" y="6040299"/>
            <a:ext cx="45384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/>
              <a:t>주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자료출처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금융감독원</a:t>
            </a:r>
            <a:r>
              <a:rPr lang="en-US" altLang="ko-KR" sz="1000" dirty="0" smtClean="0"/>
              <a:t>(2014), “2013 </a:t>
            </a:r>
            <a:r>
              <a:rPr lang="ko-KR" altLang="en-US" sz="1000" dirty="0" smtClean="0"/>
              <a:t>사업연도 회계법인 사업보고서 분석”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928662" y="2450470"/>
          <a:ext cx="7199999" cy="3599999"/>
        </p:xfrm>
        <a:graphic>
          <a:graphicData uri="http://schemas.openxmlformats.org/drawingml/2006/table">
            <a:tbl>
              <a:tblPr/>
              <a:tblGrid>
                <a:gridCol w="865148"/>
                <a:gridCol w="865148"/>
                <a:gridCol w="865148"/>
                <a:gridCol w="988760"/>
                <a:gridCol w="988760"/>
                <a:gridCol w="983670"/>
                <a:gridCol w="983670"/>
                <a:gridCol w="659695"/>
              </a:tblGrid>
              <a:tr h="251381">
                <a:tc gridSpan="8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Panel 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B: 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회계법인 업무별 매출액 및 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 회계법인 점유율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임의감사 포함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1381"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업무별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FY2011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FY2012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FY2013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1381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금액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비중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금액</a:t>
                      </a: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비중</a:t>
                      </a: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금액</a:t>
                      </a: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비중</a:t>
                      </a: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</a:tr>
              <a:tr h="251381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전체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회계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법인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감 사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7,018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38.1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7,265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36.1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7,513*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35.1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1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 무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4,606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25.0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5,101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25.4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5,611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26.2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컨설팅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6,805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36.9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7,756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38.5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8,301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38.7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합 계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18,429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100.0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20,122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100.0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21,425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100.0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083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대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법인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감 사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점유율</a:t>
                      </a: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4,197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(59.8)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41.2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4,305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(59.3)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38.5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4,417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(58.8)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37.6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00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세 무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점유율</a:t>
                      </a: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2,064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(44.8)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20.3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2,233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(43.8)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20.0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2,612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(46.6)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22.3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00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컨설팅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점유율</a:t>
                      </a: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3,926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(57.7)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38.5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4,639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(59.8)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41.5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4,708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(56.7)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40.1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00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합 계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점유율</a:t>
                      </a: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10,187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(55.3)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100.0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11,177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(55.5)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100.0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11,737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(54.8)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100.0</a:t>
                      </a:r>
                    </a:p>
                  </a:txBody>
                  <a:tcPr marL="15583" marR="15583" marT="15583" marB="155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감사서비스의 현황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감사관련 소송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회계법인 대상 소송결과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피소 </a:t>
            </a:r>
            <a:r>
              <a:rPr lang="ko-KR" altLang="en-US" sz="2000" dirty="0" err="1" smtClean="0"/>
              <a:t>종결건</a:t>
            </a:r>
            <a:r>
              <a:rPr lang="en-US" altLang="ko-KR" sz="2000" dirty="0" smtClean="0"/>
              <a:t>)</a:t>
            </a:r>
          </a:p>
          <a:p>
            <a:pPr lvl="1" algn="just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0834" y="5468795"/>
            <a:ext cx="45384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/>
              <a:t>주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자료출처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금융감독원</a:t>
            </a:r>
            <a:r>
              <a:rPr lang="en-US" altLang="ko-KR" sz="1000" dirty="0" smtClean="0"/>
              <a:t>(2014), “2013 </a:t>
            </a:r>
            <a:r>
              <a:rPr lang="ko-KR" altLang="en-US" sz="1000" dirty="0" smtClean="0"/>
              <a:t>사업연도 회계법인 사업보고서 분석”</a:t>
            </a:r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1015338" y="2622816"/>
          <a:ext cx="7200000" cy="2774541"/>
        </p:xfrm>
        <a:graphic>
          <a:graphicData uri="http://schemas.openxmlformats.org/drawingml/2006/table">
            <a:tbl>
              <a:tblPr/>
              <a:tblGrid>
                <a:gridCol w="2326600"/>
                <a:gridCol w="1218350"/>
                <a:gridCol w="1218350"/>
                <a:gridCol w="1218350"/>
                <a:gridCol w="1218350"/>
              </a:tblGrid>
              <a:tr h="3963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 분</a:t>
                      </a:r>
                    </a:p>
                  </a:txBody>
                  <a:tcPr marL="20838" marR="20838" marT="20838" marB="2083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2011</a:t>
                      </a:r>
                    </a:p>
                  </a:txBody>
                  <a:tcPr marL="20838" marR="20838" marT="20838" marB="2083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2012</a:t>
                      </a:r>
                    </a:p>
                  </a:txBody>
                  <a:tcPr marL="20838" marR="20838" marT="20838" marB="2083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2013</a:t>
                      </a:r>
                    </a:p>
                  </a:txBody>
                  <a:tcPr marL="20838" marR="20838" marT="20838" marB="2083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20838" marR="20838" marT="20838" marB="2083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</a:tr>
              <a:tr h="3963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소송종결건수</a:t>
                      </a:r>
                    </a:p>
                  </a:txBody>
                  <a:tcPr marL="20838" marR="20838" marT="20838" marB="2083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33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636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패소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일부패소 포함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0838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636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합의조정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취하 등</a:t>
                      </a:r>
                    </a:p>
                  </a:txBody>
                  <a:tcPr marL="20838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636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승소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기각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각하 포함</a:t>
                      </a:r>
                      <a:r>
                        <a:rPr lang="en-US" altLang="ko-KR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5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20838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63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손해배상건수</a:t>
                      </a:r>
                    </a:p>
                  </a:txBody>
                  <a:tcPr marL="20838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63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손해배상금액</a:t>
                      </a:r>
                    </a:p>
                  </a:txBody>
                  <a:tcPr marL="20838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21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31</a:t>
                      </a:r>
                    </a:p>
                  </a:txBody>
                  <a:tcPr marL="20986" marR="20838" marT="20838" marB="2083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215206" y="2357430"/>
            <a:ext cx="1095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00" dirty="0" smtClean="0"/>
              <a:t>(</a:t>
            </a:r>
            <a:r>
              <a:rPr lang="ko-KR" altLang="en-US" sz="1000" dirty="0" smtClean="0"/>
              <a:t>단위 </a:t>
            </a:r>
            <a:r>
              <a:rPr lang="en-US" altLang="ko-KR" sz="1000" dirty="0" smtClean="0"/>
              <a:t>: </a:t>
            </a:r>
            <a:r>
              <a:rPr lang="ko-KR" altLang="en-US" sz="1000" dirty="0" smtClean="0"/>
              <a:t>건</a:t>
            </a:r>
            <a:r>
              <a:rPr lang="en-US" altLang="ko-KR" sz="1000" dirty="0" smtClean="0"/>
              <a:t>, </a:t>
            </a:r>
            <a:r>
              <a:rPr lang="ko-KR" altLang="en-US" sz="1000" dirty="0" err="1" smtClean="0"/>
              <a:t>억원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주요 국가 간 상장기업의 감사보수</a:t>
            </a:r>
          </a:p>
          <a:p>
            <a:pPr lvl="1" algn="just">
              <a:lnSpc>
                <a:spcPct val="150000"/>
              </a:lnSpc>
            </a:pPr>
            <a:endParaRPr lang="en-US" altLang="ko-KR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785786" y="2441828"/>
          <a:ext cx="7786744" cy="2797923"/>
        </p:xfrm>
        <a:graphic>
          <a:graphicData uri="http://schemas.openxmlformats.org/drawingml/2006/table">
            <a:tbl>
              <a:tblPr/>
              <a:tblGrid>
                <a:gridCol w="1089916"/>
                <a:gridCol w="1315415"/>
                <a:gridCol w="637006"/>
                <a:gridCol w="680623"/>
                <a:gridCol w="680623"/>
                <a:gridCol w="637006"/>
                <a:gridCol w="637006"/>
                <a:gridCol w="637006"/>
                <a:gridCol w="720477"/>
                <a:gridCol w="751666"/>
              </a:tblGrid>
              <a:tr h="314165">
                <a:tc gridSpan="10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표 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3&gt; 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한국</a:t>
                      </a: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일본 및 미국의 감사보수 비교 </a:t>
                      </a:r>
                    </a:p>
                  </a:txBody>
                  <a:tcPr marL="81718" marR="81718" marT="40859" marB="408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9960">
                <a:tc gridSpan="10"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단위</a:t>
                      </a: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: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백만원</a:t>
                      </a: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1718" marR="81718" marT="40859" marB="408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022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81718" marR="81718" marT="40859" marB="40859" anchor="ctr">
                    <a:lnL w="3175" cap="flat" cmpd="sng" algn="ctr">
                      <a:solidFill>
                        <a:srgbClr val="FFFF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천억 미만 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천억 미만 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천억 미만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이상 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미만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조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이상 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5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일본상장사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81718" marR="81718" marT="40859" marB="40859" anchor="ctr">
                    <a:lnL w="3175" cap="flat" cmpd="sng" algn="ctr">
                      <a:solidFill>
                        <a:srgbClr val="FFFF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 감사보수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203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281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423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677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2,050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5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미국상장사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1718" marR="81718" marT="40859" marB="40859" anchor="ctr">
                    <a:lnL w="3175" cap="flat" cmpd="sng" algn="ctr">
                      <a:solidFill>
                        <a:srgbClr val="FFFF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 감사보수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256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937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1,026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5,077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11,028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5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한국상장사</a:t>
                      </a: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81718" marR="81718" marT="40859" marB="40859" anchor="ctr">
                    <a:lnL w="3175" cap="flat" cmpd="sng" algn="ctr">
                      <a:solidFill>
                        <a:srgbClr val="FFFFFF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평균 감사보수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59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78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112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283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529</a:t>
                      </a: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1718" marR="81718" marT="40859" marB="40859" anchor="ctr">
                    <a:lnL w="7112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주요 국가 간 상장기업의 감사보수</a:t>
            </a:r>
          </a:p>
          <a:p>
            <a:pPr lvl="1" algn="just">
              <a:lnSpc>
                <a:spcPct val="150000"/>
              </a:lnSpc>
            </a:pPr>
            <a:endParaRPr lang="en-US" altLang="ko-KR" sz="1600" dirty="0" smtClean="0"/>
          </a:p>
          <a:p>
            <a:pPr lvl="1" algn="just">
              <a:lnSpc>
                <a:spcPct val="150000"/>
              </a:lnSpc>
            </a:pPr>
            <a:endParaRPr lang="ko-KR" altLang="en-US" sz="1600" dirty="0" smtClean="0">
              <a:latin typeface="+mn-ea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6520" y="6072206"/>
            <a:ext cx="7896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주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자료출처 </a:t>
            </a:r>
            <a:r>
              <a:rPr lang="en-US" altLang="ko-KR" sz="1000" dirty="0" smtClean="0"/>
              <a:t>: Fortune 100 Audit Fees, Big 4 Auditor Carousel, January 2, 2014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714347" y="2285992"/>
          <a:ext cx="7715304" cy="3749548"/>
        </p:xfrm>
        <a:graphic>
          <a:graphicData uri="http://schemas.openxmlformats.org/drawingml/2006/table">
            <a:tbl>
              <a:tblPr/>
              <a:tblGrid>
                <a:gridCol w="1130849"/>
                <a:gridCol w="1922443"/>
                <a:gridCol w="1554004"/>
                <a:gridCol w="1554004"/>
                <a:gridCol w="1554004"/>
              </a:tblGrid>
              <a:tr h="327914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&lt;</a:t>
                      </a:r>
                      <a:r>
                        <a:rPr lang="ko-KR" altLang="en-US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표 </a:t>
                      </a:r>
                      <a:r>
                        <a:rPr lang="en-US" altLang="ko-KR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4&gt; </a:t>
                      </a:r>
                      <a:r>
                        <a:rPr lang="ko-KR" altLang="en-US" sz="13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미국의 감사보수 현황</a:t>
                      </a:r>
                      <a:endParaRPr 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79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Fortune 100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회사명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매출액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($ 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billion)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auditor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audit fee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(million $)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46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Wal-Mart Stores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469.2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EY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13.5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Exxon mobil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449.9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PwC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27.9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Chevron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233.9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PwC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25.2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Phillips 66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169.6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EY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10.9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9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Berkshire </a:t>
                      </a:r>
                      <a:r>
                        <a:rPr lang="en-US" sz="13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Harthaway</a:t>
                      </a:r>
                      <a:endParaRPr lang="en-US" sz="13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162.5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Deloitte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26.3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Apple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156.5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EY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General Motors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152.3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Deloitte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General Electric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146.9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KPMG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84.8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Valero Energy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138.3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KPMG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10.1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Ford Motor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134.3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PwC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36.5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낮은 감사보수의 원인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/>
              <a:t>감사에 대한 낮은 인식</a:t>
            </a:r>
          </a:p>
          <a:p>
            <a:pPr lvl="2" algn="just">
              <a:lnSpc>
                <a:spcPct val="150000"/>
              </a:lnSpc>
            </a:pPr>
            <a:r>
              <a:rPr lang="ko-KR" altLang="en-US" sz="1300" dirty="0" smtClean="0"/>
              <a:t>선진국의 경우 감사의 가치는 수요자의 </a:t>
            </a:r>
            <a:r>
              <a:rPr lang="ko-KR" altLang="en-US" sz="1300" dirty="0" err="1" smtClean="0"/>
              <a:t>효익과</a:t>
            </a:r>
            <a:r>
              <a:rPr lang="ko-KR" altLang="en-US" sz="1300" dirty="0" smtClean="0"/>
              <a:t> 시장의 </a:t>
            </a:r>
            <a:r>
              <a:rPr lang="ko-KR" altLang="en-US" sz="1300" dirty="0" err="1" smtClean="0"/>
              <a:t>경쟁정도에</a:t>
            </a:r>
            <a:r>
              <a:rPr lang="ko-KR" altLang="en-US" sz="1300" dirty="0" smtClean="0"/>
              <a:t> 따라 결정</a:t>
            </a:r>
            <a:endParaRPr lang="en-US" altLang="ko-KR" sz="1300" dirty="0" smtClean="0"/>
          </a:p>
          <a:p>
            <a:pPr lvl="2" algn="just">
              <a:lnSpc>
                <a:spcPct val="150000"/>
              </a:lnSpc>
            </a:pPr>
            <a:r>
              <a:rPr lang="ko-KR" altLang="en-US" sz="1300" dirty="0" smtClean="0"/>
              <a:t>그러나 우리나라의 경우 </a:t>
            </a:r>
            <a:r>
              <a:rPr lang="ko-KR" altLang="en-US" sz="1300" dirty="0" err="1" smtClean="0"/>
              <a:t>외감법에</a:t>
            </a:r>
            <a:r>
              <a:rPr lang="ko-KR" altLang="en-US" sz="1300" dirty="0" smtClean="0"/>
              <a:t> 의하여 법령에 의한 공공목적 서비스로 출발</a:t>
            </a:r>
            <a:endParaRPr lang="en-US" altLang="ko-KR" sz="1300" dirty="0" smtClean="0"/>
          </a:p>
          <a:p>
            <a:pPr lvl="2" algn="just">
              <a:lnSpc>
                <a:spcPct val="150000"/>
              </a:lnSpc>
            </a:pPr>
            <a:r>
              <a:rPr lang="ko-KR" altLang="en-US" sz="1300" dirty="0" smtClean="0"/>
              <a:t>수요자가 감사를 공공재적 성격으로 인식</a:t>
            </a:r>
            <a:endParaRPr lang="en-US" altLang="ko-KR" sz="1300" dirty="0" smtClean="0"/>
          </a:p>
          <a:p>
            <a:pPr lvl="2" algn="just">
              <a:lnSpc>
                <a:spcPct val="150000"/>
              </a:lnSpc>
            </a:pPr>
            <a:endParaRPr lang="ko-KR" altLang="en-US" sz="1300" dirty="0" smtClean="0"/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/>
              <a:t>감사보수 규정 폐지</a:t>
            </a:r>
            <a:r>
              <a:rPr lang="en-US" altLang="ko-KR" sz="1600" dirty="0" smtClean="0"/>
              <a:t>(1999)</a:t>
            </a:r>
            <a:endParaRPr lang="ko-KR" altLang="en-US" sz="1600" dirty="0" smtClean="0"/>
          </a:p>
          <a:p>
            <a:pPr lvl="2" algn="just">
              <a:lnSpc>
                <a:spcPct val="150000"/>
              </a:lnSpc>
            </a:pPr>
            <a:r>
              <a:rPr lang="ko-KR" altLang="en-US" sz="1300" dirty="0" smtClean="0"/>
              <a:t>감사보수상한제도가 적용되고 있을 때에는 감사보수규정에 의한 감사보수가 </a:t>
            </a:r>
            <a:endParaRPr lang="en-US" altLang="ko-KR" sz="1300" dirty="0" smtClean="0"/>
          </a:p>
          <a:p>
            <a:pPr lvl="2" algn="just">
              <a:lnSpc>
                <a:spcPct val="150000"/>
              </a:lnSpc>
              <a:buNone/>
            </a:pPr>
            <a:r>
              <a:rPr lang="en-US" altLang="ko-KR" sz="1300" dirty="0" smtClean="0"/>
              <a:t>	</a:t>
            </a:r>
            <a:r>
              <a:rPr lang="ko-KR" altLang="en-US" sz="1300" dirty="0" smtClean="0"/>
              <a:t>균형가격보다 낮아서 가격상한으로서의 의미를 가지고 있는지에 대한 판단이 어려웠음</a:t>
            </a:r>
          </a:p>
          <a:p>
            <a:pPr lvl="2" algn="just">
              <a:lnSpc>
                <a:spcPct val="150000"/>
              </a:lnSpc>
            </a:pPr>
            <a:r>
              <a:rPr lang="en-US" altLang="ko-KR" sz="1300" dirty="0" smtClean="0"/>
              <a:t>1999</a:t>
            </a:r>
            <a:r>
              <a:rPr lang="ko-KR" altLang="en-US" sz="1300" dirty="0" smtClean="0"/>
              <a:t>년 감사보수규정 폐지 이후 감사보수기준에 따른 감사보수보다 </a:t>
            </a:r>
            <a:endParaRPr lang="en-US" altLang="ko-KR" sz="1300" dirty="0" smtClean="0"/>
          </a:p>
          <a:p>
            <a:pPr lvl="2" algn="just">
              <a:lnSpc>
                <a:spcPct val="150000"/>
              </a:lnSpc>
              <a:buNone/>
            </a:pPr>
            <a:r>
              <a:rPr lang="en-US" altLang="ko-KR" sz="1300" dirty="0" smtClean="0"/>
              <a:t>	</a:t>
            </a:r>
            <a:r>
              <a:rPr lang="ko-KR" altLang="en-US" sz="1300" dirty="0" smtClean="0"/>
              <a:t>거래되는 감사보수가 낮게 형성</a:t>
            </a:r>
            <a:endParaRPr lang="en-US" altLang="ko-KR" sz="1300" dirty="0" smtClean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_x72176688" descr="EMB000012a859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0323" y="2714620"/>
            <a:ext cx="6246387" cy="3714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49117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02 </a:t>
            </a:r>
            <a:r>
              <a:rPr lang="ko-KR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회계감사의 문제점</a:t>
            </a:r>
            <a:endParaRPr lang="ko-KR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202657"/>
            <a:ext cx="6912768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01. </a:t>
            </a:r>
            <a:r>
              <a:rPr lang="ko-KR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낮은 감사보수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395536" y="157161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395536" y="332656"/>
            <a:ext cx="8352928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내용 개체 틀 2"/>
          <p:cNvSpPr>
            <a:spLocks noGrp="1"/>
          </p:cNvSpPr>
          <p:nvPr/>
        </p:nvSpPr>
        <p:spPr>
          <a:xfrm>
            <a:off x="414366" y="1714488"/>
            <a:ext cx="8280000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000" dirty="0" smtClean="0"/>
              <a:t>낮은 감사보수의 원인</a:t>
            </a:r>
            <a:endParaRPr lang="en-US" altLang="ko-KR" sz="2000" dirty="0" smtClean="0"/>
          </a:p>
          <a:p>
            <a:pPr lvl="1" algn="just">
              <a:lnSpc>
                <a:spcPct val="150000"/>
              </a:lnSpc>
            </a:pPr>
            <a:r>
              <a:rPr lang="ko-KR" altLang="en-US" sz="1600" dirty="0" smtClean="0"/>
              <a:t>감사보수 상한제도의 효과</a:t>
            </a:r>
          </a:p>
          <a:p>
            <a:pPr lvl="2" algn="just">
              <a:lnSpc>
                <a:spcPct val="150000"/>
              </a:lnSpc>
            </a:pPr>
            <a:endParaRPr lang="ko-KR" altLang="en-US" sz="1300" dirty="0" smtClean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</TotalTime>
  <Words>1505</Words>
  <Application>Microsoft Office PowerPoint</Application>
  <PresentationFormat>화면 슬라이드 쇼(4:3)</PresentationFormat>
  <Paragraphs>712</Paragraphs>
  <Slides>22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4" baseType="lpstr">
      <vt:lpstr>Office 테마</vt:lpstr>
      <vt:lpstr>워크시트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노준화</dc:creator>
  <cp:lastModifiedBy>NJH</cp:lastModifiedBy>
  <cp:revision>110</cp:revision>
  <dcterms:created xsi:type="dcterms:W3CDTF">2014-07-24T06:00:16Z</dcterms:created>
  <dcterms:modified xsi:type="dcterms:W3CDTF">2014-11-24T03:33:35Z</dcterms:modified>
</cp:coreProperties>
</file>