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0" r:id="rId3"/>
    <p:sldId id="302" r:id="rId4"/>
    <p:sldId id="298" r:id="rId5"/>
    <p:sldId id="303" r:id="rId6"/>
    <p:sldId id="304" r:id="rId7"/>
    <p:sldId id="307" r:id="rId8"/>
    <p:sldId id="305" r:id="rId9"/>
    <p:sldId id="308" r:id="rId10"/>
    <p:sldId id="309" r:id="rId11"/>
    <p:sldId id="310" r:id="rId12"/>
    <p:sldId id="312" r:id="rId13"/>
    <p:sldId id="315" r:id="rId14"/>
    <p:sldId id="316" r:id="rId15"/>
    <p:sldId id="319" r:id="rId16"/>
    <p:sldId id="318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57" autoAdjust="0"/>
    <p:restoredTop sz="94660"/>
  </p:normalViewPr>
  <p:slideViewPr>
    <p:cSldViewPr>
      <p:cViewPr varScale="1">
        <p:scale>
          <a:sx n="88" d="100"/>
          <a:sy n="88" d="100"/>
        </p:scale>
        <p:origin x="-113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62783-43E5-43DF-A3ED-B53DA18F4C7D}" type="datetimeFigureOut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2F5F8-3DE6-47F0-AB7F-6E301B670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8739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2AE77-7253-484B-8905-CDEF97DC0F50}" type="datetimeFigureOut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CCA03-48DD-4C79-A8BD-3DA86DED104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8479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CCA03-48DD-4C79-A8BD-3DA86DED1043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916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BC23703-AEF6-499A-9718-2FF8AAF5E000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A95E3-6FF0-4BFC-AF08-8485B2127D60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26A0-52BC-441E-B04F-34A3A0EF13C5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87AC-9F70-4C2A-AB4D-7BA026C88030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D181-6C89-48C3-8DD3-4C7CF7AB57BC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254F-8B4F-4CE4-99AF-592709921B1F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6F80CA2-68CB-44AC-8993-4A365F5D00F8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C8E58A0-0A8D-4BF5-97D8-87C16121D08A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7CDB6-0A96-4B6B-8711-C4F63C12691A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A7BE-2118-4656-8D71-536FF9B1E0ED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89F0-69E2-4AD1-839E-2DCAF898211F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65F2ABA-7451-4113-BD01-1F527044B8E1}" type="datetime1">
              <a:rPr lang="ko-KR" altLang="en-US" smtClean="0"/>
              <a:pPr/>
              <a:t>2014-11-17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568952" cy="2165371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3000"/>
              </a:spcBef>
            </a:pPr>
            <a:r>
              <a:rPr lang="ko-KR" altLang="en-US" sz="5400" dirty="0" smtClean="0">
                <a:latin typeface="휴먼옛체" pitchFamily="18" charset="-127"/>
                <a:ea typeface="휴먼옛체" pitchFamily="18" charset="-127"/>
              </a:rPr>
              <a:t>한국 기업의 </a:t>
            </a:r>
            <a:r>
              <a:rPr lang="ko-KR" altLang="en-US" sz="5400" dirty="0" err="1" smtClean="0">
                <a:latin typeface="휴먼옛체" pitchFamily="18" charset="-127"/>
                <a:ea typeface="휴먼옛체" pitchFamily="18" charset="-127"/>
              </a:rPr>
              <a:t>환노출관리에</a:t>
            </a:r>
            <a:r>
              <a:rPr lang="ko-KR" altLang="en-US" sz="5400" dirty="0" smtClean="0">
                <a:latin typeface="휴먼옛체" pitchFamily="18" charset="-127"/>
                <a:ea typeface="휴먼옛체" pitchFamily="18" charset="-127"/>
              </a:rPr>
              <a:t> 관한 문헌연구</a:t>
            </a:r>
            <a:endParaRPr lang="ko-KR" altLang="en-US" sz="54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07704" y="5013176"/>
            <a:ext cx="6400800" cy="1025110"/>
          </a:xfrm>
        </p:spPr>
        <p:txBody>
          <a:bodyPr>
            <a:normAutofit/>
          </a:bodyPr>
          <a:lstStyle/>
          <a:p>
            <a:r>
              <a:rPr lang="ko-KR" altLang="en-US" sz="3600" dirty="0" smtClean="0">
                <a:solidFill>
                  <a:schemeClr val="tx1"/>
                </a:solidFill>
              </a:rPr>
              <a:t>발표</a:t>
            </a:r>
            <a:r>
              <a:rPr lang="en-US" altLang="ko-KR" sz="3600" dirty="0" smtClean="0">
                <a:solidFill>
                  <a:schemeClr val="tx1"/>
                </a:solidFill>
              </a:rPr>
              <a:t>:  </a:t>
            </a:r>
            <a:r>
              <a:rPr lang="ko-KR" altLang="en-US" sz="3600" dirty="0" smtClean="0">
                <a:solidFill>
                  <a:schemeClr val="tx1"/>
                </a:solidFill>
              </a:rPr>
              <a:t>권택호</a:t>
            </a:r>
            <a:r>
              <a:rPr lang="en-US" altLang="ko-KR" sz="3600" dirty="0" smtClean="0">
                <a:solidFill>
                  <a:schemeClr val="tx1"/>
                </a:solidFill>
              </a:rPr>
              <a:t>(</a:t>
            </a:r>
            <a:r>
              <a:rPr lang="ko-KR" altLang="en-US" sz="3600" dirty="0" smtClean="0">
                <a:solidFill>
                  <a:schemeClr val="tx1"/>
                </a:solidFill>
              </a:rPr>
              <a:t>경영학부</a:t>
            </a:r>
            <a:r>
              <a:rPr lang="en-US" altLang="ko-KR" sz="3600" dirty="0" smtClean="0">
                <a:solidFill>
                  <a:schemeClr val="tx1"/>
                </a:solidFill>
              </a:rPr>
              <a:t>)</a:t>
            </a:r>
            <a:endParaRPr lang="en-US" altLang="ko-KR" sz="3600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1</a:t>
            </a:fld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81725"/>
            <a:ext cx="9144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III.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추정과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특성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556792"/>
            <a:ext cx="8496944" cy="48245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기업의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분석을 정치화하고자 노력</a:t>
            </a:r>
            <a:endParaRPr kumimoji="0" lang="en-US" altLang="ko-K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옛체" pitchFamily="18" charset="-127"/>
              <a:ea typeface="휴먼옛체" pitchFamily="18" charset="-127"/>
            </a:endParaRPr>
          </a:p>
          <a:p>
            <a:pPr marL="627063" indent="-266700">
              <a:lnSpc>
                <a:spcPct val="1500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환노출계수는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환노출관리활동이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반영된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관찰환노출이기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때문에 이를 사용해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환노출관리활동의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특성을 분석하는 것은 내생성의 문제가 있음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.[Bartram </a:t>
            </a:r>
            <a:r>
              <a:rPr lang="en-US" altLang="ko-KR" sz="2400" dirty="0">
                <a:latin typeface="휴먼옛체" pitchFamily="18" charset="-127"/>
                <a:ea typeface="휴먼옛체" pitchFamily="18" charset="-127"/>
              </a:rPr>
              <a:t>and </a:t>
            </a:r>
            <a:r>
              <a:rPr lang="en-US" altLang="ko-KR" sz="2400" dirty="0" err="1">
                <a:latin typeface="휴먼옛체" pitchFamily="18" charset="-127"/>
                <a:ea typeface="휴먼옛체" pitchFamily="18" charset="-127"/>
              </a:rPr>
              <a:t>Bodnar</a:t>
            </a:r>
            <a:r>
              <a:rPr lang="en-US" altLang="ko-KR" sz="2400" dirty="0">
                <a:latin typeface="휴먼옛체" pitchFamily="18" charset="-127"/>
                <a:ea typeface="휴먼옛체" pitchFamily="18" charset="-127"/>
              </a:rPr>
              <a:t>(2007)</a:t>
            </a:r>
            <a:r>
              <a:rPr lang="ko-KR" altLang="en-US" sz="2400" dirty="0">
                <a:latin typeface="휴먼옛체" pitchFamily="18" charset="-127"/>
                <a:ea typeface="휴먼옛체" pitchFamily="18" charset="-127"/>
              </a:rPr>
              <a:t>는 기업의</a:t>
            </a:r>
            <a:r>
              <a:rPr lang="en-US" altLang="ko-KR" sz="2400" dirty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400" dirty="0" err="1">
                <a:latin typeface="휴먼옛체" pitchFamily="18" charset="-127"/>
                <a:ea typeface="휴먼옛체" pitchFamily="18" charset="-127"/>
              </a:rPr>
              <a:t>환노출관리가</a:t>
            </a:r>
            <a:r>
              <a:rPr lang="ko-KR" altLang="en-US" sz="2400" dirty="0">
                <a:latin typeface="휴먼옛체" pitchFamily="18" charset="-127"/>
                <a:ea typeface="휴먼옛체" pitchFamily="18" charset="-127"/>
              </a:rPr>
              <a:t> 효과적일 수 있다고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주장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]</a:t>
            </a:r>
          </a:p>
          <a:p>
            <a:pPr marL="360363">
              <a:spcBef>
                <a:spcPts val="3600"/>
              </a:spcBef>
              <a:buClr>
                <a:schemeClr val="accent3"/>
              </a:buClr>
              <a:defRPr/>
            </a:pPr>
            <a:r>
              <a:rPr lang="ko-KR" altLang="en-US" sz="2000" dirty="0" err="1" smtClean="0">
                <a:latin typeface="휴먼옛체" pitchFamily="18" charset="-127"/>
                <a:ea typeface="휴먼옛체" pitchFamily="18" charset="-127"/>
              </a:rPr>
              <a:t>예측환노출</a:t>
            </a:r>
            <a:r>
              <a:rPr lang="en-US" altLang="ko-KR" sz="2000" dirty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000" dirty="0">
                <a:latin typeface="휴먼옛체" pitchFamily="18" charset="-127"/>
                <a:ea typeface="휴먼옛체" pitchFamily="18" charset="-127"/>
              </a:rPr>
              <a:t>기업의 경영활동</a:t>
            </a:r>
            <a:r>
              <a:rPr lang="en-US" altLang="ko-KR" sz="2000" dirty="0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ko-KR" altLang="en-US" sz="2000" dirty="0">
                <a:latin typeface="휴먼옛체" pitchFamily="18" charset="-127"/>
                <a:ea typeface="휴먼옛체" pitchFamily="18" charset="-127"/>
              </a:rPr>
              <a:t>영업활동</a:t>
            </a:r>
            <a:r>
              <a:rPr lang="en-US" altLang="ko-KR" sz="2000" dirty="0">
                <a:latin typeface="휴먼옛체" pitchFamily="18" charset="-127"/>
                <a:ea typeface="휴먼옛체" pitchFamily="18" charset="-127"/>
              </a:rPr>
              <a:t>)</a:t>
            </a:r>
            <a:r>
              <a:rPr lang="ko-KR" altLang="en-US" sz="2000" dirty="0">
                <a:latin typeface="휴먼옛체" pitchFamily="18" charset="-127"/>
                <a:ea typeface="휴먼옛체" pitchFamily="18" charset="-127"/>
              </a:rPr>
              <a:t>으로 생성된 </a:t>
            </a:r>
            <a:r>
              <a:rPr lang="ko-KR" altLang="en-US" sz="2000" dirty="0" err="1">
                <a:latin typeface="휴먼옛체" pitchFamily="18" charset="-127"/>
                <a:ea typeface="휴먼옛체" pitchFamily="18" charset="-127"/>
              </a:rPr>
              <a:t>환노출</a:t>
            </a:r>
            <a:endParaRPr lang="en-US" altLang="ko-KR" sz="2000" dirty="0">
              <a:latin typeface="휴먼옛체" pitchFamily="18" charset="-127"/>
              <a:ea typeface="휴먼옛체" pitchFamily="18" charset="-127"/>
            </a:endParaRPr>
          </a:p>
          <a:p>
            <a:pPr marL="360363">
              <a:spcBef>
                <a:spcPts val="1200"/>
              </a:spcBef>
              <a:buClr>
                <a:schemeClr val="accent3"/>
              </a:buClr>
              <a:defRPr/>
            </a:pPr>
            <a:r>
              <a:rPr lang="ko-KR" altLang="en-US" sz="2000" dirty="0" err="1">
                <a:latin typeface="휴먼옛체" pitchFamily="18" charset="-127"/>
                <a:ea typeface="휴먼옛체" pitchFamily="18" charset="-127"/>
              </a:rPr>
              <a:t>관찰환노출</a:t>
            </a:r>
            <a:r>
              <a:rPr lang="en-US" altLang="ko-KR" sz="2000" dirty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000" dirty="0" err="1">
                <a:latin typeface="휴먼옛체" pitchFamily="18" charset="-127"/>
                <a:ea typeface="휴먼옛체" pitchFamily="18" charset="-127"/>
              </a:rPr>
              <a:t>영업환노출에</a:t>
            </a:r>
            <a:r>
              <a:rPr lang="ko-KR" altLang="en-US" sz="2000" dirty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000" dirty="0" err="1">
                <a:latin typeface="휴먼옛체" pitchFamily="18" charset="-127"/>
                <a:ea typeface="휴먼옛체" pitchFamily="18" charset="-127"/>
              </a:rPr>
              <a:t>환노출관리활동</a:t>
            </a:r>
            <a:r>
              <a:rPr lang="en-US" altLang="ko-KR" sz="2000" dirty="0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ko-KR" altLang="en-US" sz="2000" dirty="0" err="1">
                <a:latin typeface="휴먼옛체" pitchFamily="18" charset="-127"/>
                <a:ea typeface="휴먼옛체" pitchFamily="18" charset="-127"/>
              </a:rPr>
              <a:t>재무적활동</a:t>
            </a:r>
            <a:r>
              <a:rPr lang="en-US" altLang="ko-KR" sz="2000" dirty="0">
                <a:latin typeface="휴먼옛체" pitchFamily="18" charset="-127"/>
                <a:ea typeface="휴먼옛체" pitchFamily="18" charset="-127"/>
              </a:rPr>
              <a:t>)</a:t>
            </a:r>
            <a:r>
              <a:rPr lang="ko-KR" altLang="en-US" sz="2000" dirty="0">
                <a:latin typeface="휴먼옛체" pitchFamily="18" charset="-127"/>
                <a:ea typeface="휴먼옛체" pitchFamily="18" charset="-127"/>
              </a:rPr>
              <a:t>이 반영된 잔여 </a:t>
            </a:r>
            <a:r>
              <a:rPr lang="ko-KR" altLang="en-US" sz="2000" dirty="0" err="1">
                <a:latin typeface="휴먼옛체" pitchFamily="18" charset="-127"/>
                <a:ea typeface="휴먼옛체" pitchFamily="18" charset="-127"/>
              </a:rPr>
              <a:t>환노출</a:t>
            </a:r>
            <a:endParaRPr lang="en-US" altLang="ko-KR" sz="2000" dirty="0">
              <a:latin typeface="휴먼옛체" pitchFamily="18" charset="-127"/>
              <a:ea typeface="휴먼옛체" pitchFamily="18" charset="-127"/>
            </a:endParaRPr>
          </a:p>
          <a:p>
            <a:pPr marL="627063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US" altLang="ko-KR" sz="2400" dirty="0">
              <a:latin typeface="휴먼옛체" pitchFamily="18" charset="-127"/>
              <a:ea typeface="휴먼옛체" pitchFamily="18" charset="-127"/>
            </a:endParaRPr>
          </a:p>
          <a:p>
            <a:pPr marL="627063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627063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III.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추정과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특성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412776"/>
            <a:ext cx="8496944" cy="35283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altLang="ko-KR" sz="2400" dirty="0" err="1" smtClean="0">
                <a:latin typeface="휴먼옛체" pitchFamily="18" charset="-127"/>
                <a:ea typeface="휴먼옛체" pitchFamily="18" charset="-127"/>
              </a:rPr>
              <a:t>Bodnar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 and </a:t>
            </a:r>
            <a:r>
              <a:rPr lang="en-US" altLang="ko-KR" sz="2400" dirty="0" err="1" smtClean="0">
                <a:latin typeface="휴먼옛체" pitchFamily="18" charset="-127"/>
                <a:ea typeface="휴먼옛체" pitchFamily="18" charset="-127"/>
              </a:rPr>
              <a:t>Martson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(2002), Bartram, Brown and Minton(2010),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주경원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(2011), 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박래수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배성철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(2011),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주경원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(2013)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등은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예측환노출과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관찰환노출을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구분하고 이 차이를 사용해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환노출관리활동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파생상품거래 등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)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특성을 분석</a:t>
            </a: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IV.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556792"/>
            <a:ext cx="8964488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환노출관리의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필요성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534988" indent="-268288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박종원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(1999)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은 </a:t>
            </a:r>
            <a:r>
              <a:rPr lang="en-US" altLang="ko-KR" sz="2400" dirty="0" err="1" smtClean="0">
                <a:latin typeface="휴먼옛체" pitchFamily="18" charset="-127"/>
                <a:ea typeface="휴먼옛체" pitchFamily="18" charset="-127"/>
              </a:rPr>
              <a:t>Jorion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(1991)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이 사용한 차익거래가격결정모형을 사용하여 환노출의 가격결정여부를 분석 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534988" indent="-268288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유일성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(2000, 2002),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박재곤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이필상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(2009)</a:t>
            </a: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파생상품거래와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534988" indent="-268288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tabLst>
                <a:tab pos="627063" algn="l"/>
              </a:tabLst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김정교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반혜정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(2002, 2004),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반혜정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김석수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(2006),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정성창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(2007),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장욱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정성창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(2010)</a:t>
            </a:r>
          </a:p>
          <a:p>
            <a:pPr marL="534988" indent="-268288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tabLst>
                <a:tab pos="627063" algn="l"/>
              </a:tabLst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박래수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배성철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(2011):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예측환노출과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관찰환노출의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차이로 파생상품거래의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헤지효과를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분석</a:t>
            </a: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US" altLang="ko-KR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V. 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시대별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연구의 특성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13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556792"/>
            <a:ext cx="8496944" cy="511256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환위험에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관한 연구는 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1980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년대부터 시작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외환위기 이후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변동환율제도 도입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)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환노출을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추정하고 특성을 분석하는 연구가 활발하게 진행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2000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년부터 파생상품거래 내역이 재무제표에 보고되면서 파생상품거래를 통한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환노출관리를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주제로 한 연구가 시작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.</a:t>
            </a: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환노출관리의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필요성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가격결정여부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확인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재무부실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외화부채 등과의 관계를 확인하는 연구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예측환노출과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관찰환노출을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구분해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효과를 추정하고 이와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활동 간의 관계를 분석하는 연구도 시작됨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VI. 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결론 및 시사점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556792"/>
            <a:ext cx="8496944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한국 기업들은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환위험에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노출되어 있으며 기업의 경영에 영향을 미치고 있음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.</a:t>
            </a: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기업들이 파생상품거래 등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수단을 사용해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환노출을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관리하고 있음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.</a:t>
            </a: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결과에 나타난 특성으로 볼 때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환노출포지션을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정확하게 파악하지 못했거나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이외의 목적으로 파생상품거래를 했을 수 있다는 증거를 확인할 수 있음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.</a:t>
            </a: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한국 기업의 특성을 적절하게 반영할 수 있는 분석방법의 개발과 활용이 필요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.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 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229600" cy="1066800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한국 제조기업의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환위험관리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3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 descr="p16_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847975"/>
            <a:ext cx="557213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4" descr="p16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925763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WordArt 5"/>
          <p:cNvSpPr>
            <a:spLocks noChangeArrowheads="1" noChangeShapeType="1" noTextEdit="1"/>
          </p:cNvSpPr>
          <p:nvPr/>
        </p:nvSpPr>
        <p:spPr bwMode="gray">
          <a:xfrm>
            <a:off x="2843213" y="2851150"/>
            <a:ext cx="4610100" cy="5778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ko-KR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BCD81"/>
                    </a:gs>
                    <a:gs pos="100000">
                      <a:srgbClr val="3399FF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Thank You !</a:t>
            </a:r>
            <a:endParaRPr lang="ko-KR" altLang="en-US" sz="3600" b="1" kern="1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BCD81"/>
                  </a:gs>
                  <a:gs pos="100000">
                    <a:srgbClr val="3399FF"/>
                  </a:gs>
                </a:gsLst>
                <a:lin ang="0" scaled="1"/>
              </a:gradFill>
              <a:effectLst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81725"/>
            <a:ext cx="9144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066800"/>
          </a:xfrm>
        </p:spPr>
        <p:txBody>
          <a:bodyPr/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I. 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서론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323528" y="1484784"/>
            <a:ext cx="8401080" cy="5184576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534988" marR="0" lvl="0" indent="-342900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ko-KR" alt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환율제도의 변화와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기업의 국제경영활동의 증가로 기업의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환위험이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증가해 오고 있음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.</a:t>
            </a:r>
          </a:p>
          <a:p>
            <a:pPr marL="534988" lvl="0" indent="-3429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1980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년대 초 기업의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환위험에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관한 연구가 시작됨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801688" lvl="0" indent="-18415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1980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년대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환위험의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정의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측정방법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801688" lvl="0" indent="-18415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1990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년대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추정과 특성분석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801688" lvl="0" indent="-18415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2000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년대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관리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파생상품거래와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)</a:t>
            </a:r>
          </a:p>
          <a:p>
            <a:pPr marL="534988" marR="0" lvl="0" indent="-342900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ko-KR" altLang="en-US" sz="2800" noProof="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한국 기업을 대상으로 수행되었던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환위험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관련 연구들을 정리하고자 함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.</a:t>
            </a:r>
            <a:endParaRPr lang="en-US" altLang="ko-KR" sz="2800" noProof="0" dirty="0" smtClean="0">
              <a:latin typeface="휴먼옛체" pitchFamily="18" charset="-127"/>
              <a:ea typeface="휴먼옛체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066800"/>
          </a:xfrm>
        </p:spPr>
        <p:txBody>
          <a:bodyPr/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I. 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서론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268760"/>
            <a:ext cx="8401080" cy="52565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환위험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sz="2600" dirty="0" err="1" smtClean="0">
                <a:latin typeface="휴먼옛체" pitchFamily="18" charset="-127"/>
                <a:ea typeface="휴먼옛체" pitchFamily="18" charset="-127"/>
              </a:rPr>
              <a:t>vs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: </a:t>
            </a:r>
          </a:p>
          <a:p>
            <a:pPr marL="534988" indent="-268288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위험은 미래수익의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변동정도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. 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환율변동에 대한 기업가치 변동의 민감도를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환노출이라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한다면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환위험은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환율변동과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결합으로 나타낼 수 있음</a:t>
            </a:r>
            <a:endParaRPr lang="en-US" altLang="ko-KR" sz="2600" dirty="0" smtClean="0">
              <a:latin typeface="휴먼옛체" pitchFamily="18" charset="-127"/>
              <a:ea typeface="휴먼옛체" pitchFamily="18" charset="-127"/>
            </a:endParaRPr>
          </a:p>
          <a:p>
            <a:pPr marL="534988" indent="-268288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환율변동이 주어진 것이라면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환위험관리에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대한 논의에서 실질적으로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의미있는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것은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환노출에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대한 논의 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  <a:sym typeface="Wingdings" pitchFamily="2" charset="2"/>
              </a:rPr>
              <a:t>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환노출에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대한 연구는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환위험에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대한 연구로 이해할 수 있음</a:t>
            </a:r>
            <a:endParaRPr lang="en-US" altLang="ko-KR" sz="2600" noProof="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endParaRPr lang="en-US" altLang="ko-KR" sz="2600" noProof="0" dirty="0" smtClean="0">
              <a:latin typeface="휴먼옛체" pitchFamily="18" charset="-127"/>
              <a:ea typeface="휴먼옛체" pitchFamily="18" charset="-127"/>
            </a:endParaRPr>
          </a:p>
          <a:p>
            <a:pPr marL="360363" marR="0" lvl="0" indent="-250825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endParaRPr lang="en-US" altLang="ko-KR" sz="2800" noProof="0" dirty="0" smtClean="0">
              <a:latin typeface="휴먼옛체" pitchFamily="18" charset="-127"/>
              <a:ea typeface="휴먼옛체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altLang="ko-KR" dirty="0">
                <a:latin typeface="휴먼옛체" pitchFamily="18" charset="-127"/>
                <a:ea typeface="휴먼옛체" pitchFamily="18" charset="-127"/>
              </a:rPr>
              <a:t>II. </a:t>
            </a:r>
            <a:r>
              <a:rPr lang="ko-KR" altLang="en-US" dirty="0" err="1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dirty="0">
                <a:latin typeface="휴먼옛체" pitchFamily="18" charset="-127"/>
                <a:ea typeface="휴먼옛체" pitchFamily="18" charset="-127"/>
              </a:rPr>
              <a:t> 정의 및 </a:t>
            </a:r>
            <a:r>
              <a:rPr lang="ko-KR" altLang="en-US" dirty="0" err="1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dirty="0">
                <a:latin typeface="휴먼옛체" pitchFamily="18" charset="-127"/>
                <a:ea typeface="휴먼옛체" pitchFamily="18" charset="-127"/>
              </a:rPr>
              <a:t> 현황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988840"/>
            <a:ext cx="8496944" cy="46085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ko-KR" alt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정의</a:t>
            </a:r>
            <a:endParaRPr kumimoji="0" lang="en-US" altLang="ko-K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옛체" pitchFamily="18" charset="-127"/>
              <a:ea typeface="휴먼옛체" pitchFamily="18" charset="-127"/>
            </a:endParaRPr>
          </a:p>
          <a:p>
            <a:pPr marL="566928" indent="-1800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민상기</a:t>
            </a:r>
            <a:r>
              <a:rPr kumimoji="0" lang="en-US" altLang="ko-K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(1982)</a:t>
            </a: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는 기업의 환노출이 미래 </a:t>
            </a:r>
            <a:r>
              <a:rPr kumimoji="0" lang="ko-KR" alt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순현금흐름의</a:t>
            </a: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창출능력을 기준으로 추정되어야 한다고 설명</a:t>
            </a:r>
            <a:r>
              <a:rPr kumimoji="0" lang="en-US" altLang="ko-K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. </a:t>
            </a:r>
            <a:r>
              <a:rPr kumimoji="0" lang="ko-KR" alt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환위험을</a:t>
            </a: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관리하기 위해서는 외환 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스퀘어 포지션을 만들어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환노출을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제거하면 된다고 설명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.</a:t>
            </a:r>
            <a:endParaRPr kumimoji="0" lang="en-US" altLang="ko-K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옛체" pitchFamily="18" charset="-127"/>
              <a:ea typeface="휴먼옛체" pitchFamily="18" charset="-127"/>
            </a:endParaRPr>
          </a:p>
          <a:p>
            <a:pPr marL="566928" marR="0" lvl="0" indent="-180000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조대우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(1985)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는 환위험이 경제적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환위험이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되어야 한다고 주장하고 독자적인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환위험분류를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제시함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.(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충남대학교 경상대학 부설 경영경제연구소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경영논집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제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1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권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, 292-344)</a:t>
            </a:r>
          </a:p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endParaRPr lang="en-US" altLang="ko-KR" sz="2800" noProof="0" dirty="0" smtClean="0">
              <a:latin typeface="휴먼옛체" pitchFamily="18" charset="-127"/>
              <a:ea typeface="휴먼옛체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altLang="ko-KR" dirty="0">
                <a:latin typeface="휴먼옛체" pitchFamily="18" charset="-127"/>
                <a:ea typeface="휴먼옛체" pitchFamily="18" charset="-127"/>
              </a:rPr>
              <a:t>II. </a:t>
            </a:r>
            <a:r>
              <a:rPr lang="ko-KR" altLang="en-US" dirty="0" err="1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dirty="0">
                <a:latin typeface="휴먼옛체" pitchFamily="18" charset="-127"/>
                <a:ea typeface="휴먼옛체" pitchFamily="18" charset="-127"/>
              </a:rPr>
              <a:t> 정의 및 </a:t>
            </a:r>
            <a:r>
              <a:rPr lang="ko-KR" altLang="en-US" dirty="0" err="1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dirty="0">
                <a:latin typeface="휴먼옛체" pitchFamily="18" charset="-127"/>
                <a:ea typeface="휴먼옛체" pitchFamily="18" charset="-127"/>
              </a:rPr>
              <a:t> 현황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988840"/>
            <a:ext cx="8496944" cy="46085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defRPr/>
            </a:pPr>
            <a:endParaRPr lang="ko-KR" altLang="en-US" sz="2800" dirty="0" smtClean="0"/>
          </a:p>
          <a:p>
            <a:pPr marL="365760" lvl="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defRPr/>
            </a:pP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endParaRPr lang="en-US" altLang="ko-KR" sz="2800" noProof="0" dirty="0" smtClean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71271928" descr="EMB0000060c36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8352928" cy="441430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467544" y="1700808"/>
            <a:ext cx="6840760" cy="487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defRPr/>
            </a:pPr>
            <a:r>
              <a:rPr lang="en-US" altLang="ko-KR" sz="2000" dirty="0" smtClean="0"/>
              <a:t>&lt;</a:t>
            </a:r>
            <a:r>
              <a:rPr lang="ko-KR" altLang="en-US" sz="2000" dirty="0"/>
              <a:t>표 </a:t>
            </a:r>
            <a:r>
              <a:rPr lang="en-US" altLang="ko-KR" sz="2000" dirty="0"/>
              <a:t>1&gt; </a:t>
            </a:r>
            <a:r>
              <a:rPr lang="ko-KR" altLang="en-US" sz="2000" dirty="0"/>
              <a:t>조대우</a:t>
            </a:r>
            <a:r>
              <a:rPr lang="en-US" altLang="ko-KR" sz="2000" dirty="0"/>
              <a:t>(1985)</a:t>
            </a:r>
            <a:r>
              <a:rPr lang="ko-KR" altLang="en-US" sz="2000" dirty="0"/>
              <a:t>에서 정의한 </a:t>
            </a:r>
            <a:r>
              <a:rPr lang="ko-KR" altLang="en-US" sz="2000" dirty="0" err="1"/>
              <a:t>환위험</a:t>
            </a:r>
            <a:r>
              <a:rPr lang="ko-KR" altLang="en-US" sz="2000" dirty="0"/>
              <a:t> </a:t>
            </a:r>
            <a:r>
              <a:rPr lang="ko-KR" altLang="en-US" sz="2000" dirty="0" smtClean="0"/>
              <a:t>분류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II.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정의 및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현황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628800"/>
            <a:ext cx="8496944" cy="5229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ko-KR" altLang="en-US" sz="3100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sz="3100" dirty="0" smtClean="0">
                <a:latin typeface="휴먼옛체" pitchFamily="18" charset="-127"/>
                <a:ea typeface="휴먼옛체" pitchFamily="18" charset="-127"/>
              </a:rPr>
              <a:t> 현황</a:t>
            </a:r>
            <a:endParaRPr lang="en-US" altLang="ko-KR" sz="3100" dirty="0" smtClean="0">
              <a:latin typeface="휴먼옛체" pitchFamily="18" charset="-127"/>
              <a:ea typeface="휴먼옛체" pitchFamily="18" charset="-127"/>
            </a:endParaRPr>
          </a:p>
          <a:p>
            <a:pPr marL="109728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 조대우</a:t>
            </a:r>
            <a:r>
              <a:rPr lang="en-US" altLang="ko-KR" sz="24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(2985), </a:t>
            </a:r>
            <a:r>
              <a:rPr lang="ko-KR" altLang="en-US" sz="24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민상기</a:t>
            </a:r>
            <a:r>
              <a:rPr lang="en-US" altLang="ko-KR" sz="24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(1988), </a:t>
            </a:r>
            <a:r>
              <a:rPr lang="ko-KR" altLang="en-US" sz="24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원종근</a:t>
            </a:r>
            <a:r>
              <a:rPr lang="en-US" altLang="ko-KR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24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·</a:t>
            </a:r>
            <a:r>
              <a:rPr lang="ko-KR" altLang="en-US" sz="24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이성돈</a:t>
            </a:r>
            <a:r>
              <a:rPr lang="en-US" altLang="ko-KR" sz="24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(1988),</a:t>
            </a:r>
            <a:r>
              <a:rPr lang="ko-KR" altLang="en-US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정태영</a:t>
            </a:r>
            <a:r>
              <a:rPr lang="en-US" altLang="ko-KR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·</a:t>
            </a:r>
            <a:r>
              <a:rPr lang="ko-KR" altLang="en-US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이광철</a:t>
            </a:r>
            <a:r>
              <a:rPr lang="en-US" altLang="ko-KR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(2000</a:t>
            </a:r>
            <a:r>
              <a:rPr lang="en-US" altLang="ko-KR" sz="24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en-US" altLang="ko-KR" sz="24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Pramborg</a:t>
            </a:r>
            <a:r>
              <a:rPr lang="en-US" altLang="ko-KR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(2005</a:t>
            </a:r>
            <a:r>
              <a:rPr lang="en-US" altLang="ko-KR" sz="24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ko-KR" altLang="en-US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박재필</a:t>
            </a:r>
            <a:r>
              <a:rPr lang="en-US" altLang="ko-KR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·</a:t>
            </a:r>
            <a:r>
              <a:rPr lang="ko-KR" altLang="en-US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정재호</a:t>
            </a:r>
            <a:r>
              <a:rPr lang="en-US" altLang="ko-KR" sz="2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(2006)</a:t>
            </a:r>
            <a:endParaRPr lang="ko-KR" altLang="en-US" sz="24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109728" lvl="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defRPr/>
            </a:pPr>
            <a:endParaRPr lang="en-US" altLang="ko-KR" sz="2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III.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추정과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특성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89041" y="1494451"/>
            <a:ext cx="8496944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52628" marR="0" lvl="0" indent="-342900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회계적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환손익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: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회계장부상의 외환손익을 계산하고 이를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대용치로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사용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옛체" pitchFamily="18" charset="-127"/>
              <a:ea typeface="휴먼옛체" pitchFamily="18" charset="-127"/>
            </a:endParaRPr>
          </a:p>
          <a:p>
            <a:pPr marL="522000" lvl="1" indent="-1800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환율변동 영향의 회계처리 방법에 관한 논의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고정섭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(1982)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은 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1981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년 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12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월 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23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일 제정한 기업회계기준에 나타난 외화환산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(foreign currency translation) </a:t>
            </a:r>
            <a:r>
              <a:rPr lang="ko-KR" altLang="en-US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규정에 관해 논의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.  </a:t>
            </a:r>
            <a:r>
              <a:rPr lang="ko-KR" altLang="en-US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최종윤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(1995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ko-KR" altLang="en-US" sz="2000" dirty="0" err="1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배청홍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·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심기석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(1999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박한순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(2002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윤승준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(2009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).</a:t>
            </a:r>
          </a:p>
          <a:p>
            <a:pPr marL="522000" lvl="1" indent="-1800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회계적 </a:t>
            </a:r>
            <a:r>
              <a:rPr lang="ko-KR" altLang="en-US" sz="2000" dirty="0" err="1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환손익</a:t>
            </a:r>
            <a:r>
              <a:rPr lang="ko-KR" altLang="en-US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 분석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황인태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(1998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지성표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(2000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권경택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·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조범석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(2003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ko-KR" altLang="en-US" sz="20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곽태운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·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정창영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·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신성휘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·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최세형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(2003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권택호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·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주경원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(2004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),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정석우∙배성호∙임태균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(2012</a:t>
            </a:r>
            <a:r>
              <a:rPr lang="en-US" altLang="ko-KR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)-&gt;</a:t>
            </a:r>
            <a:r>
              <a:rPr lang="ko-KR" altLang="en-US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회계적 </a:t>
            </a:r>
            <a:r>
              <a:rPr lang="ko-KR" altLang="en-US" sz="2000" dirty="0" err="1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환손익과</a:t>
            </a:r>
            <a:r>
              <a:rPr lang="ko-KR" altLang="en-US" sz="20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 재무분석가의 이익예측</a:t>
            </a:r>
            <a:endParaRPr lang="ko-KR" altLang="en-US" sz="2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522000" lvl="1" indent="-1800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endParaRPr lang="ko-KR" altLang="en-US" sz="2000" dirty="0"/>
          </a:p>
          <a:p>
            <a:pPr marL="522000" lvl="1" indent="-1800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endParaRPr lang="ko-KR" altLang="en-US" sz="2000" dirty="0"/>
          </a:p>
          <a:p>
            <a:pPr marL="522000" lvl="1" indent="-1800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endParaRPr lang="ko-KR" altLang="en-US" sz="2000" dirty="0"/>
          </a:p>
          <a:p>
            <a:pPr marL="522000" lvl="1" indent="-1800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endParaRPr lang="ko-KR" altLang="en-US" sz="2000" dirty="0"/>
          </a:p>
          <a:p>
            <a:pPr marL="522000" lvl="1" indent="-1800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endParaRPr lang="ko-KR" altLang="en-US" sz="2000" dirty="0"/>
          </a:p>
          <a:p>
            <a:pPr marL="522000" lvl="1" indent="-1800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endParaRPr lang="ko-KR" altLang="en-US" sz="2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III.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추정과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특성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556792"/>
            <a:ext cx="8496944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주가수익률을 사용해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환노출계수를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추정한 연구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옛체" pitchFamily="18" charset="-127"/>
              <a:ea typeface="휴먼옛체" pitchFamily="18" charset="-127"/>
            </a:endParaRPr>
          </a:p>
          <a:p>
            <a:pPr marL="719138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Adler and </a:t>
            </a:r>
            <a:r>
              <a:rPr lang="en-US" altLang="ko-KR" sz="2000" dirty="0" err="1" smtClean="0">
                <a:latin typeface="휴먼옛체" pitchFamily="18" charset="-127"/>
                <a:ea typeface="휴먼옛체" pitchFamily="18" charset="-127"/>
              </a:rPr>
              <a:t>Dummas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(1984)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는 환노출계수가  </a:t>
            </a:r>
            <a:r>
              <a:rPr lang="ko-KR" altLang="en-US" sz="2000" dirty="0" err="1" smtClean="0">
                <a:latin typeface="휴먼옛체" pitchFamily="18" charset="-127"/>
                <a:ea typeface="휴먼옛체" pitchFamily="18" charset="-127"/>
              </a:rPr>
              <a:t>회귀식의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 베타와 같음을 보였고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sz="2000" dirty="0" err="1" smtClean="0">
                <a:latin typeface="휴먼옛체" pitchFamily="18" charset="-127"/>
                <a:ea typeface="휴먼옛체" pitchFamily="18" charset="-127"/>
              </a:rPr>
              <a:t>jorion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(1990)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은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회귀모형을 사용해 </a:t>
            </a:r>
            <a:r>
              <a:rPr lang="ko-KR" altLang="en-US" sz="2000" dirty="0" err="1" smtClean="0">
                <a:latin typeface="휴먼옛체" pitchFamily="18" charset="-127"/>
                <a:ea typeface="휴먼옛체" pitchFamily="18" charset="-127"/>
              </a:rPr>
              <a:t>환노출계수를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 추정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.</a:t>
            </a:r>
          </a:p>
          <a:p>
            <a:pPr marL="719138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marL="719138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000" dirty="0" smtClean="0">
              <a:latin typeface="휴먼옛체" pitchFamily="18" charset="-127"/>
              <a:ea typeface="휴먼옛체" pitchFamily="18" charset="-127"/>
            </a:endParaRPr>
          </a:p>
          <a:p>
            <a:pPr marL="719138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이후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회귀모형을 사용해 </a:t>
            </a:r>
            <a:r>
              <a:rPr lang="ko-KR" altLang="en-US" sz="2000" dirty="0" err="1" smtClean="0">
                <a:latin typeface="휴먼옛체" pitchFamily="18" charset="-127"/>
                <a:ea typeface="휴먼옛체" pitchFamily="18" charset="-127"/>
              </a:rPr>
              <a:t>환노출계수를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 추정하고 특성을 분석하는 것이 일반화 되었음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. [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(1998), 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이현석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(1999), 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황희곤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(1999), </a:t>
            </a:r>
            <a:r>
              <a:rPr lang="ko-KR" altLang="en-US" sz="2000" dirty="0" smtClean="0">
                <a:latin typeface="휴먼옛체" pitchFamily="18" charset="-127"/>
                <a:ea typeface="휴먼옛체" pitchFamily="18" charset="-127"/>
              </a:rPr>
              <a:t>정창영</a:t>
            </a:r>
            <a:r>
              <a:rPr lang="en-US" altLang="ko-KR" sz="2000" dirty="0" smtClean="0">
                <a:latin typeface="휴먼옛체" pitchFamily="18" charset="-127"/>
                <a:ea typeface="휴먼옛체" pitchFamily="18" charset="-127"/>
              </a:rPr>
              <a:t>(1999)…]</a:t>
            </a:r>
            <a:endParaRPr lang="ko-KR" altLang="en-US" sz="20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ko-KR" altLang="en-US" sz="20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19782" t="43700" r="48325" b="48950"/>
          <a:stretch>
            <a:fillRect/>
          </a:stretch>
        </p:blipFill>
        <p:spPr bwMode="auto">
          <a:xfrm>
            <a:off x="1691680" y="3356992"/>
            <a:ext cx="518457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III.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환노출의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추정과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특성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556792"/>
            <a:ext cx="8496944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600" dirty="0" err="1" smtClean="0">
                <a:latin typeface="휴먼옛체" pitchFamily="18" charset="-127"/>
                <a:ea typeface="휴먼옛체" pitchFamily="18" charset="-127"/>
              </a:rPr>
              <a:t>환노출계수를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분석한 연구들은 몇 가지 특성을 보고</a:t>
            </a:r>
            <a:endParaRPr kumimoji="0" lang="en-US" altLang="ko-K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옛체" pitchFamily="18" charset="-127"/>
              <a:ea typeface="휴먼옛체" pitchFamily="18" charset="-127"/>
            </a:endParaRPr>
          </a:p>
          <a:p>
            <a:pPr marL="627063" indent="-266700">
              <a:lnSpc>
                <a:spcPts val="3500"/>
              </a:lnSpc>
              <a:spcBef>
                <a:spcPts val="36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시기별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기업별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추정방법 별로 상이한 특성이 있지만 한국 기업들은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환위험에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노출되어 있다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.</a:t>
            </a:r>
          </a:p>
          <a:p>
            <a:pPr marL="627063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지연된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황희곤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(1999),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(1999),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정찬우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(2003),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이현석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(2004),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·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주경원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(2004),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(2006a)</a:t>
            </a:r>
          </a:p>
          <a:p>
            <a:pPr marL="627063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비대칭적 </a:t>
            </a:r>
            <a:r>
              <a:rPr lang="ko-KR" altLang="en-US" sz="2400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(1998),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이현석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(2003, 2004),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권택호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(2007), Bae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and Kwon(2013)</a:t>
            </a:r>
          </a:p>
          <a:p>
            <a:pPr marL="627063" indent="-2667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ko-KR" altLang="en-US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/>
          </a:p>
          <a:p>
            <a:pPr marL="365760" indent="-256032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altLang="ko-K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1635</TotalTime>
  <Words>825</Words>
  <Application>Microsoft Office PowerPoint</Application>
  <PresentationFormat>화면 슬라이드 쇼(4:3)</PresentationFormat>
  <Paragraphs>104</Paragraphs>
  <Slides>16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도시</vt:lpstr>
      <vt:lpstr>한국 기업의 환노출관리에 관한 문헌연구</vt:lpstr>
      <vt:lpstr>I. 서론</vt:lpstr>
      <vt:lpstr>I. 서론</vt:lpstr>
      <vt:lpstr>II. 환노출의 정의 및 환노출관리 현황</vt:lpstr>
      <vt:lpstr>II. 환노출의 정의 및 환노출관리 현황</vt:lpstr>
      <vt:lpstr>II. 환노출의 정의 및 환노출관리 현황</vt:lpstr>
      <vt:lpstr>III. 환노출의 추정과 환노출 특성</vt:lpstr>
      <vt:lpstr>III. 환노출의 추정과 환노출 특성</vt:lpstr>
      <vt:lpstr>III. 환노출의 추정과 환노출 특성</vt:lpstr>
      <vt:lpstr>III. 환노출의 추정과 환노출 특성</vt:lpstr>
      <vt:lpstr>III. 환노출의 추정과 환노출 특성</vt:lpstr>
      <vt:lpstr>IV. 환노출관리</vt:lpstr>
      <vt:lpstr>V. 시대별 환노출 연구의 특성</vt:lpstr>
      <vt:lpstr>VI. 결론 및 시사점</vt:lpstr>
      <vt:lpstr>한국 제조기업의 환위험관리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기업의 비대칭적 환노출 그리고 선물환과 통화선물거래</dc:title>
  <dc:creator>Samsung</dc:creator>
  <cp:lastModifiedBy>　</cp:lastModifiedBy>
  <cp:revision>158</cp:revision>
  <dcterms:created xsi:type="dcterms:W3CDTF">2009-06-04T02:53:51Z</dcterms:created>
  <dcterms:modified xsi:type="dcterms:W3CDTF">2014-11-17T01:10:22Z</dcterms:modified>
</cp:coreProperties>
</file>