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6" r:id="rId1"/>
  </p:sldMasterIdLst>
  <p:notesMasterIdLst>
    <p:notesMasterId r:id="rId17"/>
  </p:notesMasterIdLst>
  <p:handoutMasterIdLst>
    <p:handoutMasterId r:id="rId18"/>
  </p:handoutMasterIdLst>
  <p:sldIdLst>
    <p:sldId id="261" r:id="rId2"/>
    <p:sldId id="422" r:id="rId3"/>
    <p:sldId id="266" r:id="rId4"/>
    <p:sldId id="387" r:id="rId5"/>
    <p:sldId id="267" r:id="rId6"/>
    <p:sldId id="414" r:id="rId7"/>
    <p:sldId id="416" r:id="rId8"/>
    <p:sldId id="417" r:id="rId9"/>
    <p:sldId id="269" r:id="rId10"/>
    <p:sldId id="270" r:id="rId11"/>
    <p:sldId id="418" r:id="rId12"/>
    <p:sldId id="419" r:id="rId13"/>
    <p:sldId id="420" r:id="rId14"/>
    <p:sldId id="421" r:id="rId15"/>
    <p:sldId id="273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338599"/>
    <a:srgbClr val="FFCC99"/>
    <a:srgbClr val="0E1B24"/>
    <a:srgbClr val="142632"/>
    <a:srgbClr val="100F1B"/>
    <a:srgbClr val="CC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24" autoAdjust="0"/>
    <p:restoredTop sz="94499" autoAdjust="0"/>
  </p:normalViewPr>
  <p:slideViewPr>
    <p:cSldViewPr showGuides="1">
      <p:cViewPr varScale="1">
        <p:scale>
          <a:sx n="68" d="100"/>
          <a:sy n="68" d="100"/>
        </p:scale>
        <p:origin x="-1812" y="-102"/>
      </p:cViewPr>
      <p:guideLst>
        <p:guide orient="horz" pos="2251"/>
        <p:guide orient="horz" pos="356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201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53685;&#54633;%20&#47928;&#49436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FF0000"/>
            </a:solidFill>
          </c:spPr>
          <c:cat>
            <c:strRef>
              <c:f>Sheet1!$B$1:$B$20</c:f>
              <c:strCache>
                <c:ptCount val="20"/>
                <c:pt idx="0">
                  <c:v>FY95</c:v>
                </c:pt>
                <c:pt idx="1">
                  <c:v>FY96</c:v>
                </c:pt>
                <c:pt idx="2">
                  <c:v>FY97</c:v>
                </c:pt>
                <c:pt idx="3">
                  <c:v>FY98</c:v>
                </c:pt>
                <c:pt idx="4">
                  <c:v>FY99</c:v>
                </c:pt>
                <c:pt idx="5">
                  <c:v>FY00</c:v>
                </c:pt>
                <c:pt idx="6">
                  <c:v>FY01</c:v>
                </c:pt>
                <c:pt idx="7">
                  <c:v>FY02</c:v>
                </c:pt>
                <c:pt idx="8">
                  <c:v>FY03</c:v>
                </c:pt>
                <c:pt idx="9">
                  <c:v>FY04</c:v>
                </c:pt>
                <c:pt idx="10">
                  <c:v>FY05</c:v>
                </c:pt>
                <c:pt idx="11">
                  <c:v>FY06</c:v>
                </c:pt>
                <c:pt idx="12">
                  <c:v>FY07</c:v>
                </c:pt>
                <c:pt idx="13">
                  <c:v>FY08</c:v>
                </c:pt>
                <c:pt idx="14">
                  <c:v>FY09</c:v>
                </c:pt>
                <c:pt idx="15">
                  <c:v>FY10</c:v>
                </c:pt>
                <c:pt idx="16">
                  <c:v>FY11</c:v>
                </c:pt>
                <c:pt idx="17">
                  <c:v>FY12</c:v>
                </c:pt>
                <c:pt idx="18">
                  <c:v>FY13</c:v>
                </c:pt>
                <c:pt idx="19">
                  <c:v>FY14</c:v>
                </c:pt>
              </c:strCache>
            </c:strRef>
          </c:cat>
          <c:val>
            <c:numRef>
              <c:f>Sheet1!$C$1:$C$20</c:f>
              <c:numCache>
                <c:formatCode>_(* #,##0_);_(* \(#,##0\);_(* "-"_);_(@_)</c:formatCode>
                <c:ptCount val="20"/>
                <c:pt idx="0">
                  <c:v>1197.6299999999999</c:v>
                </c:pt>
                <c:pt idx="1">
                  <c:v>1217.06</c:v>
                </c:pt>
                <c:pt idx="2">
                  <c:v>1475.42</c:v>
                </c:pt>
                <c:pt idx="3">
                  <c:v>1525.43</c:v>
                </c:pt>
                <c:pt idx="4">
                  <c:v>1705.74</c:v>
                </c:pt>
                <c:pt idx="5">
                  <c:v>1949.32</c:v>
                </c:pt>
                <c:pt idx="6">
                  <c:v>1882.1</c:v>
                </c:pt>
                <c:pt idx="7">
                  <c:v>2501.13</c:v>
                </c:pt>
                <c:pt idx="8">
                  <c:v>3061.9700000000012</c:v>
                </c:pt>
                <c:pt idx="9">
                  <c:v>3371.9700000000012</c:v>
                </c:pt>
                <c:pt idx="10">
                  <c:v>3848.29</c:v>
                </c:pt>
                <c:pt idx="11">
                  <c:v>4802.41</c:v>
                </c:pt>
                <c:pt idx="12">
                  <c:v>5998.4699999999993</c:v>
                </c:pt>
                <c:pt idx="13">
                  <c:v>7914.78</c:v>
                </c:pt>
                <c:pt idx="14">
                  <c:v>9689.26</c:v>
                </c:pt>
                <c:pt idx="15">
                  <c:v>10987.4</c:v>
                </c:pt>
                <c:pt idx="16">
                  <c:v>11650.32</c:v>
                </c:pt>
                <c:pt idx="17">
                  <c:v>12843.43</c:v>
                </c:pt>
                <c:pt idx="18">
                  <c:v>14461.140000000009</c:v>
                </c:pt>
                <c:pt idx="19">
                  <c:v>14228.26</c:v>
                </c:pt>
              </c:numCache>
            </c:numRef>
          </c:val>
        </c:ser>
        <c:gapWidth val="14"/>
        <c:axId val="83910016"/>
        <c:axId val="84158720"/>
      </c:barChart>
      <c:catAx>
        <c:axId val="83910016"/>
        <c:scaling>
          <c:orientation val="minMax"/>
        </c:scaling>
        <c:axPos val="b"/>
        <c:tickLblPos val="nextTo"/>
        <c:crossAx val="84158720"/>
        <c:crosses val="autoZero"/>
        <c:auto val="1"/>
        <c:lblAlgn val="ctr"/>
        <c:lblOffset val="100"/>
      </c:catAx>
      <c:valAx>
        <c:axId val="84158720"/>
        <c:scaling>
          <c:orientation val="minMax"/>
        </c:scaling>
        <c:axPos val="l"/>
        <c:majorGridlines/>
        <c:numFmt formatCode="_(* #,##0_);_(* \(#,##0\);_(* &quot;-&quot;_);_(@_)" sourceLinked="1"/>
        <c:tickLblPos val="nextTo"/>
        <c:crossAx val="83910016"/>
        <c:crosses val="autoZero"/>
        <c:crossBetween val="between"/>
      </c:valAx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D3935ABC-FB72-4550-899E-EB12CAEB7191}" type="datetimeFigureOut">
              <a:rPr lang="ko-KR" altLang="en-US"/>
              <a:pPr>
                <a:defRPr/>
              </a:pPr>
              <a:t>2014-10-01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6CCBEF2C-F684-4C4D-A3DC-C819B9EDB22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39790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55368A7-75ED-49CF-A4D9-E2F84603A8DA}" type="datetimeFigureOut">
              <a:rPr lang="ko-KR" altLang="en-US"/>
              <a:pPr>
                <a:defRPr/>
              </a:pPr>
              <a:t>2014-10-01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C7A0513A-6F27-4F94-811C-7FF975291B2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87541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mtClean="0"/>
              <a:t>어떻게 올리나</a:t>
            </a:r>
            <a:r>
              <a:rPr lang="en-US" altLang="ko-KR" smtClean="0"/>
              <a:t>, </a:t>
            </a:r>
            <a:r>
              <a:rPr lang="ko-KR" altLang="en-US" smtClean="0"/>
              <a:t>편집하기</a:t>
            </a:r>
            <a:r>
              <a:rPr lang="en-US" altLang="ko-KR" smtClean="0"/>
              <a:t>, </a:t>
            </a:r>
            <a:r>
              <a:rPr lang="ko-KR" altLang="en-US" smtClean="0"/>
              <a:t>편집 시 주의 점</a:t>
            </a:r>
            <a:r>
              <a:rPr lang="en-US" altLang="ko-KR" smtClean="0"/>
              <a:t>, </a:t>
            </a:r>
            <a:r>
              <a:rPr lang="ko-KR" altLang="en-US" smtClean="0"/>
              <a:t>자주 보이는 오류에 대해 말씀 드리려 합니다</a:t>
            </a:r>
            <a:r>
              <a:rPr lang="en-US" altLang="ko-KR" smtClean="0"/>
              <a:t>.</a:t>
            </a:r>
            <a:endParaRPr lang="ko-KR" altLang="en-US" smtClean="0"/>
          </a:p>
        </p:txBody>
      </p:sp>
      <p:sp>
        <p:nvSpPr>
          <p:cNvPr id="2560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A678F595-820C-44B6-A732-CF5C57346724}" type="slidenum">
              <a:rPr lang="ko-KR" altLang="en-US" smtClean="0"/>
              <a:pPr eaLnBrk="1" hangingPunct="1"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/>
              <a:t>6</a:t>
            </a:r>
            <a:r>
              <a:rPr lang="ko-KR" altLang="en-US" smtClean="0"/>
              <a:t>개 분류</a:t>
            </a:r>
            <a:r>
              <a:rPr lang="en-US" altLang="ko-KR" smtClean="0"/>
              <a:t>, </a:t>
            </a:r>
            <a:r>
              <a:rPr lang="ko-KR" altLang="en-US" smtClean="0"/>
              <a:t>주제별 수입규제</a:t>
            </a:r>
            <a:r>
              <a:rPr lang="en-US" altLang="ko-KR" smtClean="0"/>
              <a:t>, </a:t>
            </a:r>
            <a:r>
              <a:rPr lang="ko-KR" altLang="en-US" smtClean="0"/>
              <a:t>신성장동력산업정보</a:t>
            </a:r>
            <a:r>
              <a:rPr lang="en-US" altLang="ko-KR" smtClean="0"/>
              <a:t>, </a:t>
            </a:r>
            <a:r>
              <a:rPr lang="ko-KR" altLang="en-US" smtClean="0"/>
              <a:t>녹색시장정보가 있음</a:t>
            </a:r>
            <a:r>
              <a:rPr lang="en-US" altLang="ko-KR" smtClean="0"/>
              <a:t>. </a:t>
            </a:r>
            <a:r>
              <a:rPr lang="ko-KR" altLang="en-US" smtClean="0"/>
              <a:t>인기정보들 선별해서 주 </a:t>
            </a:r>
            <a:r>
              <a:rPr lang="en-US" altLang="ko-KR" smtClean="0"/>
              <a:t>2</a:t>
            </a:r>
            <a:r>
              <a:rPr lang="ko-KR" altLang="en-US" smtClean="0"/>
              <a:t>회 뉴스레터 발송</a:t>
            </a:r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13DC70EE-B050-4A17-B884-01EBB154172B}" type="slidenum">
              <a:rPr lang="ko-KR" altLang="en-US" smtClean="0"/>
              <a:pPr eaLnBrk="1" hangingPunct="1"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5" name="직사각형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6" name="직사각형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pic>
        <p:nvPicPr>
          <p:cNvPr id="7" name="그림 12" descr="back1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2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83B2BFE-A8B1-4271-ACC1-2B520B30E93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2440036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FF1A0-A200-4EDB-9872-0037C2B2076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531600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5" name="직사각형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6" name="직사각형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55359-F8A7-43DF-A0D4-72F30D9CD7F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294162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CDCF9-1B54-4736-BAFC-4212AA62732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2527488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5" name="직사각형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6" name="직사각형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pic>
        <p:nvPicPr>
          <p:cNvPr id="7" name="그림 12" descr="back2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9" name="날짜 개체 틀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8522786" y="6378954"/>
            <a:ext cx="576064" cy="432048"/>
          </a:xfrm>
        </p:spPr>
        <p:txBody>
          <a:bodyPr>
            <a:noAutofit/>
          </a:bodyPr>
          <a:lstStyle>
            <a:lvl1pPr>
              <a:defRPr sz="1400" b="0">
                <a:solidFill>
                  <a:srgbClr val="3385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</a:lstStyle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바닥글 개체 틀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8162220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3FD32D-70F3-4B14-870D-DF119D8B4F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바닥글 개체 틀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43010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날짜 개체 틀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620E925-E1E2-4AB3-A4D5-480A26A74A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바닥글 개체 틀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188550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2AF69-1EF1-48A3-B0A0-144B3E5E5CF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236815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866D2F6-DF4D-478B-9FA8-33F9EF0F664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16374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595C3-11B5-4C49-9850-9EA87766FC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881617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6" name="직사각형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8" name="직사각형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US" noProof="0" dirty="0"/>
          </a:p>
        </p:txBody>
      </p:sp>
      <p:sp>
        <p:nvSpPr>
          <p:cNvPr id="9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E4B47424-D215-48DD-9062-5A5E2D566D5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1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329185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altLang="ko-KR" smtClean="0"/>
          </a:p>
        </p:txBody>
      </p:sp>
      <p:sp>
        <p:nvSpPr>
          <p:cNvPr id="1027" name="텍스트 개체 틀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altLang="ko-KR" smtClean="0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직사각형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DD3783E-C0DA-48DC-90D9-B96454CBD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3" r:id="rId2"/>
    <p:sldLayoutId id="2147484258" r:id="rId3"/>
    <p:sldLayoutId id="2147484259" r:id="rId4"/>
    <p:sldLayoutId id="2147484260" r:id="rId5"/>
    <p:sldLayoutId id="2147484254" r:id="rId6"/>
    <p:sldLayoutId id="2147484261" r:id="rId7"/>
    <p:sldLayoutId id="2147484255" r:id="rId8"/>
    <p:sldLayoutId id="2147484262" r:id="rId9"/>
    <p:sldLayoutId id="2147484256" r:id="rId10"/>
    <p:sldLayoutId id="2147484263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HY얕은샘물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HY얕은샘물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HY얕은샘물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HY얕은샘물M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HY얕은샘물M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HY얕은샘물M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HY얕은샘물M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  <a:ea typeface="HY얕은샘물M" pitchFamily="18" charset="-127"/>
        </a:defRPr>
      </a:lvl9pPr>
    </p:titleStyle>
    <p:bodyStyle>
      <a:lvl1pPr marL="319088" indent="-319088" algn="l" rtl="0" eaLnBrk="0" fontAlgn="base" latinLnBrk="1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latinLnBrk="1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latinLnBrk="1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latinLnBrk="1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latinLnBrk="1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_1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8" descr="http://webmail.kotra.or.kr/mail/191895.nsf/0/a7c4aa6fba6dfdae492578bc000ac472/Body/M3?OpenElement"/>
          <p:cNvSpPr>
            <a:spLocks noChangeAspect="1" noChangeArrowheads="1"/>
          </p:cNvSpPr>
          <p:nvPr/>
        </p:nvSpPr>
        <p:spPr bwMode="auto">
          <a:xfrm>
            <a:off x="76200" y="-136525"/>
            <a:ext cx="12096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9223" name="AutoShape 10" descr="http://webmail.kotra.or.kr/mail/191895.nsf/0/a7c4aa6fba6dfdae492578bc000ac472/Body/M3?OpenElement"/>
          <p:cNvSpPr>
            <a:spLocks noChangeAspect="1" noChangeArrowheads="1"/>
          </p:cNvSpPr>
          <p:nvPr/>
        </p:nvSpPr>
        <p:spPr bwMode="auto">
          <a:xfrm>
            <a:off x="76200" y="-136525"/>
            <a:ext cx="12096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475656" y="2204864"/>
            <a:ext cx="619268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  <a:defRPr/>
            </a:pPr>
            <a:r>
              <a:rPr kumimoji="0" lang="ko-KR" altLang="en-US" sz="3400" spc="-5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방글라데시 경제 </a:t>
            </a:r>
            <a:r>
              <a:rPr kumimoji="0" lang="ko-KR" altLang="en-US" sz="3400" spc="-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현</a:t>
            </a:r>
            <a:r>
              <a:rPr kumimoji="0" lang="ko-KR" altLang="en-US" sz="3400" spc="-5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황</a:t>
            </a:r>
            <a:r>
              <a:rPr kumimoji="0" lang="ko-KR" altLang="en-US" sz="3400" spc="-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3400" spc="-5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및 </a:t>
            </a:r>
            <a:endParaRPr kumimoji="0" lang="en-US" altLang="ko-KR" sz="3400" spc="-5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 eaLnBrk="0" hangingPunct="0">
              <a:lnSpc>
                <a:spcPct val="150000"/>
              </a:lnSpc>
              <a:defRPr/>
            </a:pPr>
            <a:r>
              <a:rPr kumimoji="0" lang="ko-KR" altLang="en-US" sz="3400" spc="-5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한</a:t>
            </a:r>
            <a:r>
              <a:rPr kumimoji="0" lang="en-US" altLang="ko-KR" sz="3400" spc="-5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-</a:t>
            </a:r>
            <a:r>
              <a:rPr kumimoji="0" lang="ko-KR" altLang="en-US" sz="3400" spc="-5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방 무역투자 </a:t>
            </a:r>
            <a:r>
              <a:rPr kumimoji="0" lang="ko-KR" altLang="en-US" sz="3400" spc="-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동향</a:t>
            </a:r>
            <a:endParaRPr kumimoji="0" lang="ko-KR" altLang="en-US" sz="3400" spc="-5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226" name="_x99134064" descr="EMB0000067414f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13" t="9203" r="37314" b="81755"/>
          <a:stretch/>
        </p:blipFill>
        <p:spPr bwMode="auto">
          <a:xfrm>
            <a:off x="2915816" y="5017318"/>
            <a:ext cx="6228184" cy="88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모서리가 둥근 직사각형 26"/>
          <p:cNvSpPr/>
          <p:nvPr/>
        </p:nvSpPr>
        <p:spPr>
          <a:xfrm>
            <a:off x="592038" y="895350"/>
            <a:ext cx="8246576" cy="1237506"/>
          </a:xfrm>
          <a:prstGeom prst="roundRect">
            <a:avLst>
              <a:gd name="adj" fmla="val 1632"/>
            </a:avLst>
          </a:prstGeom>
          <a:solidFill>
            <a:srgbClr val="3385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서구 선진국과 한국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일본 등이 섬유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금융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에너지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통신 부문에 투자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에너지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인프라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부지 부족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+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외국 투자에 대한 부정적 시각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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투자 부진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한국은 섬유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의류 및 가죽제품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신발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부문 최대 투자국가</a:t>
            </a:r>
            <a:endParaRPr lang="ko-KR" altLang="en-US" sz="1900" spc="-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방글라데시 경제 현황 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–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 외국인 직접 투자</a:t>
            </a:r>
            <a:endParaRPr kumimoji="0" lang="ko-KR" altLang="en-US" sz="2400" spc="-5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55679394"/>
              </p:ext>
            </p:extLst>
          </p:nvPr>
        </p:nvGraphicFramePr>
        <p:xfrm>
          <a:off x="301623" y="2636912"/>
          <a:ext cx="8540753" cy="3804943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1134725"/>
                <a:gridCol w="599043"/>
                <a:gridCol w="599043"/>
                <a:gridCol w="599043"/>
                <a:gridCol w="599043"/>
                <a:gridCol w="632013"/>
                <a:gridCol w="632013"/>
                <a:gridCol w="632013"/>
                <a:gridCol w="632013"/>
                <a:gridCol w="786158"/>
                <a:gridCol w="786158"/>
                <a:gridCol w="909488"/>
              </a:tblGrid>
              <a:tr h="221868">
                <a:tc rowSpan="2"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업종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1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KoPub돋움체 Medium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2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KoPub돋움체 Medium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ko-KR" sz="1200" kern="100" dirty="0">
                        <a:solidFill>
                          <a:srgbClr val="FF0000"/>
                        </a:solidFill>
                        <a:effectLst/>
                        <a:latin typeface="KoPub돋움체 Medium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4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KoPub돋움체 Medium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5</a:t>
                      </a:r>
                      <a:endParaRPr lang="ko-KR" sz="1200" kern="100" dirty="0">
                        <a:solidFill>
                          <a:schemeClr val="tx1"/>
                        </a:solidFill>
                        <a:effectLst/>
                        <a:latin typeface="KoPub돋움체 Medium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6</a:t>
                      </a:r>
                      <a:endParaRPr lang="ko-KR" sz="1200" kern="100">
                        <a:solidFill>
                          <a:schemeClr val="tx1"/>
                        </a:solidFill>
                        <a:effectLst/>
                        <a:latin typeface="KoPub돋움체 Medium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7</a:t>
                      </a:r>
                      <a:endParaRPr lang="ko-KR" sz="1200" kern="100">
                        <a:solidFill>
                          <a:schemeClr val="tx1"/>
                        </a:solidFill>
                        <a:effectLst/>
                        <a:latin typeface="KoPub돋움체 Medium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8</a:t>
                      </a:r>
                      <a:endParaRPr lang="ko-KR" sz="1200" kern="100">
                        <a:solidFill>
                          <a:schemeClr val="tx1"/>
                        </a:solidFill>
                        <a:effectLst/>
                        <a:latin typeface="KoPub돋움체 Medium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9</a:t>
                      </a:r>
                      <a:endParaRPr lang="ko-KR" sz="1200" kern="100">
                        <a:solidFill>
                          <a:schemeClr val="tx1"/>
                        </a:solidFill>
                        <a:effectLst/>
                        <a:latin typeface="KoPub돋움체 Medium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10</a:t>
                      </a:r>
                      <a:endParaRPr lang="ko-KR" sz="1200" kern="100">
                        <a:solidFill>
                          <a:schemeClr val="tx1"/>
                        </a:solidFill>
                        <a:effectLst/>
                        <a:latin typeface="KoPub돋움체 Medium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업종총계</a:t>
                      </a:r>
                      <a:endParaRPr lang="en-US" altLang="ko-KR" sz="1200" b="0" kern="0" dirty="0" smtClean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5505" marR="5505" marT="0" marB="0" anchor="ctr"/>
                </a:tc>
              </a:tr>
              <a:tr h="4828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영국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호주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한국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 err="1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네덜</a:t>
                      </a:r>
                      <a:endParaRPr lang="en-US" altLang="ko-KR" sz="1200" b="0" kern="0" dirty="0" smtClean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 err="1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란드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미국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KoPub돋움체 Medium"/>
                        </a:rPr>
                        <a:t>말레이</a:t>
                      </a:r>
                      <a:endParaRPr lang="en-US" altLang="ko-KR" sz="1200" b="0" kern="100" dirty="0" smtClean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b="0" kern="100" dirty="0" err="1" smtClean="0">
                          <a:solidFill>
                            <a:schemeClr val="tx1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KoPub돋움체 Medium"/>
                        </a:rPr>
                        <a:t>시아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일본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이집트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홍콩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 err="1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버진</a:t>
                      </a:r>
                      <a:endParaRPr lang="ko-KR" sz="12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아일랜드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섬유</a:t>
                      </a: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의류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133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596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86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26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27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123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310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207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2,159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은행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571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62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18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168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36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1,500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가스</a:t>
                      </a: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석유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18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903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302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1,249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통신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474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59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412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-8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1,108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전력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233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22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364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식품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156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271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농수산업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66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b="0" kern="0" dirty="0" smtClean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-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233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시멘트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118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219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화학</a:t>
                      </a: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제약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63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24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168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도소매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69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138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비료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59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106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167061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가죽</a:t>
                      </a:r>
                      <a:r>
                        <a:rPr lang="ko-KR" alt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과 그 </a:t>
                      </a:r>
                      <a:r>
                        <a:rPr lang="ko-KR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제품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47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78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기타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26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52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46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46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73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26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80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770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  <a:tr h="221868"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ko-KR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국별총계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1,044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905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796</a:t>
                      </a:r>
                      <a:endParaRPr lang="ko-KR" sz="1200" b="0" kern="100" dirty="0">
                        <a:solidFill>
                          <a:srgbClr val="FF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552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551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529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424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416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397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279</a:t>
                      </a:r>
                      <a:endParaRPr lang="ko-KR" sz="1200" b="0" kern="10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8,363</a:t>
                      </a:r>
                      <a:endParaRPr lang="ko-KR" sz="1200" b="0" kern="100" dirty="0">
                        <a:solidFill>
                          <a:schemeClr val="tx1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5505" marR="5505" marT="0" marB="0" anchor="ctr"/>
                </a:tc>
              </a:tr>
            </a:tbl>
          </a:graphicData>
        </a:graphic>
      </p:graphicFrame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283576" y="2221081"/>
            <a:ext cx="8555038" cy="33855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altLang="ko-KR" sz="15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 charset="-127"/>
              </a:rPr>
              <a:t>&lt;2013. 6</a:t>
            </a:r>
            <a:r>
              <a:rPr lang="ko-KR" altLang="en-US" sz="15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 charset="-127"/>
              </a:rPr>
              <a:t>월말 기준 </a:t>
            </a:r>
            <a:r>
              <a:rPr lang="ko-KR" sz="15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 charset="-127"/>
              </a:rPr>
              <a:t>국</a:t>
            </a:r>
            <a:r>
              <a:rPr lang="ko-KR" altLang="en-US" sz="15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 charset="-127"/>
              </a:rPr>
              <a:t>가</a:t>
            </a:r>
            <a:r>
              <a:rPr lang="ko-KR" sz="15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 charset="-127"/>
              </a:rPr>
              <a:t>별 외국인</a:t>
            </a:r>
            <a:r>
              <a:rPr lang="en-US" altLang="ko-KR" sz="15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 charset="-127"/>
              </a:rPr>
              <a:t> </a:t>
            </a:r>
            <a:r>
              <a:rPr lang="ko-KR" sz="15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 charset="-127"/>
              </a:rPr>
              <a:t>직접투자 </a:t>
            </a:r>
            <a:r>
              <a:rPr lang="ko-KR" sz="1500" dirty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 charset="-127"/>
              </a:rPr>
              <a:t>유치 </a:t>
            </a:r>
            <a:r>
              <a:rPr lang="ko-KR" sz="15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 charset="-127"/>
              </a:rPr>
              <a:t>현황</a:t>
            </a:r>
            <a:r>
              <a:rPr lang="en-US" altLang="ko-KR" sz="15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 charset="-127"/>
              </a:rPr>
              <a:t>  (</a:t>
            </a:r>
            <a:r>
              <a:rPr lang="ko-KR" altLang="en-US" sz="1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/>
              </a:rPr>
              <a:t>단위 </a:t>
            </a:r>
            <a:r>
              <a:rPr lang="en-US" altLang="ko-KR" sz="1600" kern="0" dirty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/>
              </a:rPr>
              <a:t>: </a:t>
            </a:r>
            <a:r>
              <a:rPr lang="ko-KR" altLang="en-US" sz="1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/>
              </a:rPr>
              <a:t>백만</a:t>
            </a:r>
            <a:r>
              <a:rPr lang="en-US" altLang="ko-KR" sz="1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/>
              </a:rPr>
              <a:t>$)</a:t>
            </a:r>
            <a:r>
              <a:rPr lang="en-US" altLang="ko-KR" sz="15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KoPub돋움체 Medium" charset="-127"/>
              </a:rPr>
              <a:t>&gt;</a:t>
            </a:r>
            <a:endParaRPr lang="en-US" altLang="ko-KR" sz="1400" dirty="0">
              <a:latin typeface="HY헤드라인M" panose="02030600000101010101" pitchFamily="18" charset="-127"/>
              <a:ea typeface="HY헤드라인M" panose="02030600000101010101" pitchFamily="18" charset="-127"/>
              <a:cs typeface="Arial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92038" y="895350"/>
            <a:ext cx="8246576" cy="1453530"/>
          </a:xfrm>
          <a:prstGeom prst="roundRect">
            <a:avLst>
              <a:gd name="adj" fmla="val 1632"/>
            </a:avLst>
          </a:prstGeom>
          <a:solidFill>
            <a:srgbClr val="3385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Tx/>
              <a:buNone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방글라데시와의 교역은 전형적인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出超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’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형 수출입 구조  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buFontTx/>
              <a:buNone/>
            </a:pPr>
            <a:endParaRPr lang="en-US" altLang="ko-KR" sz="400" b="1" dirty="0" smtClean="0">
              <a:latin typeface="새굴림" pitchFamily="18" charset="-127"/>
              <a:ea typeface="새굴림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대방 수출은 점차 둔화되는 반면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수입은 빠르게 증가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900" spc="-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-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수출 둔화 원인 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방글라데시 신규 투자 부진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원자재가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경유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철강 등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하락 </a:t>
            </a:r>
            <a:endParaRPr lang="ko-KR" altLang="en-US" sz="1900" spc="-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한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-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 무역투자 동향 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–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 무역 </a:t>
            </a:r>
            <a:r>
              <a:rPr kumimoji="0" lang="en-US" altLang="ko-KR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(1)</a:t>
            </a:r>
            <a:endParaRPr kumimoji="0" lang="ko-KR" altLang="en-US" sz="2400" spc="-5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aphicFrame>
        <p:nvGraphicFramePr>
          <p:cNvPr id="6" name="개체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76500483"/>
              </p:ext>
            </p:extLst>
          </p:nvPr>
        </p:nvGraphicFramePr>
        <p:xfrm>
          <a:off x="494331" y="2780928"/>
          <a:ext cx="8360636" cy="3376612"/>
        </p:xfrm>
        <a:graphic>
          <a:graphicData uri="http://schemas.openxmlformats.org/presentationml/2006/ole">
            <p:oleObj spid="_x0000_s53255" r:id="rId3" imgW="7047587" imgH="3377477" progId="Excel.Sheet.8">
              <p:embed/>
            </p:oleObj>
          </a:graphicData>
        </a:graphic>
      </p:graphicFrame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875720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92038" y="895350"/>
            <a:ext cx="8246576" cy="2893690"/>
          </a:xfrm>
          <a:prstGeom prst="roundRect">
            <a:avLst>
              <a:gd name="adj" fmla="val 1632"/>
            </a:avLst>
          </a:prstGeom>
          <a:solidFill>
            <a:srgbClr val="3385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buFontTx/>
              <a:buNone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주요 수출 품목 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ko-KR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-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산업 원부자재 및 기계류 중심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ko-KR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-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소비재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휴대폰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가전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및 자동차 수출은 구매력 부족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高관세로 부진</a:t>
            </a:r>
            <a:endParaRPr lang="en-US" altLang="ko-KR" sz="400" b="1" dirty="0" smtClean="0">
              <a:latin typeface="새굴림" pitchFamily="18" charset="-127"/>
              <a:ea typeface="새굴림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주요 수입 품목 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- 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의류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가죽 수입이 전체 증가세 주도</a:t>
            </a:r>
            <a:endParaRPr lang="en-US" altLang="ko-KR" sz="1900" spc="-1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900" spc="-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-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한국은 방글라데시에서 수입되는 전체 품목의 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95%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에 대해 무관세 혜택</a:t>
            </a:r>
            <a:endParaRPr lang="ko-KR" altLang="en-US" sz="1900" spc="-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한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-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 무역투자 동향 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–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 무역 </a:t>
            </a:r>
            <a:r>
              <a:rPr kumimoji="0" lang="en-US" altLang="ko-KR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(2)</a:t>
            </a:r>
            <a:endParaRPr kumimoji="0" lang="ko-KR" altLang="en-US" sz="2400" spc="-5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12</a:t>
            </a:fld>
            <a:endParaRPr lang="en-US" altLang="ko-KR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576388" y="27654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59074" y="4293096"/>
            <a:ext cx="3724894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합성수지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플라스틱 원료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섬유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봉제 기계</a:t>
            </a:r>
            <a:endParaRPr lang="en-US" altLang="ko-KR" sz="160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금속원료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아연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알루미늄 등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섬유 산업용 염료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안료</a:t>
            </a:r>
            <a:endParaRPr lang="en-US" altLang="ko-KR" sz="160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의약</a:t>
            </a:r>
            <a:r>
              <a:rPr lang="ko-KR" altLang="en-US" sz="16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품</a:t>
            </a:r>
            <a:endParaRPr lang="ko-KR" altLang="en-US" dirty="0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576388" y="3989739"/>
            <a:ext cx="1584176" cy="30777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ko-KR" altLang="en-US" sz="14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Arial" pitchFamily="34" charset="0"/>
              </a:rPr>
              <a:t>뜨는 수출 품목</a:t>
            </a:r>
            <a:endParaRPr lang="en-US" altLang="ko-KR" sz="1400" dirty="0">
              <a:latin typeface="HY헤드라인M" panose="02030600000101010101" pitchFamily="18" charset="-127"/>
              <a:ea typeface="HY헤드라인M" panose="02030600000101010101" pitchFamily="18" charset="-127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5650933" y="3983394"/>
            <a:ext cx="2232248" cy="30777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ko-KR" altLang="en-US" sz="14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Arial" pitchFamily="34" charset="0"/>
              </a:rPr>
              <a:t>최근 부진한 수출 품목</a:t>
            </a:r>
            <a:endParaRPr lang="en-US" altLang="ko-KR" sz="1400" dirty="0">
              <a:latin typeface="HY헤드라인M" panose="02030600000101010101" pitchFamily="18" charset="-127"/>
              <a:ea typeface="HY헤드라인M" panose="02030600000101010101" pitchFamily="18" charset="-127"/>
              <a:cs typeface="Arial" pitchFamily="34" charset="0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4842442" y="4326840"/>
            <a:ext cx="3724894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철강제품</a:t>
            </a:r>
            <a:endParaRPr lang="en-US" altLang="ko-KR" sz="160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종이류</a:t>
            </a:r>
            <a:endParaRPr lang="en-US" altLang="ko-KR" sz="160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경유 등 석유제품</a:t>
            </a:r>
            <a:endParaRPr lang="en-US" altLang="ko-KR" sz="160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시멘트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89921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13</a:t>
            </a:fld>
            <a:endParaRPr lang="en-US" altLang="ko-KR" dirty="0"/>
          </a:p>
        </p:txBody>
      </p:sp>
      <p:sp>
        <p:nvSpPr>
          <p:cNvPr id="5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한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-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 무역투자 동향 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–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 무역 </a:t>
            </a:r>
            <a:r>
              <a:rPr kumimoji="0" lang="en-US" altLang="ko-KR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(3)   </a:t>
            </a:r>
            <a:r>
              <a:rPr kumimoji="0" lang="en-US" altLang="ko-KR" sz="1600" spc="-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(</a:t>
            </a:r>
            <a:r>
              <a:rPr kumimoji="0" lang="ko-KR" altLang="en-US" sz="1600" spc="-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단위</a:t>
            </a:r>
            <a:r>
              <a:rPr kumimoji="0" lang="en-US" altLang="ko-KR" sz="1600" spc="-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:</a:t>
            </a:r>
            <a:r>
              <a:rPr kumimoji="0" lang="ko-KR" altLang="en-US" sz="1600" spc="-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백만</a:t>
            </a:r>
            <a:r>
              <a:rPr kumimoji="0" lang="en-US" altLang="ko-KR" sz="1600" spc="-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$)</a:t>
            </a:r>
            <a:endParaRPr kumimoji="0" lang="ko-KR" altLang="en-US" sz="1600" spc="-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27388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00651580"/>
              </p:ext>
            </p:extLst>
          </p:nvPr>
        </p:nvGraphicFramePr>
        <p:xfrm>
          <a:off x="323528" y="1631680"/>
          <a:ext cx="4248472" cy="4588896"/>
        </p:xfrm>
        <a:graphic>
          <a:graphicData uri="http://schemas.openxmlformats.org/drawingml/2006/table">
            <a:tbl>
              <a:tblPr/>
              <a:tblGrid>
                <a:gridCol w="432048"/>
                <a:gridCol w="2088232"/>
                <a:gridCol w="792088"/>
                <a:gridCol w="936104"/>
              </a:tblGrid>
              <a:tr h="37716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순위</a:t>
                      </a:r>
                      <a:endParaRPr lang="ko-KR" altLang="en-US" sz="9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품목명</a:t>
                      </a:r>
                      <a:endParaRPr lang="ko-KR" alt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금액</a:t>
                      </a:r>
                      <a:endParaRPr lang="ko-KR" alt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증가율</a:t>
                      </a:r>
                      <a:endParaRPr lang="ko-KR" alt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3771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총계</a:t>
                      </a:r>
                      <a:endParaRPr lang="ko-KR" alt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1,427</a:t>
                      </a:r>
                      <a:endParaRPr 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-2.2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합성수지</a:t>
                      </a:r>
                      <a:endParaRPr lang="ko-KR" alt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135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30.3</a:t>
                      </a:r>
                      <a:endParaRPr 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석유제품 </a:t>
                      </a:r>
                      <a:r>
                        <a:rPr lang="en-US" altLang="ko-KR" sz="12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경유 등</a:t>
                      </a:r>
                      <a:r>
                        <a:rPr lang="en-US" altLang="ko-KR" sz="12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131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-51.4</a:t>
                      </a:r>
                      <a:endParaRPr 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철강판</a:t>
                      </a:r>
                      <a:endParaRPr lang="ko-KR" alt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127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-9.9</a:t>
                      </a:r>
                      <a:endParaRPr 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종이제품</a:t>
                      </a:r>
                      <a:endParaRPr lang="ko-KR" alt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95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-15.3</a:t>
                      </a:r>
                      <a:endParaRPr 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아연제품</a:t>
                      </a:r>
                      <a:endParaRPr lang="ko-KR" alt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74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17.6</a:t>
                      </a:r>
                      <a:endParaRPr 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강반제품 및 기타철강제품</a:t>
                      </a:r>
                      <a:endParaRPr lang="ko-KR" alt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47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-55.5</a:t>
                      </a:r>
                      <a:endParaRPr 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선박</a:t>
                      </a:r>
                      <a:r>
                        <a:rPr lang="en-US" altLang="ko-KR" sz="12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*</a:t>
                      </a:r>
                      <a:r>
                        <a:rPr lang="ko-KR" altLang="en-US" sz="12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해양구조물 </a:t>
                      </a: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및 부품</a:t>
                      </a:r>
                      <a:endParaRPr lang="ko-KR" alt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44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312.1</a:t>
                      </a:r>
                      <a:endParaRPr 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섬유 및 화학기계</a:t>
                      </a:r>
                      <a:endParaRPr lang="ko-KR" alt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44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17.3</a:t>
                      </a:r>
                      <a:endParaRPr 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농약 및 의약품</a:t>
                      </a:r>
                      <a:endParaRPr lang="ko-KR" alt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42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29.5</a:t>
                      </a:r>
                      <a:endParaRPr 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회전</a:t>
                      </a:r>
                      <a:r>
                        <a:rPr lang="en-US" altLang="ko-KR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rotary electric)</a:t>
                      </a:r>
                      <a:r>
                        <a:rPr lang="ko-KR" alt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기기</a:t>
                      </a:r>
                      <a:endParaRPr lang="ko-KR" alt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38</a:t>
                      </a:r>
                      <a:endParaRPr lang="en-US" sz="1100" b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1233.5</a:t>
                      </a:r>
                      <a:endParaRPr lang="en-US" sz="11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16113" y="15684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22334040"/>
              </p:ext>
            </p:extLst>
          </p:nvPr>
        </p:nvGraphicFramePr>
        <p:xfrm>
          <a:off x="4684443" y="1642440"/>
          <a:ext cx="4191165" cy="4588896"/>
        </p:xfrm>
        <a:graphic>
          <a:graphicData uri="http://schemas.openxmlformats.org/drawingml/2006/table">
            <a:tbl>
              <a:tblPr/>
              <a:tblGrid>
                <a:gridCol w="431251"/>
                <a:gridCol w="1942432"/>
                <a:gridCol w="803765"/>
                <a:gridCol w="1013717"/>
              </a:tblGrid>
              <a:tr h="37716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순위</a:t>
                      </a:r>
                      <a:endParaRPr lang="ko-KR" alt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품목명</a:t>
                      </a:r>
                      <a:endParaRPr lang="ko-KR" alt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금액</a:t>
                      </a:r>
                      <a:endParaRPr lang="ko-KR" alt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증가율</a:t>
                      </a:r>
                      <a:endParaRPr lang="ko-KR" alt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3771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총계</a:t>
                      </a:r>
                      <a:endParaRPr lang="ko-KR" alt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332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12.6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의류</a:t>
                      </a:r>
                      <a:endParaRPr lang="ko-KR" alt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143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15.1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가죽</a:t>
                      </a:r>
                      <a:endParaRPr lang="ko-KR" alt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26.7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기타섬유제품</a:t>
                      </a:r>
                      <a:endParaRPr lang="ko-KR" alt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164.0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동제품</a:t>
                      </a:r>
                      <a:endParaRPr lang="ko-KR" alt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121.0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석유제품</a:t>
                      </a:r>
                      <a:endParaRPr lang="ko-KR" alt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-68.6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신발</a:t>
                      </a:r>
                      <a:endParaRPr lang="ko-KR" alt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31.8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기타농산물</a:t>
                      </a:r>
                      <a:endParaRPr lang="ko-KR" alt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-5.0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기호 식품</a:t>
                      </a:r>
                      <a:endParaRPr lang="ko-KR" alt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31.6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의자</a:t>
                      </a:r>
                      <a:endParaRPr lang="ko-KR" alt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436.2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기타직물</a:t>
                      </a:r>
                      <a:endParaRPr lang="ko-KR" alt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6.8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89801" marR="89801" marT="44900" marB="4490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436813" y="15684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23528" y="621868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 </a:t>
            </a:r>
            <a:r>
              <a:rPr lang="en-US" altLang="ko-KR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선박은 정부조달품목 </a:t>
            </a:r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납품에 따른 일시적 </a:t>
            </a:r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증가</a:t>
            </a:r>
            <a:endParaRPr lang="ko-KR" altLang="en-US" sz="1200" dirty="0"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79513" y="1124744"/>
            <a:ext cx="410445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&lt;</a:t>
            </a:r>
            <a:r>
              <a:rPr kumimoji="1" lang="ko-KR" altLang="en-US" sz="1500" i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대방글라데시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5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주요 수출 품목</a:t>
            </a:r>
            <a:r>
              <a:rPr lang="en-US" altLang="ko-KR" sz="15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(2013)&gt; </a:t>
            </a:r>
            <a:endParaRPr kumimoji="1" lang="ko-KR" altLang="ko-KR" sz="1500" i="0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690256" y="1125888"/>
            <a:ext cx="410445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&lt;</a:t>
            </a:r>
            <a:r>
              <a:rPr kumimoji="1" lang="ko-KR" altLang="en-US" sz="1500" i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대방글라데시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5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주요 수</a:t>
            </a:r>
            <a:r>
              <a:rPr lang="ko-KR" altLang="en-US" sz="15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입</a:t>
            </a:r>
            <a:r>
              <a:rPr lang="ko-KR" altLang="en-US" sz="15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품목</a:t>
            </a:r>
            <a:r>
              <a:rPr lang="en-US" altLang="ko-KR" sz="15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(2013)&gt;</a:t>
            </a:r>
            <a:endParaRPr kumimoji="1" lang="ko-KR" altLang="ko-KR" sz="1500" i="0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3490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14</a:t>
            </a:fld>
            <a:endParaRPr lang="en-US" altLang="ko-KR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592038" y="895350"/>
            <a:ext cx="8246576" cy="1453530"/>
          </a:xfrm>
          <a:prstGeom prst="roundRect">
            <a:avLst>
              <a:gd name="adj" fmla="val 1632"/>
            </a:avLst>
          </a:prstGeom>
          <a:solidFill>
            <a:srgbClr val="3385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Tx/>
              <a:buNone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의류제조업 일변도의 직접투자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(FDI)</a:t>
            </a:r>
          </a:p>
          <a:p>
            <a:pPr>
              <a:buFontTx/>
              <a:buNone/>
            </a:pPr>
            <a:endParaRPr lang="en-US" altLang="ko-KR" sz="400" b="1" dirty="0" smtClean="0">
              <a:latin typeface="새굴림" pitchFamily="18" charset="-127"/>
              <a:ea typeface="새굴림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최근 업종 다변화 추세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자원개발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연구개발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의료보조재 등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열악한 투자 환경으로 한국 기업의 관심 부진</a:t>
            </a:r>
            <a:endParaRPr lang="ko-KR" altLang="en-US" sz="1900" spc="-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한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-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 무역투자 동향 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–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 투자</a:t>
            </a:r>
            <a:endParaRPr kumimoji="0" lang="ko-KR" altLang="en-US" sz="2400" spc="-5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592038" y="2805043"/>
            <a:ext cx="3744416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231</a:t>
            </a:r>
            <a:r>
              <a:rPr lang="ko-KR" altLang="en-US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 법인</a:t>
            </a:r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*</a:t>
            </a:r>
          </a:p>
          <a:p>
            <a:pPr algn="ctr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투자금액 </a:t>
            </a:r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283 </a:t>
            </a:r>
            <a:r>
              <a:rPr lang="ko-KR" altLang="en-US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백만 달러</a:t>
            </a:r>
            <a:endParaRPr lang="en-US" altLang="ko-KR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(2014.3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월말 누계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4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0468" y="4515668"/>
            <a:ext cx="3007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* </a:t>
            </a:r>
            <a:r>
              <a:rPr lang="ko-KR" altLang="en-US" sz="1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실제 조업중인 업체는 </a:t>
            </a:r>
            <a:r>
              <a:rPr lang="en-US" altLang="ko-KR" sz="1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150</a:t>
            </a:r>
            <a:r>
              <a:rPr lang="ko-KR" altLang="en-US" sz="1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개 내외</a:t>
            </a:r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566986" y="4858176"/>
            <a:ext cx="381642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제조업 투자 비중 </a:t>
            </a:r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66%,</a:t>
            </a:r>
          </a:p>
          <a:p>
            <a:pPr algn="ctr">
              <a:lnSpc>
                <a:spcPct val="15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의류</a:t>
            </a:r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섬유 제품이 </a:t>
            </a:r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78%</a:t>
            </a:r>
            <a:endParaRPr lang="ko-KR" altLang="en-US" sz="14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5004048" y="2745371"/>
            <a:ext cx="3744416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자원개발 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GS </a:t>
            </a:r>
            <a:r>
              <a:rPr lang="ko-KR" altLang="en-US" sz="1400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칼텍스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가스탐사</a:t>
            </a:r>
            <a:endParaRPr lang="en-US" altLang="ko-KR" sz="140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연구개발 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삼성전자 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R&amp;D 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센터</a:t>
            </a:r>
            <a:endParaRPr lang="en-US" altLang="ko-KR" sz="140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의료보조재  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400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오스템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400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임플란트</a:t>
            </a:r>
            <a:endParaRPr lang="ko-KR" altLang="en-US" sz="14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4860032" y="4832933"/>
            <a:ext cx="3744416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암묵적 외국인 투자 제한</a:t>
            </a:r>
            <a:endParaRPr lang="en-US" altLang="ko-KR" sz="14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 ex) BGMEA 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가입 불허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전력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가스 부족</a:t>
            </a:r>
            <a:endParaRPr lang="en-US" altLang="ko-KR" sz="140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투자 부지 부족</a:t>
            </a:r>
            <a:endParaRPr lang="ko-KR" altLang="en-US" sz="14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6433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  <p:sp>
        <p:nvSpPr>
          <p:cNvPr id="9" name="직사각형 8"/>
          <p:cNvSpPr/>
          <p:nvPr/>
        </p:nvSpPr>
        <p:spPr>
          <a:xfrm>
            <a:off x="1502693" y="2797002"/>
            <a:ext cx="6192688" cy="2239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  <a:defRPr/>
            </a:pPr>
            <a:r>
              <a:rPr kumimoji="0" lang="ko-KR" altLang="en-US" sz="3400" spc="-5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바다M" pitchFamily="18" charset="-127"/>
                <a:ea typeface="HY바다M" pitchFamily="18" charset="-127"/>
              </a:rPr>
              <a:t>감사합니다 </a:t>
            </a:r>
            <a:r>
              <a:rPr kumimoji="0" lang="en-US" altLang="ko-KR" sz="3400" spc="-5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바다M" pitchFamily="18" charset="-127"/>
                <a:ea typeface="HY바다M" pitchFamily="18" charset="-127"/>
              </a:rPr>
              <a:t>~</a:t>
            </a:r>
          </a:p>
          <a:p>
            <a:pPr algn="ctr" eaLnBrk="0" hangingPunct="0">
              <a:lnSpc>
                <a:spcPct val="150000"/>
              </a:lnSpc>
              <a:defRPr/>
            </a:pPr>
            <a:r>
              <a:rPr kumimoji="0" lang="en-US" altLang="ko-KR" sz="3200" spc="-5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바다M" pitchFamily="18" charset="-127"/>
                <a:ea typeface="HY바다M" pitchFamily="18" charset="-127"/>
              </a:rPr>
              <a:t>KIMS  CORPORATION LTD. / </a:t>
            </a:r>
            <a:r>
              <a:rPr kumimoji="0" lang="ko-KR" altLang="en-US" sz="3200" spc="-5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바다M" pitchFamily="18" charset="-127"/>
                <a:ea typeface="HY바다M" pitchFamily="18" charset="-127"/>
              </a:rPr>
              <a:t>대표 김 항 진</a:t>
            </a:r>
            <a:endParaRPr kumimoji="0" lang="ko-KR" altLang="en-US" sz="3200" spc="-50" dirty="0">
              <a:solidFill>
                <a:srgbClr val="CC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바다M" pitchFamily="18" charset="-127"/>
              <a:ea typeface="HY바다M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8172400" y="6237312"/>
            <a:ext cx="533400" cy="381000"/>
          </a:xfrm>
        </p:spPr>
        <p:txBody>
          <a:bodyPr/>
          <a:lstStyle/>
          <a:p>
            <a:pPr>
              <a:defRPr/>
            </a:pPr>
            <a:fld id="{7866D2F6-DF4D-478B-9FA8-33F9EF0F6649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2695850" y="3859095"/>
            <a:ext cx="4539506" cy="36837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2433620" y="3781053"/>
            <a:ext cx="524461" cy="524461"/>
            <a:chOff x="1644240" y="1581150"/>
            <a:chExt cx="865636" cy="865636"/>
          </a:xfrm>
        </p:grpSpPr>
        <p:sp>
          <p:nvSpPr>
            <p:cNvPr id="6" name="타원 5"/>
            <p:cNvSpPr/>
            <p:nvPr/>
          </p:nvSpPr>
          <p:spPr>
            <a:xfrm>
              <a:off x="1644240" y="1581150"/>
              <a:ext cx="865636" cy="865636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1691891" y="1628801"/>
              <a:ext cx="770334" cy="770334"/>
              <a:chOff x="1115617" y="1628801"/>
              <a:chExt cx="770334" cy="770334"/>
            </a:xfrm>
          </p:grpSpPr>
          <p:sp>
            <p:nvSpPr>
              <p:cNvPr id="8" name="타원 7"/>
              <p:cNvSpPr/>
              <p:nvPr/>
            </p:nvSpPr>
            <p:spPr>
              <a:xfrm>
                <a:off x="1115617" y="1628801"/>
                <a:ext cx="770334" cy="770334"/>
              </a:xfrm>
              <a:prstGeom prst="ellipse">
                <a:avLst/>
              </a:prstGeom>
              <a:solidFill>
                <a:srgbClr val="006699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 dirty="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9" name="타원 8"/>
              <p:cNvSpPr/>
              <p:nvPr/>
            </p:nvSpPr>
            <p:spPr>
              <a:xfrm>
                <a:off x="1115617" y="1628801"/>
                <a:ext cx="770334" cy="385167"/>
              </a:xfrm>
              <a:custGeom>
                <a:avLst/>
                <a:gdLst/>
                <a:ahLst/>
                <a:cxnLst/>
                <a:rect l="l" t="t" r="r" b="b"/>
                <a:pathLst>
                  <a:path w="770334" h="385167">
                    <a:moveTo>
                      <a:pt x="385167" y="0"/>
                    </a:moveTo>
                    <a:cubicBezTo>
                      <a:pt x="597889" y="0"/>
                      <a:pt x="770334" y="172445"/>
                      <a:pt x="770334" y="385167"/>
                    </a:cubicBezTo>
                    <a:lnTo>
                      <a:pt x="0" y="385167"/>
                    </a:lnTo>
                    <a:cubicBezTo>
                      <a:pt x="0" y="172445"/>
                      <a:pt x="172445" y="0"/>
                      <a:pt x="385167" y="0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 dirty="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2506026" y="3834913"/>
            <a:ext cx="3962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2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III</a:t>
            </a:r>
            <a:endParaRPr lang="ko-KR" altLang="en-US" sz="22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929948" y="3864430"/>
            <a:ext cx="2725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3366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000" dirty="0" smtClean="0">
                <a:solidFill>
                  <a:srgbClr val="003366"/>
                </a:solidFill>
                <a:latin typeface="HY헤드라인M" pitchFamily="18" charset="-127"/>
                <a:ea typeface="HY헤드라인M" pitchFamily="18" charset="-127"/>
              </a:rPr>
              <a:t>한</a:t>
            </a:r>
            <a:r>
              <a:rPr lang="en-US" altLang="ko-KR" sz="2000" dirty="0" smtClean="0">
                <a:solidFill>
                  <a:srgbClr val="003366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2000" dirty="0" smtClean="0">
                <a:solidFill>
                  <a:srgbClr val="003366"/>
                </a:solidFill>
                <a:latin typeface="HY헤드라인M" pitchFamily="18" charset="-127"/>
                <a:ea typeface="HY헤드라인M" pitchFamily="18" charset="-127"/>
              </a:rPr>
              <a:t>방 무역투자 동향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2695850" y="3277237"/>
            <a:ext cx="4539506" cy="36837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2433620" y="3199195"/>
            <a:ext cx="524461" cy="524461"/>
            <a:chOff x="1644240" y="1581150"/>
            <a:chExt cx="865636" cy="865636"/>
          </a:xfrm>
        </p:grpSpPr>
        <p:sp>
          <p:nvSpPr>
            <p:cNvPr id="22" name="타원 21"/>
            <p:cNvSpPr/>
            <p:nvPr/>
          </p:nvSpPr>
          <p:spPr>
            <a:xfrm>
              <a:off x="1644240" y="1581150"/>
              <a:ext cx="865636" cy="865636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1691891" y="1628801"/>
              <a:ext cx="770334" cy="770334"/>
              <a:chOff x="1115617" y="1628801"/>
              <a:chExt cx="770334" cy="770334"/>
            </a:xfrm>
          </p:grpSpPr>
          <p:sp>
            <p:nvSpPr>
              <p:cNvPr id="24" name="타원 23"/>
              <p:cNvSpPr/>
              <p:nvPr/>
            </p:nvSpPr>
            <p:spPr>
              <a:xfrm>
                <a:off x="1115617" y="1628801"/>
                <a:ext cx="770334" cy="770334"/>
              </a:xfrm>
              <a:prstGeom prst="ellipse">
                <a:avLst/>
              </a:prstGeom>
              <a:solidFill>
                <a:srgbClr val="006699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 dirty="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5" name="타원 8"/>
              <p:cNvSpPr/>
              <p:nvPr/>
            </p:nvSpPr>
            <p:spPr>
              <a:xfrm>
                <a:off x="1115617" y="1628801"/>
                <a:ext cx="770334" cy="385167"/>
              </a:xfrm>
              <a:custGeom>
                <a:avLst/>
                <a:gdLst/>
                <a:ahLst/>
                <a:cxnLst/>
                <a:rect l="l" t="t" r="r" b="b"/>
                <a:pathLst>
                  <a:path w="770334" h="385167">
                    <a:moveTo>
                      <a:pt x="385167" y="0"/>
                    </a:moveTo>
                    <a:cubicBezTo>
                      <a:pt x="597889" y="0"/>
                      <a:pt x="770334" y="172445"/>
                      <a:pt x="770334" y="385167"/>
                    </a:cubicBezTo>
                    <a:lnTo>
                      <a:pt x="0" y="385167"/>
                    </a:lnTo>
                    <a:cubicBezTo>
                      <a:pt x="0" y="172445"/>
                      <a:pt x="172445" y="0"/>
                      <a:pt x="385167" y="0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 dirty="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2541292" y="3253055"/>
            <a:ext cx="3257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2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II</a:t>
            </a:r>
            <a:endParaRPr lang="ko-KR" altLang="en-US" sz="22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929948" y="3282572"/>
            <a:ext cx="2832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003366"/>
                </a:solidFill>
                <a:latin typeface="HY헤드라인M" pitchFamily="18" charset="-127"/>
                <a:ea typeface="HY헤드라인M" pitchFamily="18" charset="-127"/>
              </a:rPr>
              <a:t>  방글라데시 경제 현황</a:t>
            </a:r>
            <a:endParaRPr lang="ko-KR" altLang="en-US" sz="2000" dirty="0">
              <a:solidFill>
                <a:srgbClr val="003366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2667570" y="2652654"/>
            <a:ext cx="4539506" cy="36837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2433620" y="2574612"/>
            <a:ext cx="524461" cy="524461"/>
            <a:chOff x="1644240" y="1581150"/>
            <a:chExt cx="865636" cy="865636"/>
          </a:xfrm>
        </p:grpSpPr>
        <p:sp>
          <p:nvSpPr>
            <p:cNvPr id="30" name="타원 29"/>
            <p:cNvSpPr/>
            <p:nvPr/>
          </p:nvSpPr>
          <p:spPr>
            <a:xfrm>
              <a:off x="1644240" y="1581150"/>
              <a:ext cx="865636" cy="865636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1691891" y="1628801"/>
              <a:ext cx="770334" cy="770334"/>
              <a:chOff x="1115617" y="1628801"/>
              <a:chExt cx="770334" cy="770334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1115617" y="1628801"/>
                <a:ext cx="770334" cy="770334"/>
              </a:xfrm>
              <a:prstGeom prst="ellipse">
                <a:avLst/>
              </a:prstGeom>
              <a:solidFill>
                <a:srgbClr val="006699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 dirty="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33" name="타원 8"/>
              <p:cNvSpPr/>
              <p:nvPr/>
            </p:nvSpPr>
            <p:spPr>
              <a:xfrm>
                <a:off x="1115617" y="1628801"/>
                <a:ext cx="770334" cy="385167"/>
              </a:xfrm>
              <a:custGeom>
                <a:avLst/>
                <a:gdLst/>
                <a:ahLst/>
                <a:cxnLst/>
                <a:rect l="l" t="t" r="r" b="b"/>
                <a:pathLst>
                  <a:path w="770334" h="385167">
                    <a:moveTo>
                      <a:pt x="385167" y="0"/>
                    </a:moveTo>
                    <a:cubicBezTo>
                      <a:pt x="597889" y="0"/>
                      <a:pt x="770334" y="172445"/>
                      <a:pt x="770334" y="385167"/>
                    </a:cubicBezTo>
                    <a:lnTo>
                      <a:pt x="0" y="385167"/>
                    </a:lnTo>
                    <a:cubicBezTo>
                      <a:pt x="0" y="172445"/>
                      <a:pt x="172445" y="0"/>
                      <a:pt x="385167" y="0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 dirty="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2557508" y="2618947"/>
            <a:ext cx="2551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2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I</a:t>
            </a:r>
            <a:endParaRPr lang="ko-KR" altLang="en-US" sz="22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929948" y="2657989"/>
            <a:ext cx="4162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3366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000" dirty="0" smtClean="0">
                <a:solidFill>
                  <a:srgbClr val="003366"/>
                </a:solidFill>
                <a:latin typeface="HY헤드라인M" pitchFamily="18" charset="-127"/>
                <a:ea typeface="HY헤드라인M" pitchFamily="18" charset="-127"/>
              </a:rPr>
              <a:t>방글라데시 개황          </a:t>
            </a:r>
            <a:endParaRPr lang="ko-KR" altLang="en-US" sz="2000" dirty="0">
              <a:solidFill>
                <a:srgbClr val="003366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44" name="그림 4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2083" b="73472"/>
          <a:stretch/>
        </p:blipFill>
        <p:spPr>
          <a:xfrm>
            <a:off x="0" y="404664"/>
            <a:ext cx="346710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6518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9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방글라데시 개황</a:t>
            </a:r>
            <a:endParaRPr kumimoji="0" lang="ko-KR" altLang="en-US" sz="2400" spc="-5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979588"/>
              </p:ext>
            </p:extLst>
          </p:nvPr>
        </p:nvGraphicFramePr>
        <p:xfrm>
          <a:off x="239819" y="833442"/>
          <a:ext cx="4548205" cy="5757043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659773"/>
                <a:gridCol w="3888432"/>
              </a:tblGrid>
              <a:tr h="1594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국명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방글라데시 인민 </a:t>
                      </a:r>
                      <a:r>
                        <a:rPr lang="ko-KR" alt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공화국</a:t>
                      </a:r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022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위치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동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서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북쪽은 인도에 둘러싸여 있으며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남동쪽은 미얀마와 남쪽의 </a:t>
                      </a:r>
                      <a:r>
                        <a:rPr lang="ko-KR" altLang="en-US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벵골만과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접해 </a:t>
                      </a:r>
                      <a:r>
                        <a:rPr lang="ko-KR" alt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있음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594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면적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147,570㎢(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한반도 전체의 약 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2/3)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594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기후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겨울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(11~2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월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), 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여름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(3~6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월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), 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우기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(7~10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월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로 </a:t>
                      </a:r>
                      <a:endParaRPr lang="en-US" altLang="ko-KR" sz="14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구분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아열대 몬순 기후 </a:t>
                      </a: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594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수도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다카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Dhaka) </a:t>
                      </a: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784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인구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억 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5,250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 </a:t>
                      </a:r>
                      <a:r>
                        <a:rPr lang="ko-KR" alt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명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83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주요 </a:t>
                      </a:r>
                      <a:endParaRPr lang="en-US" altLang="ko-KR" sz="1500" dirty="0" smtClean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도시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다카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1,188</a:t>
                      </a:r>
                      <a:r>
                        <a:rPr lang="ko-KR" alt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치타공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751</a:t>
                      </a:r>
                      <a:r>
                        <a:rPr lang="ko-KR" alt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실렛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340</a:t>
                      </a:r>
                      <a:r>
                        <a:rPr lang="ko-KR" alt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라쟈히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257</a:t>
                      </a:r>
                      <a:r>
                        <a:rPr lang="ko-KR" alt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바리잘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229</a:t>
                      </a:r>
                      <a:r>
                        <a:rPr lang="ko-KR" alt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쿨나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229</a:t>
                      </a:r>
                      <a:r>
                        <a:rPr lang="ko-KR" alt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랑푸르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287</a:t>
                      </a:r>
                      <a:r>
                        <a:rPr lang="ko-KR" alt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 </a:t>
                      </a: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594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민족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4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벵골족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89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언어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국민의 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95% 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가량이 </a:t>
                      </a:r>
                      <a:r>
                        <a:rPr lang="ko-KR" altLang="en-US" sz="14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벵골어</a:t>
                      </a:r>
                      <a:r>
                        <a:rPr lang="ko-KR" alt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사용 </a:t>
                      </a:r>
                    </a:p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* 지식인 비즈니스 종사자는 영어 능통</a:t>
                      </a: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594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종교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이슬람교 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88.3%, 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힌두교 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10.5%, 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1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건국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en-US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1971</a:t>
                      </a:r>
                      <a:r>
                        <a:rPr lang="ko-KR" alt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월 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26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 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파키스탄으로부터 독립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661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정부</a:t>
                      </a:r>
                      <a:endParaRPr lang="en-US" altLang="ko-KR" sz="1500" dirty="0" smtClean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5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형태</a:t>
                      </a:r>
                      <a:endParaRPr lang="ko-KR" altLang="en-US" sz="15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내각책임제</a:t>
                      </a:r>
                      <a:endParaRPr lang="en-US" altLang="ko-KR" sz="14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l">
                        <a:lnSpc>
                          <a:spcPct val="140000"/>
                        </a:lnSpc>
                      </a:pPr>
                      <a:r>
                        <a:rPr lang="ko-KR" altLang="en-US" sz="14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ㅇ</a:t>
                      </a:r>
                      <a:r>
                        <a:rPr lang="ko-KR" alt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총리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</a:t>
                      </a:r>
                      <a:r>
                        <a:rPr lang="ko-KR" altLang="en-US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쉐이크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하시나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(Sheikh </a:t>
                      </a:r>
                      <a:r>
                        <a:rPr lang="en-US" altLang="ko-KR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Hasina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실권자</a:t>
                      </a:r>
                      <a:r>
                        <a:rPr lang="en-US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867" marR="39867" marT="26578" marB="26578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" name="Picture 9" descr="D:\0.통계및참고\15.사진영상지도\BOI_ma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836712"/>
            <a:ext cx="3827559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10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방글라데시 경제 현황 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-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주요 경제 지표</a:t>
            </a:r>
            <a:endParaRPr kumimoji="0" lang="ko-KR" altLang="en-US" sz="2400" spc="-5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6207055"/>
              </p:ext>
            </p:extLst>
          </p:nvPr>
        </p:nvGraphicFramePr>
        <p:xfrm>
          <a:off x="612775" y="908718"/>
          <a:ext cx="7271593" cy="5483813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726890"/>
                <a:gridCol w="5544703"/>
              </a:tblGrid>
              <a:tr h="3420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GDP</a:t>
                      </a:r>
                      <a:endParaRPr lang="ko-KR" altLang="ko-KR" sz="1500" b="0" kern="100" dirty="0" smtClean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1,230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억 달러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sz="1500" kern="100" dirty="0" smtClean="0"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12) 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sym typeface="Wingdings"/>
                        </a:rPr>
                        <a:t>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1,413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억 달러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altLang="ko-KR" sz="1500" kern="100" dirty="0" smtClean="0"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13)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  <a:tr h="34203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GDP </a:t>
                      </a:r>
                      <a:r>
                        <a:rPr lang="ko-KR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성장률</a:t>
                      </a:r>
                      <a:endParaRPr lang="ko-KR" sz="15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6.1%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altLang="ko-KR" sz="1500" kern="100" dirty="0" smtClean="0"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12) 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sym typeface="Wingdings"/>
                        </a:rPr>
                        <a:t>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5.8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%(</a:t>
                      </a:r>
                      <a:r>
                        <a:rPr lang="en-US" altLang="ko-KR" sz="1500" kern="100" dirty="0" smtClean="0"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13)  -&gt;</a:t>
                      </a:r>
                      <a:r>
                        <a:rPr lang="en-US" sz="1500" kern="100" baseline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6.2%[14/</a:t>
                      </a:r>
                      <a:r>
                        <a:rPr lang="ko-KR" altLang="en-US" sz="1500" kern="100" baseline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예상</a:t>
                      </a:r>
                      <a:r>
                        <a:rPr lang="en-US" sz="1500" kern="100" baseline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]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  <a:tr h="34203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인당</a:t>
                      </a:r>
                      <a:r>
                        <a:rPr lang="en-US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GDP</a:t>
                      </a:r>
                      <a:endParaRPr lang="ko-KR" sz="15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795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달러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altLang="ko-KR" sz="1500" kern="100" dirty="0" smtClean="0"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12) 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sym typeface="Wingdings"/>
                        </a:rPr>
                        <a:t>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904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달러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altLang="ko-KR" sz="1500" kern="100" dirty="0" smtClean="0"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13)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  <a:tr h="34203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실 업 률</a:t>
                      </a:r>
                      <a:endParaRPr lang="ko-KR" sz="15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13.6%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altLang="ko-KR" sz="1500" kern="100" dirty="0" smtClean="0"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</a:t>
                      </a:r>
                      <a:r>
                        <a:rPr lang="en-US" alt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  <a:tr h="34203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물가상승률</a:t>
                      </a:r>
                      <a:r>
                        <a:rPr lang="en-US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(CPI)</a:t>
                      </a:r>
                      <a:endParaRPr lang="ko-KR" sz="15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6.2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%(</a:t>
                      </a:r>
                      <a:r>
                        <a:rPr lang="en-US" altLang="ko-KR" sz="1500" kern="100" dirty="0" smtClean="0"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12)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sym typeface="Wingdings"/>
                        </a:rPr>
                        <a:t>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7.5%(</a:t>
                      </a:r>
                      <a:r>
                        <a:rPr lang="en-US" altLang="ko-KR" sz="1500" kern="100" dirty="0" smtClean="0"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13) 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  <a:tr h="34203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화폐 단위</a:t>
                      </a:r>
                      <a:endParaRPr lang="ko-KR" sz="15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Taka(TK),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공식 표기는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BDT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  <a:tr h="34203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환율</a:t>
                      </a:r>
                      <a:endParaRPr lang="ko-KR" sz="15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USD 1 = BDT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77~78  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*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변동환율제 시행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  <a:tr h="34203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외채</a:t>
                      </a:r>
                      <a:endParaRPr lang="ko-KR" sz="15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233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억 달러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altLang="ko-KR" sz="1500" kern="100" dirty="0" smtClean="0"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13.6</a:t>
                      </a:r>
                      <a:r>
                        <a:rPr 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월말</a:t>
                      </a:r>
                      <a:r>
                        <a:rPr lang="en-US" alt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  <a:tr h="34203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외환보유고</a:t>
                      </a:r>
                      <a:endParaRPr lang="ko-KR" sz="15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20,267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백만 달러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altLang="ko-KR" sz="1500" kern="100" dirty="0" smtClean="0"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14.5</a:t>
                      </a:r>
                      <a:r>
                        <a:rPr 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월말</a:t>
                      </a:r>
                      <a:r>
                        <a:rPr lang="en-US" alt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  <a:tr h="68407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산업 구조</a:t>
                      </a:r>
                      <a:r>
                        <a:rPr lang="en-US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(%)</a:t>
                      </a:r>
                      <a:endParaRPr lang="ko-KR" sz="15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농림수산업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(18.7%),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광업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(1.3%),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제조업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(19.5%), </a:t>
                      </a:r>
                      <a:endParaRPr lang="en-US" sz="1500" kern="100" dirty="0" smtClean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전력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수도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가스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/(1.7%), </a:t>
                      </a:r>
                      <a:r>
                        <a:rPr 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건설업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및 서비스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(58.7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%)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  <a:tr h="68407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교역 규모</a:t>
                      </a:r>
                      <a:endParaRPr lang="ko-KR" sz="15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수출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29,765</a:t>
                      </a:r>
                      <a:r>
                        <a:rPr 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백만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달러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(FY</a:t>
                      </a:r>
                      <a:r>
                        <a:rPr lang="en-US" alt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14*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수입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36,571</a:t>
                      </a:r>
                      <a:r>
                        <a:rPr 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백만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달러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(FY</a:t>
                      </a:r>
                      <a:r>
                        <a:rPr lang="en-US" alt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  <a:tr h="102611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주요 </a:t>
                      </a:r>
                      <a:r>
                        <a:rPr lang="ko-KR" sz="1500" b="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교역품</a:t>
                      </a:r>
                      <a:r>
                        <a:rPr lang="ko-KR" altLang="en-US" sz="1500" b="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목</a:t>
                      </a:r>
                      <a:endParaRPr lang="ko-KR" sz="15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>
                    <a:solidFill>
                      <a:srgbClr val="338599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수출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</a:t>
                      </a:r>
                      <a:r>
                        <a:rPr 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의류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약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80%),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황마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냉동 새우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차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sz="1500" kern="1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茶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), </a:t>
                      </a:r>
                      <a:r>
                        <a:rPr 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가죽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just" latinLnBrk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수입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섬유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기계</a:t>
                      </a:r>
                      <a:r>
                        <a:rPr lang="ko-KR" alt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류</a:t>
                      </a:r>
                      <a:r>
                        <a:rPr lang="en-US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연료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곡물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전자 및 전기기기</a:t>
                      </a:r>
                      <a:r>
                        <a:rPr lang="en-US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sz="1500" kern="1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철강 및 </a:t>
                      </a:r>
                      <a:r>
                        <a:rPr lang="ko-KR" sz="1500" kern="1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금속</a:t>
                      </a:r>
                      <a:endParaRPr lang="ko-KR" sz="150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KoPub돋움체 Medium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11560" y="6395745"/>
            <a:ext cx="2852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* FY14(2013/14) : 2013.7.1~2014.6.30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592038" y="895350"/>
            <a:ext cx="8084418" cy="2245618"/>
          </a:xfrm>
          <a:prstGeom prst="roundRect">
            <a:avLst>
              <a:gd name="adj" fmla="val 1632"/>
            </a:avLst>
          </a:prstGeom>
          <a:solidFill>
            <a:srgbClr val="3385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6%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 고성장 지속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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정치 불안으로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2013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년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5.8%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성장 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900" dirty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    </a:t>
            </a:r>
            <a:r>
              <a:rPr lang="en-US" altLang="ko-KR" sz="19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2014</a:t>
            </a:r>
            <a:r>
              <a:rPr lang="ko-KR" altLang="en-US" sz="19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년 </a:t>
            </a:r>
            <a:r>
              <a:rPr lang="en-US" altLang="ko-KR" sz="19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6% </a:t>
            </a:r>
            <a:r>
              <a:rPr lang="ko-KR" altLang="en-US" sz="19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대 회복 기대</a:t>
            </a:r>
            <a:endParaRPr lang="en-US" altLang="ko-KR" sz="1900" dirty="0" smtClean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(+)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요인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저임노동력 풍부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중국 오더 이전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국제 원조 확대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(-)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요인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차세대 성장동력 부재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인프라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에너지 부족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정치 불안 및 부패</a:t>
            </a:r>
            <a:endParaRPr lang="ko-KR" altLang="en-US" sz="1900" spc="-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방글라데시 경제 현황 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–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경제 성장</a:t>
            </a:r>
            <a:endParaRPr kumimoji="0" lang="ko-KR" altLang="en-US" sz="2400" spc="-5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70775624"/>
              </p:ext>
            </p:extLst>
          </p:nvPr>
        </p:nvGraphicFramePr>
        <p:xfrm>
          <a:off x="611460" y="3789040"/>
          <a:ext cx="8064998" cy="25202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6370"/>
                <a:gridCol w="835638"/>
                <a:gridCol w="1072598"/>
                <a:gridCol w="1072598"/>
                <a:gridCol w="1072598"/>
                <a:gridCol w="1072598"/>
                <a:gridCol w="1072598"/>
              </a:tblGrid>
              <a:tr h="42004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o-KR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지표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o-KR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단위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2011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2012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2013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2014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2015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2004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GDP</a:t>
                      </a:r>
                      <a:r>
                        <a:rPr lang="ko-KR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성장률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%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6.5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6.1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5.8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6.0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6.5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2004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GDP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o-KR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억달러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1,141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1,230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1,412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1,603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1,755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2004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인당</a:t>
                      </a: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GDP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o-KR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달러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746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795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904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1,015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1,100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2004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인당</a:t>
                      </a:r>
                      <a:r>
                        <a:rPr lang="en-US" sz="1600" b="0" kern="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GDP (PPP</a:t>
                      </a:r>
                      <a:r>
                        <a:rPr lang="en-US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o-KR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달러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1,834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1,957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2,080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2,216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2,377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2004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o-KR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인플레이션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%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10.7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6.2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7.5</a:t>
                      </a:r>
                      <a:endParaRPr lang="ko-KR" sz="1100" b="0" kern="1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7.3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kern="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6.7</a:t>
                      </a:r>
                      <a:endParaRPr lang="ko-KR" sz="1100" b="0" kern="1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2519194" y="3396734"/>
            <a:ext cx="4358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&lt;IMF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의 방글라데시 경제 성장률 및 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전망</a:t>
            </a:r>
            <a:r>
              <a:rPr lang="en-US" altLang="ko-KR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&gt;</a:t>
            </a:r>
            <a:endParaRPr lang="ko-KR" altLang="en-US" dirty="0"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92038" y="895350"/>
            <a:ext cx="8084418" cy="2245618"/>
          </a:xfrm>
          <a:prstGeom prst="roundRect">
            <a:avLst>
              <a:gd name="adj" fmla="val 1632"/>
            </a:avLst>
          </a:prstGeom>
          <a:solidFill>
            <a:srgbClr val="3385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두 자리 수 인플레이션 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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2012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이후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7~8%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대에서 안정화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기준 금리 유지 불구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기업 대출 이자율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15%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 육박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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신규 투자 저해의 주요인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신규 투자 부진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+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수입 부진으로 </a:t>
            </a: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타카화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강세 기조 지속</a:t>
            </a:r>
            <a:endParaRPr lang="ko-KR" altLang="en-US" sz="1900" spc="-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방글라데시 경제 현황 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–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물가</a:t>
            </a:r>
            <a:r>
              <a:rPr kumimoji="0" lang="en-US" altLang="ko-KR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,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금리</a:t>
            </a:r>
            <a:r>
              <a:rPr kumimoji="0" lang="en-US" altLang="ko-KR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,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환율</a:t>
            </a:r>
            <a:endParaRPr kumimoji="0" lang="ko-KR" altLang="en-US" sz="2400" spc="-5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4522093" y="3582446"/>
            <a:ext cx="4591639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&lt;</a:t>
            </a:r>
            <a:r>
              <a:rPr kumimoji="1" lang="ko-KR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최근 5년간 </a:t>
            </a: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$</a:t>
            </a:r>
            <a:r>
              <a:rPr kumimoji="1" lang="ko-KR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대비 방글라데시 </a:t>
            </a:r>
            <a:r>
              <a:rPr kumimoji="1" lang="ko-KR" altLang="ko-KR" sz="1500" i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타카화</a:t>
            </a:r>
            <a:r>
              <a:rPr kumimoji="1" lang="ko-KR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환율 추이</a:t>
            </a: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&gt;</a:t>
            </a:r>
            <a:endParaRPr kumimoji="1" lang="ko-KR" altLang="ko-KR" sz="1500" i="0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3319" name="_x98711192" descr="EMB0000067414f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633" t="35220" r="30153" b="31918"/>
          <a:stretch>
            <a:fillRect/>
          </a:stretch>
        </p:blipFill>
        <p:spPr bwMode="auto">
          <a:xfrm>
            <a:off x="4712174" y="3933056"/>
            <a:ext cx="410829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55038" y="3933056"/>
            <a:ext cx="24901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85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5038" y="4437112"/>
            <a:ext cx="24901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80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55038" y="4982877"/>
            <a:ext cx="24901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75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55038" y="5609565"/>
            <a:ext cx="24901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70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59602" y="6093296"/>
            <a:ext cx="24901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68678" y="6262067"/>
            <a:ext cx="375179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‘10.1    ‘11.1     ‘12.1     ‘13.1       ‘14.1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321" name="_x32744864" descr="EMB0000067414f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556" t="54845" r="16219" b="13838"/>
          <a:stretch>
            <a:fillRect/>
          </a:stretch>
        </p:blipFill>
        <p:spPr bwMode="auto">
          <a:xfrm>
            <a:off x="323528" y="3905611"/>
            <a:ext cx="4040188" cy="2691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42608" y="3580534"/>
            <a:ext cx="4591639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&lt;</a:t>
            </a:r>
            <a:r>
              <a:rPr kumimoji="1" lang="ko-KR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최근 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월별 인플레이션 </a:t>
            </a:r>
            <a:r>
              <a:rPr kumimoji="1" lang="ko-KR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추이</a:t>
            </a: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&gt;</a:t>
            </a:r>
            <a:endParaRPr kumimoji="1" lang="ko-KR" altLang="ko-KR" sz="1500" i="0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92038" y="895350"/>
            <a:ext cx="8084418" cy="2245618"/>
          </a:xfrm>
          <a:prstGeom prst="roundRect">
            <a:avLst>
              <a:gd name="adj" fmla="val 1632"/>
            </a:avLst>
          </a:prstGeom>
          <a:solidFill>
            <a:srgbClr val="3385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해외근로자 송금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원조자금으로 무역 적자 상쇄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해외 송금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FY 13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최고치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($142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억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경신 이후 다소 둔화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중동 건설 경기 침체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중동 정세 불안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방 정부의 이슬람 정당 견제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FY 14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원조 자금 유입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30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억불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지속 증가세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900" spc="-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- World Bank, ADB, JICA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등 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/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한국 유상원조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(EDCF), </a:t>
            </a:r>
            <a:r>
              <a:rPr lang="ko-KR" altLang="en-US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무상원조</a:t>
            </a:r>
            <a:r>
              <a:rPr lang="en-US" altLang="ko-KR" sz="1900" spc="-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(KOICA)</a:t>
            </a:r>
            <a:endParaRPr lang="ko-KR" altLang="en-US" sz="1900" spc="-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방글라데시 경제 현황 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–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해외송금</a:t>
            </a:r>
            <a:r>
              <a:rPr kumimoji="0" lang="en-US" altLang="ko-KR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,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원조자금 유입</a:t>
            </a:r>
            <a:endParaRPr kumimoji="0" lang="ko-KR" altLang="en-US" sz="2400" spc="-5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90598073"/>
              </p:ext>
            </p:extLst>
          </p:nvPr>
        </p:nvGraphicFramePr>
        <p:xfrm>
          <a:off x="128421" y="3717032"/>
          <a:ext cx="444357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3420863"/>
            <a:ext cx="4591639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&lt;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해외</a:t>
            </a:r>
            <a:r>
              <a:rPr kumimoji="1" lang="ko-KR" altLang="en-US" sz="1500" i="0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송금 </a:t>
            </a:r>
            <a:r>
              <a:rPr kumimoji="1" lang="ko-KR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추이</a:t>
            </a: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(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단위 </a:t>
            </a: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백만</a:t>
            </a: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$)&gt;</a:t>
            </a:r>
            <a:endParaRPr kumimoji="1" lang="ko-KR" altLang="ko-KR" sz="1500" i="0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01" name="_x98711832" descr="EMB00000674150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380" t="47273" r="8812" b="25525"/>
          <a:stretch/>
        </p:blipFill>
        <p:spPr bwMode="auto">
          <a:xfrm>
            <a:off x="4566304" y="3840479"/>
            <a:ext cx="4365625" cy="265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552361" y="3429000"/>
            <a:ext cx="4591639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&lt;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원조자금 유입 </a:t>
            </a:r>
            <a:r>
              <a:rPr kumimoji="1" lang="ko-KR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추이</a:t>
            </a: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(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단위 </a:t>
            </a: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백만</a:t>
            </a: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$)&gt;</a:t>
            </a:r>
            <a:endParaRPr kumimoji="1" lang="ko-KR" altLang="ko-KR" sz="1500" i="0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오른쪽 화살표 8"/>
          <p:cNvSpPr/>
          <p:nvPr/>
        </p:nvSpPr>
        <p:spPr>
          <a:xfrm flipH="1">
            <a:off x="6948264" y="4985148"/>
            <a:ext cx="36004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083711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92038" y="895350"/>
            <a:ext cx="8084418" cy="2245618"/>
          </a:xfrm>
          <a:prstGeom prst="roundRect">
            <a:avLst>
              <a:gd name="adj" fmla="val 1632"/>
            </a:avLst>
          </a:prstGeom>
          <a:solidFill>
            <a:srgbClr val="3385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무역 적자 구조 지속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-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의류 외 수출 품목 부족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+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현지 제조업 부진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+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에너지 부족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ㅇ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FY 14,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수출입 모두 높은 증가세 기록</a:t>
            </a:r>
            <a:endParaRPr lang="en-US" altLang="ko-KR" sz="1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9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*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단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수입의 경우 해외자금 도피를 위한 </a:t>
            </a:r>
            <a:r>
              <a:rPr lang="en-US" altLang="ko-KR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over invoicing </a:t>
            </a:r>
            <a:r>
              <a:rPr lang="ko-KR" altLang="en-US" sz="1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개입</a:t>
            </a:r>
            <a:endParaRPr lang="ko-KR" altLang="en-US" sz="1900" spc="-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방글라데시 경제 현황 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–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무역 </a:t>
            </a:r>
            <a:r>
              <a:rPr kumimoji="0" lang="en-US" altLang="ko-KR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(1)</a:t>
            </a:r>
            <a:endParaRPr kumimoji="0" lang="ko-KR" altLang="en-US" sz="2400" spc="-5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39290365"/>
              </p:ext>
            </p:extLst>
          </p:nvPr>
        </p:nvGraphicFramePr>
        <p:xfrm>
          <a:off x="592038" y="3645024"/>
          <a:ext cx="8084419" cy="2596896"/>
        </p:xfrm>
        <a:graphic>
          <a:graphicData uri="http://schemas.openxmlformats.org/drawingml/2006/table">
            <a:tbl>
              <a:tblPr/>
              <a:tblGrid>
                <a:gridCol w="1154917"/>
                <a:gridCol w="1154917"/>
                <a:gridCol w="1154917"/>
                <a:gridCol w="1154917"/>
                <a:gridCol w="1154917"/>
                <a:gridCol w="1154917"/>
                <a:gridCol w="1154917"/>
              </a:tblGrid>
              <a:tr h="18821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구분</a:t>
                      </a: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FY 10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FY 11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FY 12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FY 13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FY 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821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수출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금액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백만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$)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16,205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22,928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24,302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27,027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30,187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214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증가율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(%)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4.3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41.5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6.0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11.2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11.7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21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금액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백만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$)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23,738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33,658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35,516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34,084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40,693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214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증가율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(%)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5.5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41.80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5.5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- 4.0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19.4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21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무역수지</a:t>
                      </a: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-7,533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-10,730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-11,214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-6,954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　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-10,506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2264320" y="3259280"/>
            <a:ext cx="4591639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&lt;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최근 </a:t>
            </a: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년간 방글라데시 수출입 추이</a:t>
            </a: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&gt;</a:t>
            </a:r>
            <a:endParaRPr kumimoji="1" lang="ko-KR" altLang="ko-KR" sz="1500" i="0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슬라이드 번호 개체 틀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2427097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 txBox="1">
            <a:spLocks/>
          </p:cNvSpPr>
          <p:nvPr/>
        </p:nvSpPr>
        <p:spPr>
          <a:xfrm>
            <a:off x="484051" y="251937"/>
            <a:ext cx="8391556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0" h="0"/>
              <a:contourClr>
                <a:schemeClr val="bg1"/>
              </a:contourClr>
            </a:sp3d>
          </a:bodyPr>
          <a:lstStyle/>
          <a:p>
            <a:pPr eaLnBrk="0" hangingPunct="0">
              <a:defRPr/>
            </a:pP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II. </a:t>
            </a:r>
            <a:r>
              <a:rPr kumimoji="0" lang="ko-KR" altLang="en-US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방글라데시 경제 현황 </a:t>
            </a:r>
            <a:r>
              <a:rPr kumimoji="0" lang="en-US" altLang="ko-KR" sz="2400" spc="-5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– </a:t>
            </a:r>
            <a:r>
              <a:rPr kumimoji="0" lang="ko-KR" altLang="en-US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무역 </a:t>
            </a:r>
            <a:r>
              <a:rPr kumimoji="0" lang="en-US" altLang="ko-KR" sz="2400" spc="-5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(2)    </a:t>
            </a:r>
            <a:r>
              <a:rPr kumimoji="0" lang="en-US" altLang="ko-KR" sz="1600" spc="-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(</a:t>
            </a:r>
            <a:r>
              <a:rPr kumimoji="0" lang="ko-KR" altLang="en-US" sz="1600" spc="-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단위</a:t>
            </a:r>
            <a:r>
              <a:rPr kumimoji="0" lang="en-US" altLang="ko-KR" sz="1600" spc="-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:</a:t>
            </a:r>
            <a:r>
              <a:rPr kumimoji="0" lang="ko-KR" altLang="en-US" sz="1600" spc="-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백만</a:t>
            </a:r>
            <a:r>
              <a:rPr kumimoji="0" lang="en-US" altLang="ko-KR" sz="1600" spc="-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$)</a:t>
            </a:r>
            <a:endParaRPr kumimoji="0" lang="ko-KR" altLang="en-US" sz="1600" spc="-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84691219"/>
              </p:ext>
            </p:extLst>
          </p:nvPr>
        </p:nvGraphicFramePr>
        <p:xfrm>
          <a:off x="251520" y="1144524"/>
          <a:ext cx="4032449" cy="4975542"/>
        </p:xfrm>
        <a:graphic>
          <a:graphicData uri="http://schemas.openxmlformats.org/drawingml/2006/table">
            <a:tbl>
              <a:tblPr/>
              <a:tblGrid>
                <a:gridCol w="558204"/>
                <a:gridCol w="1854926"/>
                <a:gridCol w="806490"/>
                <a:gridCol w="812829"/>
              </a:tblGrid>
              <a:tr h="175514"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sz="1300" b="1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순위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품목명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금액</a:t>
                      </a:r>
                      <a:endParaRPr 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증가율</a:t>
                      </a:r>
                      <a:endParaRPr 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55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 b="1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합계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26,926</a:t>
                      </a:r>
                      <a:endParaRPr 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11.1</a:t>
                      </a:r>
                      <a:endParaRPr 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9879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</a:p>
                  </a:txBody>
                  <a:tcPr marL="68580" marR="68580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의류</a:t>
                      </a:r>
                      <a:r>
                        <a:rPr lang="en-US" altLang="ko-KR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300" dirty="0" err="1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니트외</a:t>
                      </a:r>
                      <a:r>
                        <a:rPr lang="en-US" altLang="ko-KR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11,040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15.0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99"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</a:p>
                  </a:txBody>
                  <a:tcPr marL="68580" marR="68580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의류</a:t>
                      </a:r>
                      <a:r>
                        <a:rPr lang="en-US" altLang="ko-KR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니트</a:t>
                      </a:r>
                      <a:r>
                        <a:rPr lang="en-US" altLang="ko-KR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10,476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10.4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99"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</a:p>
                  </a:txBody>
                  <a:tcPr marL="68580" marR="68580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기타 </a:t>
                      </a:r>
                      <a:r>
                        <a:rPr lang="ko-KR" altLang="en-US" sz="1300" dirty="0" err="1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방직용섬유제품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1,029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(5.7)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99"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</a:p>
                  </a:txBody>
                  <a:tcPr marL="68580" marR="68580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식물성 방직용 섬유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793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1.4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99"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</a:p>
                  </a:txBody>
                  <a:tcPr marL="68580" marR="68580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어류 및 갑각류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540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(9.8)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99"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</a:t>
                      </a:r>
                    </a:p>
                  </a:txBody>
                  <a:tcPr marL="68580" marR="68580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신발류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419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25.0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99"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</a:p>
                  </a:txBody>
                  <a:tcPr marL="68580" marR="68580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원피와 가죽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400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21.1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99"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</a:t>
                      </a:r>
                    </a:p>
                  </a:txBody>
                  <a:tcPr marL="68580" marR="68580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광물성연료</a:t>
                      </a:r>
                      <a:r>
                        <a:rPr lang="en-US" altLang="ko-KR" sz="13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</a:t>
                      </a:r>
                      <a:r>
                        <a:rPr lang="ko-KR" altLang="en-US" sz="1300" dirty="0" smtClean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연료제품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314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14.0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99"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</a:t>
                      </a:r>
                    </a:p>
                  </a:txBody>
                  <a:tcPr marL="68580" marR="68580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가죽제품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162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62.7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99"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</a:p>
                  </a:txBody>
                  <a:tcPr marL="68580" marR="68580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면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125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10.6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8580" marR="68580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기타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1,629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7.4</a:t>
                      </a:r>
                    </a:p>
                  </a:txBody>
                  <a:tcPr marL="68580" marR="68580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47518629"/>
              </p:ext>
            </p:extLst>
          </p:nvPr>
        </p:nvGraphicFramePr>
        <p:xfrm>
          <a:off x="4657570" y="1134297"/>
          <a:ext cx="3960440" cy="5476588"/>
        </p:xfrm>
        <a:graphic>
          <a:graphicData uri="http://schemas.openxmlformats.org/drawingml/2006/table">
            <a:tbl>
              <a:tblPr/>
              <a:tblGrid>
                <a:gridCol w="504056"/>
                <a:gridCol w="1440160"/>
                <a:gridCol w="1080120"/>
                <a:gridCol w="936104"/>
              </a:tblGrid>
              <a:tr h="24666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 b="1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순위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 b="1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품목명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 b="1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금액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 b="1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증가율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24666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 b="1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전체</a:t>
                      </a:r>
                      <a:endParaRPr lang="ko-KR" alt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b="1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29,060</a:t>
                      </a:r>
                      <a:endParaRPr lang="en-US" sz="1300" dirty="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b="1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-7.2</a:t>
                      </a:r>
                      <a:endParaRPr lang="en-US" sz="13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면 및 면사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4,735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2.4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광물성 연료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2,567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-21.7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기계류 및 부품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2,501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-13.4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철강금속 및 제품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1,653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6.2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식용기름</a:t>
                      </a:r>
                      <a:r>
                        <a:rPr lang="en-US" altLang="ko-KR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지방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1,418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-14.7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전자제품 및 부품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1,309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-12.8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비료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1,188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-14.0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플라스틱 및 제품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1,161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-0.4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선박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1,009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-23.2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곡물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794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-22.7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설탕</a:t>
                      </a:r>
                      <a:r>
                        <a:rPr lang="en-US" altLang="ko-KR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원당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747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-37.3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인조사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736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-1.7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화학제품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708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5.8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차량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610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-34.6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</a:t>
                      </a: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식용식물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563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43.0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ko-KR" altLang="en-US" sz="1300"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74748" marR="74748" marT="37374" marB="3737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ko-KR" alt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기타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7,360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300" dirty="0"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5.1</a:t>
                      </a:r>
                    </a:p>
                  </a:txBody>
                  <a:tcPr marL="74748" marR="74748" marT="37374" marB="3737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79513" y="781844"/>
            <a:ext cx="410445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&lt;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방글라데시 </a:t>
            </a:r>
            <a:r>
              <a:rPr lang="ko-KR" altLang="en-US" sz="15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주요 수출 품목</a:t>
            </a:r>
            <a:r>
              <a:rPr lang="en-US" altLang="ko-KR" sz="15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(FY13)&gt;</a:t>
            </a:r>
            <a:endParaRPr kumimoji="1" lang="ko-KR" altLang="ko-KR" sz="1500" i="0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4602435" y="774257"/>
            <a:ext cx="410445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&lt;</a:t>
            </a:r>
            <a:r>
              <a:rPr kumimoji="1" lang="ko-KR" altLang="en-US" sz="15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방글라데시 </a:t>
            </a:r>
            <a:r>
              <a:rPr lang="ko-KR" altLang="en-US" sz="15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주요 수</a:t>
            </a:r>
            <a:r>
              <a:rPr lang="ko-KR" altLang="en-US" sz="15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입</a:t>
            </a:r>
            <a:r>
              <a:rPr lang="ko-KR" altLang="en-US" sz="15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품목</a:t>
            </a:r>
            <a:r>
              <a:rPr lang="en-US" altLang="ko-KR" sz="15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(FY13)&gt;</a:t>
            </a:r>
            <a:endParaRPr kumimoji="1" lang="ko-KR" altLang="ko-KR" sz="1500" i="0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1"/>
          </p:nvPr>
        </p:nvSpPr>
        <p:spPr>
          <a:xfrm>
            <a:off x="8587575" y="6425952"/>
            <a:ext cx="576064" cy="432048"/>
          </a:xfrm>
        </p:spPr>
        <p:txBody>
          <a:bodyPr/>
          <a:lstStyle/>
          <a:p>
            <a:pPr>
              <a:defRPr/>
            </a:pPr>
            <a:fld id="{9080674B-18C3-48B7-B1A3-B30A45D62A67}" type="slidenum">
              <a:rPr lang="en-US" altLang="ko-KR" smtClean="0"/>
              <a:pPr>
                <a:defRPr/>
              </a:pPr>
              <a:t>9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가을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2762</TotalTime>
  <Words>1726</Words>
  <Application>Microsoft Office PowerPoint</Application>
  <PresentationFormat>화면 슬라이드 쇼(4:3)</PresentationFormat>
  <Paragraphs>660</Paragraphs>
  <Slides>15</Slides>
  <Notes>2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7" baseType="lpstr">
      <vt:lpstr>가을</vt:lpstr>
      <vt:lpstr>Microsoft Office Excel 97-2003 워크시트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공용노트북5</dc:creator>
  <cp:lastModifiedBy>sec</cp:lastModifiedBy>
  <cp:revision>296</cp:revision>
  <dcterms:created xsi:type="dcterms:W3CDTF">2008-01-07T12:41:49Z</dcterms:created>
  <dcterms:modified xsi:type="dcterms:W3CDTF">2014-09-30T18:22:11Z</dcterms:modified>
</cp:coreProperties>
</file>