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58" r:id="rId3"/>
    <p:sldId id="257" r:id="rId4"/>
    <p:sldId id="280" r:id="rId5"/>
    <p:sldId id="281" r:id="rId6"/>
    <p:sldId id="279" r:id="rId7"/>
    <p:sldId id="284" r:id="rId8"/>
    <p:sldId id="283" r:id="rId9"/>
    <p:sldId id="285" r:id="rId10"/>
    <p:sldId id="282" r:id="rId11"/>
    <p:sldId id="286" r:id="rId12"/>
    <p:sldId id="287" r:id="rId13"/>
    <p:sldId id="288" r:id="rId14"/>
  </p:sldIdLst>
  <p:sldSz cx="9144000" cy="6858000" type="screen4x3"/>
  <p:notesSz cx="6805613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1316" autoAdjust="0"/>
  </p:normalViewPr>
  <p:slideViewPr>
    <p:cSldViewPr>
      <p:cViewPr varScale="1">
        <p:scale>
          <a:sx n="73" d="100"/>
          <a:sy n="73" d="100"/>
        </p:scale>
        <p:origin x="-10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374" y="-10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E3A84-E163-4199-986F-926EF79D4A5D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8FF23-5188-4863-9F12-750DFC3AB6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454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63CAC-43A1-48B9-919C-D9F375BFE2B5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9BED3-8B26-4638-A9F5-BD403E57C9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338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187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252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25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669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669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669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9BED3-8B26-4638-A9F5-BD403E57C90A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669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19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750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979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mtg_ppt_bg3.jpg"/>
          <p:cNvPicPr>
            <a:picLocks noChangeAspect="1"/>
          </p:cNvPicPr>
          <p:nvPr userDrawn="1"/>
        </p:nvPicPr>
        <p:blipFill rotWithShape="1">
          <a:blip r:embed="rId2"/>
          <a:srcRect l="24792" t="93333"/>
          <a:stretch/>
        </p:blipFill>
        <p:spPr>
          <a:xfrm>
            <a:off x="2266950" y="6400800"/>
            <a:ext cx="6877050" cy="457200"/>
          </a:xfrm>
          <a:prstGeom prst="rect">
            <a:avLst/>
          </a:prstGeom>
        </p:spPr>
      </p:pic>
      <p:pic>
        <p:nvPicPr>
          <p:cNvPr id="9" name="그림 8" descr="mtg_ppt_bg2.jpg"/>
          <p:cNvPicPr>
            <a:picLocks noChangeAspect="1"/>
          </p:cNvPicPr>
          <p:nvPr userDrawn="1"/>
        </p:nvPicPr>
        <p:blipFill rotWithShape="1">
          <a:blip r:embed="rId3"/>
          <a:srcRect r="46750" b="98194"/>
          <a:stretch/>
        </p:blipFill>
        <p:spPr>
          <a:xfrm>
            <a:off x="0" y="0"/>
            <a:ext cx="4869160" cy="1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54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8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453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39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37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10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3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A47D2E-1287-4E5C-871E-6130B7D79930}" type="datetimeFigureOut">
              <a:rPr lang="ko-KR" altLang="en-US" smtClean="0"/>
              <a:t>2014-09-14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98A74-937B-47C5-9290-BDDA50EE85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068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64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0607" y="2061344"/>
            <a:ext cx="7489825" cy="863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b="1" dirty="0" smtClean="0"/>
              <a:t>한국 게임 시장 현황과 연구 과제</a:t>
            </a:r>
            <a:endParaRPr lang="ko-KR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531340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latin typeface="HY중고딕" pitchFamily="18" charset="-127"/>
                <a:ea typeface="HY중고딕" pitchFamily="18" charset="-127"/>
              </a:rPr>
              <a:t>배정호</a:t>
            </a:r>
            <a:endParaRPr lang="ko-KR" altLang="en-US" sz="2000" b="1" dirty="0">
              <a:latin typeface="HY중고딕" pitchFamily="18" charset="-127"/>
              <a:ea typeface="HY중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02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4. 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게임의 부정적 측면에 관한 연구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Chuo and Ting(2003): 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몰입에 의해 반복적 이용이 게임 이용자를 중독에 빠지게 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Wan and </a:t>
            </a:r>
            <a:r>
              <a:rPr lang="en-US" altLang="ko-KR" sz="1500" b="1" dirty="0" err="1" smtClean="0">
                <a:latin typeface="맑은 고딕" pitchFamily="50" charset="-127"/>
                <a:ea typeface="맑은 고딕" pitchFamily="50" charset="-127"/>
              </a:rPr>
              <a:t>Chiou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(2006): 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플로우와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 이용자들이 느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끼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심리적 동기 요인이 중독상태에 이르게 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김성호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김철호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(2006):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 중독성의 선행 변수와 결과 변수에 관한 연구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정형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임창욱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성백순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(2012):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게임의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과몰입에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관한 연구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감각적 재미와 상호작용의 재미가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과몰입에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영향을 미침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주지혁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조영기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(2007): MMORPG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게임이 폭력 및 공격성 증가에 미치는 영향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관한 연구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3"/>
            </a:pPr>
            <a:r>
              <a:rPr lang="ko-KR" altLang="en-US" sz="3400" dirty="0" smtClean="0"/>
              <a:t>게임 관련 연구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302996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 내 커뮤니티가 게임 이용 의도에 미치는 영향 분석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게임의 경우 장르별 차이는 존재하지만 온라인에서의 상호작용이 오프라인에서도 이어지는 경우가 발생함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NCSOFT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리니지와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같은 게임은 대다수의 이용자가 게임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콘텐츠보다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온오프라인의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커뮤니티 활동에 더 가치를 두는 경우도 존재함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게임사의 경우 이러한 길드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 커뮤니티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의 활동에 대한 다양한 지원을 하고 있음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모임 비용 및 물품 지원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오프라인 모임 주최 등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4"/>
            </a:pPr>
            <a:r>
              <a:rPr lang="ko-KR" altLang="en-US" sz="3400" dirty="0" smtClean="0"/>
              <a:t>향후 연구 과제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56094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게임의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차 시장 활성화와 기업 실적과의 관계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게임의 경우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인게임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캐쉬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아이템 뿐 아니라 유저간 아이템 거래가 활성화 되어있음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골드만삭스의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경우 게임아이템 거래 전문사이트인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아이템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베이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(B&amp;M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홀딩스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)’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의 주식을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50%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이상 보유하고 있으며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B&amp;M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홀딩스는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매출액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211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억원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영업이익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52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억원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당기순이익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23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억 원을 달성하였음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약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2000~3000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억 원 규모의 기업가치를 평가 받음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 내 아이템의 가치 하락과 해당 게임사의 매출이나 순이익간의 관계가 있을 것으로 예상됨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4"/>
            </a:pPr>
            <a:r>
              <a:rPr lang="ko-KR" altLang="en-US" sz="3400" dirty="0" smtClean="0"/>
              <a:t>향후 연구 과제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368847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인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소비자의 재사용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재유입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요인에 관한 탐색적 연구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게임의 경우 일정시간이 지나면 진입장벽이 생겨서 새로운 유저의 유입이 매우 낮음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기업들은 꾸준히 신규유저의 유입을 위해 다양한 프로모션을 하지만 유저들은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구게임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보다 새로운 게임을 선호하는 경향이 큼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따라서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게임사는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신규 소비자의 유입에도 다양한 마케팅 활동을 펼치지만 휴면 소비자의 재사용을 위한 프로모션을 자주 실시함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smtClean="0">
                <a:latin typeface="맑은 고딕" pitchFamily="50" charset="-127"/>
                <a:ea typeface="맑은 고딕" pitchFamily="50" charset="-127"/>
              </a:rPr>
              <a:t>이에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대한 원인을 명확히 밝힌다면 게임사의 경영실적에 도움을 줄 수 있을 것이라 판단됨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lvl="1" algn="just">
              <a:lnSpc>
                <a:spcPct val="150000"/>
              </a:lnSpc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lvl="1" algn="just">
              <a:lnSpc>
                <a:spcPct val="150000"/>
              </a:lnSpc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게임사의 명성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 완성도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신규 업데이트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프로모션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네트워크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외부성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등</a:t>
            </a: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4"/>
            </a:pPr>
            <a:r>
              <a:rPr lang="ko-KR" altLang="en-US" sz="3400" dirty="0" smtClean="0"/>
              <a:t>향후 연구 과제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249580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-478904" y="548680"/>
            <a:ext cx="1872208" cy="432048"/>
            <a:chOff x="3635896" y="1662514"/>
            <a:chExt cx="1872208" cy="432048"/>
          </a:xfrm>
        </p:grpSpPr>
        <p:sp>
          <p:nvSpPr>
            <p:cNvPr id="3" name="직사각형 2"/>
            <p:cNvSpPr/>
            <p:nvPr/>
          </p:nvSpPr>
          <p:spPr>
            <a:xfrm>
              <a:off x="3635896" y="1662514"/>
              <a:ext cx="1872208" cy="432048"/>
            </a:xfrm>
            <a:prstGeom prst="rect">
              <a:avLst/>
            </a:prstGeom>
            <a:solidFill>
              <a:srgbClr val="002051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95861" y="1698838"/>
              <a:ext cx="12291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-윤고딕330" pitchFamily="18" charset="-127"/>
                  <a:ea typeface="-윤고딕330" pitchFamily="18" charset="-127"/>
                </a:rPr>
                <a:t>CONTENTS</a:t>
              </a:r>
              <a:endParaRPr lang="ko-KR" altLang="en-US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679104" y="1168152"/>
            <a:ext cx="4557192" cy="5069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2000" b="1" dirty="0" smtClean="0">
                <a:solidFill>
                  <a:srgbClr val="072D5F"/>
                </a:solidFill>
                <a:latin typeface="맑은 고딕" pitchFamily="50" charset="-127"/>
                <a:ea typeface="맑은 고딕" pitchFamily="50" charset="-127"/>
              </a:rPr>
              <a:t>게임 시장 </a:t>
            </a:r>
            <a:r>
              <a:rPr lang="ko-KR" altLang="en-US" sz="2000" b="1" dirty="0" smtClean="0">
                <a:solidFill>
                  <a:srgbClr val="072D5F"/>
                </a:solidFill>
                <a:latin typeface="맑은 고딕" pitchFamily="50" charset="-127"/>
                <a:ea typeface="맑은 고딕" pitchFamily="50" charset="-127"/>
              </a:rPr>
              <a:t>현황</a:t>
            </a: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2000" b="1" dirty="0" smtClean="0">
                <a:solidFill>
                  <a:srgbClr val="072D5F"/>
                </a:solidFill>
                <a:latin typeface="맑은 고딕" pitchFamily="50" charset="-127"/>
                <a:ea typeface="맑은 고딕" pitchFamily="50" charset="-127"/>
              </a:rPr>
              <a:t>게임 관련 주요 변수 및 개념</a:t>
            </a: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2000" b="1" dirty="0" smtClean="0">
                <a:solidFill>
                  <a:srgbClr val="072D5F"/>
                </a:solidFill>
                <a:latin typeface="맑은 고딕" pitchFamily="50" charset="-127"/>
                <a:ea typeface="맑은 고딕" pitchFamily="50" charset="-127"/>
              </a:rPr>
              <a:t>게임 관련 연구</a:t>
            </a: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2000" b="1" dirty="0" smtClean="0">
                <a:solidFill>
                  <a:srgbClr val="072D5F"/>
                </a:solidFill>
                <a:latin typeface="맑은 고딕" pitchFamily="50" charset="-127"/>
                <a:ea typeface="맑은 고딕" pitchFamily="50" charset="-127"/>
              </a:rPr>
              <a:t>향후 </a:t>
            </a:r>
            <a:r>
              <a:rPr lang="ko-KR" altLang="en-US" sz="2000" b="1" dirty="0" smtClean="0">
                <a:solidFill>
                  <a:srgbClr val="072D5F"/>
                </a:solidFill>
                <a:latin typeface="맑은 고딕" pitchFamily="50" charset="-127"/>
                <a:ea typeface="맑은 고딕" pitchFamily="50" charset="-127"/>
              </a:rPr>
              <a:t>연구 과제</a:t>
            </a:r>
            <a:endParaRPr lang="en-US" altLang="ko-KR" sz="2000" b="1" dirty="0" smtClean="0">
              <a:solidFill>
                <a:srgbClr val="072D5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88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196752"/>
            <a:ext cx="8640960" cy="6209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u="none" dirty="0" err="1" smtClean="0">
                <a:latin typeface="맑은 고딕" pitchFamily="50" charset="-127"/>
                <a:ea typeface="맑은 고딕" pitchFamily="50" charset="-127"/>
              </a:rPr>
              <a:t>프라이스워터하우스쿠퍼스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PwC)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따르면 전세계 게임 시장의 규모는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2012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말 기준 약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634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억 달러이고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500" b="1" dirty="0" err="1" smtClean="0">
                <a:latin typeface="맑은 고딕" pitchFamily="50" charset="-127"/>
                <a:ea typeface="맑은 고딕" pitchFamily="50" charset="-127"/>
              </a:rPr>
              <a:t>cf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영화시장 규모는 약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886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억 달러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향후 연평균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6.5%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정도의 성장을 예측하고 있음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u="none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이 중 국내 게임 시장 규모는 약 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80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억 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천만 달러 규모로 추정되고 있음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한국 </a:t>
            </a:r>
            <a:r>
              <a:rPr lang="ko-KR" altLang="en-US" sz="1500" b="1" u="none" dirty="0" err="1" smtClean="0">
                <a:latin typeface="맑은 고딕" pitchFamily="50" charset="-127"/>
                <a:ea typeface="맑은 고딕" pitchFamily="50" charset="-127"/>
              </a:rPr>
              <a:t>콘텐츠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 진흥원 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2013).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한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국에서는 게임을 마약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 술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도박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함께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대 중독물질로 구분하려는 움직임이 있으며 게임 산업에 전체 매출의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1%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에 달하는 게임중독기금을 징수하려는 움직임도 보이고 있음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u="none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이에 따라 많은 게임 기업들이 해외로의 이전을 추진 중이며 이로 인해 연간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조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천억 원 이상의 달러를 벌어들이고 있는 게임 산업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500" b="1" dirty="0" err="1" smtClean="0">
                <a:latin typeface="맑은 고딕" pitchFamily="50" charset="-127"/>
                <a:ea typeface="맑은 고딕" pitchFamily="50" charset="-127"/>
              </a:rPr>
              <a:t>cf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: K-pop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경우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2,718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억 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의 국내 시장 상황이 매우 악화되고 있음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시장 규모와 향후 발전 가능성을 고려하여 게임 산업에 대한 지속적인 관심과 지원이 필요하며 수익성을 증대할 방안에 대한 소비자 분석과 연구가 필요함</a:t>
            </a: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ko-KR" altLang="en-US" sz="1500" b="1" u="none" dirty="0"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ko-KR" altLang="en-US" sz="1500" b="1" u="none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/>
            </a:pPr>
            <a:r>
              <a:rPr lang="ko-KR" altLang="en-US" sz="3400" dirty="0" smtClean="0"/>
              <a:t>게임 시장 현황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41715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196752"/>
            <a:ext cx="864096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 2008~2017 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게임 시장 규모 및 전망</a:t>
            </a:r>
            <a:endParaRPr lang="en-US" altLang="ko-KR" sz="1500" b="1" u="none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ko-KR" altLang="en-US" sz="1500" b="1" u="none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/>
            </a:pPr>
            <a:r>
              <a:rPr lang="ko-KR" altLang="en-US" sz="3400" dirty="0" smtClean="0"/>
              <a:t>게임 시장 현황</a:t>
            </a:r>
            <a:endParaRPr lang="ko-KR" altLang="en-US" sz="3400" dirty="0"/>
          </a:p>
        </p:txBody>
      </p:sp>
      <p:pic>
        <p:nvPicPr>
          <p:cNvPr id="1026" name="Picture 2" descr="D:\07. 학회 자료\기타 발표자료\20140917 경영경제연구소 발표\게임시장 규모 및 전망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666334" cy="371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45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196752"/>
            <a:ext cx="864096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500" b="1" u="none" dirty="0" smtClean="0">
                <a:latin typeface="맑은 고딕" pitchFamily="50" charset="-127"/>
                <a:ea typeface="맑은 고딕" pitchFamily="50" charset="-127"/>
              </a:rPr>
              <a:t> 2008~2017 </a:t>
            </a:r>
            <a:r>
              <a:rPr lang="ko-KR" altLang="en-US" sz="1500" b="1" u="none" dirty="0" smtClean="0">
                <a:latin typeface="맑은 고딕" pitchFamily="50" charset="-127"/>
                <a:ea typeface="맑은 고딕" pitchFamily="50" charset="-127"/>
              </a:rPr>
              <a:t>게임 시장 규모 및 전망</a:t>
            </a:r>
            <a:endParaRPr lang="en-US" altLang="ko-KR" sz="1500" b="1" u="none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ko-KR" altLang="en-US" sz="1500" b="1" u="none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/>
            </a:pPr>
            <a:r>
              <a:rPr lang="ko-KR" altLang="en-US" sz="3400" dirty="0" smtClean="0"/>
              <a:t>게임 시장 현황</a:t>
            </a:r>
            <a:endParaRPr lang="ko-KR" altLang="en-US" sz="3400" dirty="0"/>
          </a:p>
        </p:txBody>
      </p:sp>
      <p:pic>
        <p:nvPicPr>
          <p:cNvPr id="2050" name="Picture 2" descr="D:\07. 학회 자료\기타 발표자료\20140917 경영경제연구소 발표\종류별 규모 및 전망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3336"/>
            <a:ext cx="8064896" cy="510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81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Flow(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몰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입</a:t>
            </a: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한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개인이 느낄 수 있는 최고의 경험으로서 완전히 몰입한 상태에서 행동할 때 느끼는 정신적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신체적 흥분 상태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500" b="1" dirty="0" err="1" smtClean="0">
                <a:latin typeface="맑은 고딕" pitchFamily="50" charset="-127"/>
                <a:ea typeface="맑은 고딕" pitchFamily="50" charset="-127"/>
              </a:rPr>
              <a:t>Csikszentmihalyi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1975)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플로우를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경험하면 사용자는 특별한 보상 없이도 같은 행동을 반복하며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고객충성도를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증가시킬 수 있음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김정구 외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2003;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조남재 외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2001) </a:t>
            </a:r>
          </a:p>
          <a:p>
            <a:pPr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Social Factor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Social Norms: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온라인 게임에 있어서 사회 규범이란 자신이 소속된 집단이나 준거 집단으로 부터 인정받기 위해 동조되는 것을 의미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lvl="1"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Ex)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주변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모든 친구들이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라는 게임을 하니 나도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해야한다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Critical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mass: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더 많은 이용자가 생겨날수록 게임의 가치가 증가함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네트워크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외부성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Ex)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동일한 게임을 즐기는 사람이 많아질수록 게임이 더 </a:t>
            </a:r>
            <a:r>
              <a:rPr lang="ko-KR" altLang="en-US" sz="1500" b="1" dirty="0" err="1" smtClean="0">
                <a:latin typeface="맑은 고딕" pitchFamily="50" charset="-127"/>
                <a:ea typeface="맑은 고딕" pitchFamily="50" charset="-127"/>
              </a:rPr>
              <a:t>재밌어짐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기타 변수들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임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내 상호 작용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경쟁변수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자기 표현 욕구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 내 지위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구전효과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태도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지속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적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이용의도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관계 지속 기간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소유욕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과시욕 등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500" b="1" u="none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7848872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2"/>
            </a:pPr>
            <a:r>
              <a:rPr lang="ko-KR" altLang="en-US" sz="3400" smtClean="0"/>
              <a:t>게임 관련 주요 변수 및 개념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130150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ETAM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모형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u="none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err="1" smtClean="0">
                <a:latin typeface="맑은 고딕" pitchFamily="50" charset="-127"/>
                <a:ea typeface="맑은 고딕" pitchFamily="50" charset="-127"/>
              </a:rPr>
              <a:t>Tsu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and Lu (2004): ETAM(Extended Technology Acceptable Model)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모형을 사용하여 온라인 게임 이용 의도에 미치는 영향 파악</a:t>
            </a:r>
            <a:endParaRPr lang="ko-KR" altLang="en-US" sz="1500" b="1" u="none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3"/>
            </a:pPr>
            <a:r>
              <a:rPr lang="ko-KR" altLang="en-US" sz="3400" dirty="0" smtClean="0"/>
              <a:t>게임 관련 연구</a:t>
            </a:r>
            <a:endParaRPr lang="ko-KR" altLang="en-US" sz="3400" dirty="0"/>
          </a:p>
        </p:txBody>
      </p:sp>
      <p:pic>
        <p:nvPicPr>
          <p:cNvPr id="1026" name="Picture 2" descr="D:\07. 학회 자료\기타 발표자료\20140917 경영경제연구소 발표\ETAM모형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637" y="2780928"/>
            <a:ext cx="451485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2924944"/>
            <a:ext cx="419811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사회규범</a:t>
            </a: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b="1" dirty="0">
                <a:latin typeface="맑은 고딕" pitchFamily="50" charset="-127"/>
                <a:ea typeface="맑은 고딕" pitchFamily="50" charset="-127"/>
              </a:rPr>
              <a:t>critical mass,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Flow Experience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를 기존의 모형에 도입시킴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온라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인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게임의 경우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network externality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가 강하여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social factor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의 영향력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대한 검증이 필요함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이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후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ETAM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모형을 변형하여 추가적인 변수들에 대한 연구들이 진행됨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ko-KR" alt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19604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 수익</a:t>
            </a:r>
            <a:r>
              <a:rPr lang="ko-KR" altLang="en-US" sz="1500" b="1" dirty="0">
                <a:latin typeface="맑은 고딕" pitchFamily="50" charset="-127"/>
                <a:ea typeface="맑은 고딕" pitchFamily="50" charset="-127"/>
              </a:rPr>
              <a:t>성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관련 연구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u="none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u="none" dirty="0" smtClean="0"/>
              <a:t>김재민</a:t>
            </a:r>
            <a:r>
              <a:rPr lang="en-US" altLang="ko-KR" sz="1500" b="1" u="none" dirty="0" smtClean="0"/>
              <a:t>, </a:t>
            </a:r>
            <a:r>
              <a:rPr lang="ko-KR" altLang="en-US" sz="1500" b="1" u="none" dirty="0" smtClean="0"/>
              <a:t>이영주</a:t>
            </a:r>
            <a:r>
              <a:rPr lang="en-US" altLang="ko-KR" sz="1500" b="1" u="none" dirty="0" smtClean="0"/>
              <a:t>, </a:t>
            </a:r>
            <a:r>
              <a:rPr lang="ko-KR" altLang="en-US" sz="1500" b="1" u="none" dirty="0" smtClean="0"/>
              <a:t>이혜원</a:t>
            </a:r>
            <a:r>
              <a:rPr lang="en-US" altLang="ko-KR" sz="1500" b="1" dirty="0" smtClean="0"/>
              <a:t>(2013): </a:t>
            </a:r>
            <a:r>
              <a:rPr lang="ko-KR" altLang="en-US" sz="1500" b="1" dirty="0" err="1" smtClean="0"/>
              <a:t>모바일</a:t>
            </a:r>
            <a:r>
              <a:rPr lang="ko-KR" altLang="en-US" sz="1500" b="1" dirty="0" smtClean="0"/>
              <a:t> </a:t>
            </a:r>
            <a:r>
              <a:rPr lang="ko-KR" altLang="en-US" sz="1500" b="1" dirty="0" err="1" smtClean="0"/>
              <a:t>소셜</a:t>
            </a:r>
            <a:r>
              <a:rPr lang="ko-KR" altLang="en-US" sz="1500" b="1" dirty="0" smtClean="0"/>
              <a:t> 네트워크 게임 내에서 아이템 구매의도에 영향을 주는 요인을 </a:t>
            </a:r>
            <a:r>
              <a:rPr lang="en-US" altLang="ko-KR" sz="1500" b="1" dirty="0" smtClean="0"/>
              <a:t>Flow(</a:t>
            </a:r>
            <a:r>
              <a:rPr lang="ko-KR" altLang="en-US" sz="1500" b="1" dirty="0" smtClean="0"/>
              <a:t>몰입</a:t>
            </a:r>
            <a:r>
              <a:rPr lang="en-US" altLang="ko-KR" sz="1500" b="1" dirty="0" smtClean="0"/>
              <a:t>), </a:t>
            </a:r>
            <a:r>
              <a:rPr lang="ko-KR" altLang="en-US" sz="1500" b="1" dirty="0" smtClean="0"/>
              <a:t>사회적 규범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인지된 확산 정도가 영향을 미침</a:t>
            </a:r>
            <a:r>
              <a:rPr lang="en-US" altLang="ko-KR" sz="1500" b="1" dirty="0" smtClean="0"/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/>
              <a:t>김지</a:t>
            </a:r>
            <a:r>
              <a:rPr lang="ko-KR" altLang="en-US" sz="1500" b="1" dirty="0"/>
              <a:t>경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김상훈</a:t>
            </a:r>
            <a:r>
              <a:rPr lang="en-US" altLang="ko-KR" sz="1500" b="1" dirty="0" smtClean="0"/>
              <a:t>(2004): </a:t>
            </a:r>
            <a:r>
              <a:rPr lang="ko-KR" altLang="en-US" sz="1500" b="1" dirty="0" smtClean="0"/>
              <a:t>온라</a:t>
            </a:r>
            <a:r>
              <a:rPr lang="ko-KR" altLang="en-US" sz="1500" b="1" dirty="0"/>
              <a:t>인 </a:t>
            </a:r>
            <a:r>
              <a:rPr lang="ko-KR" altLang="en-US" sz="1500" b="1" dirty="0" smtClean="0"/>
              <a:t>게임의 관계 지속 기간에 관한 연구</a:t>
            </a:r>
            <a:r>
              <a:rPr lang="en-US" altLang="ko-KR" sz="1500" b="1" dirty="0" smtClean="0"/>
              <a:t>. </a:t>
            </a:r>
            <a:r>
              <a:rPr lang="ko-KR" altLang="en-US" sz="1500" b="1" dirty="0" smtClean="0"/>
              <a:t>게임 내 상호작용의 증가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경</a:t>
            </a:r>
            <a:r>
              <a:rPr lang="ko-KR" altLang="en-US" sz="1500" b="1" dirty="0"/>
              <a:t>쟁 </a:t>
            </a:r>
            <a:r>
              <a:rPr lang="ko-KR" altLang="en-US" sz="1500" b="1" dirty="0" smtClean="0"/>
              <a:t>게임의 이용 정도</a:t>
            </a:r>
            <a:r>
              <a:rPr lang="ko-KR" altLang="en-US" sz="1500" b="1" dirty="0"/>
              <a:t>가 </a:t>
            </a:r>
            <a:r>
              <a:rPr lang="ko-KR" altLang="en-US" sz="1500" b="1" dirty="0" smtClean="0"/>
              <a:t>지속적 관계 기간 증가에 영향을 줌</a:t>
            </a:r>
            <a:r>
              <a:rPr lang="en-US" altLang="ko-KR" sz="1500" b="1" dirty="0" smtClean="0"/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/>
              <a:t>류성일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박선주</a:t>
            </a:r>
            <a:r>
              <a:rPr lang="en-US" altLang="ko-KR" sz="1500" b="1" dirty="0" smtClean="0"/>
              <a:t>(2011): </a:t>
            </a:r>
            <a:r>
              <a:rPr lang="ko-KR" altLang="en-US" sz="1500" b="1" dirty="0" smtClean="0"/>
              <a:t>한국 게임 시장의 지배력 평가</a:t>
            </a:r>
            <a:r>
              <a:rPr lang="en-US" altLang="ko-KR" sz="1500" b="1" dirty="0" smtClean="0"/>
              <a:t>. </a:t>
            </a:r>
            <a:r>
              <a:rPr lang="ko-KR" altLang="en-US" sz="1500" b="1" dirty="0" smtClean="0"/>
              <a:t>독과점 시장 형태의 게임 장르와 신규 진입이 용이한 장르 구분</a:t>
            </a:r>
            <a:r>
              <a:rPr lang="en-US" altLang="ko-KR" sz="1500" b="1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1500" b="1" dirty="0" smtClean="0"/>
          </a:p>
          <a:p>
            <a:pPr algn="just">
              <a:lnSpc>
                <a:spcPct val="150000"/>
              </a:lnSpc>
            </a:pPr>
            <a:endParaRPr lang="en-US" altLang="ko-KR" sz="1500" b="1" dirty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 smtClean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ko-KR" altLang="en-US" sz="1500" b="1" u="none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3"/>
            </a:pPr>
            <a:r>
              <a:rPr lang="ko-KR" altLang="en-US" sz="3400" dirty="0" smtClean="0"/>
              <a:t>게임 관련 연구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7683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7129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3. 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게임 긍정적 측면의 연구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500" b="1" u="none" dirty="0">
              <a:latin typeface="맑은 고딕" pitchFamily="50" charset="-127"/>
              <a:ea typeface="맑은 고딕" pitchFamily="50" charset="-127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500" b="1" dirty="0" smtClean="0"/>
              <a:t>Taylor(2006): MMORPG </a:t>
            </a:r>
            <a:r>
              <a:rPr lang="ko-KR" altLang="en-US" sz="1500" b="1" dirty="0" smtClean="0"/>
              <a:t>이용자를 단순히 게임 중독자로 분류하는 것이 아니라 삶의 일부분으로 자연스럽게 받아들이는 이용자들에 주목</a:t>
            </a:r>
            <a:r>
              <a:rPr lang="en-US" altLang="ko-KR" sz="1500" b="1" dirty="0" smtClean="0"/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u="none" dirty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err="1" smtClean="0"/>
              <a:t>좌영녀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이수영</a:t>
            </a:r>
            <a:r>
              <a:rPr lang="en-US" altLang="ko-KR" sz="1500" b="1" dirty="0" smtClean="0"/>
              <a:t>(2009</a:t>
            </a:r>
            <a:r>
              <a:rPr lang="en-US" altLang="ko-KR" sz="1500" b="1" dirty="0"/>
              <a:t>): MMORPG </a:t>
            </a:r>
            <a:r>
              <a:rPr lang="ko-KR" altLang="en-US" sz="1500" b="1" dirty="0" smtClean="0"/>
              <a:t>이용자의</a:t>
            </a:r>
            <a:r>
              <a:rPr lang="en-US" altLang="ko-KR" sz="1500" b="1" dirty="0" smtClean="0"/>
              <a:t> </a:t>
            </a:r>
            <a:r>
              <a:rPr lang="ko-KR" altLang="en-US" sz="1500" b="1" dirty="0" smtClean="0"/>
              <a:t>커뮤니케이션 스킬 증가</a:t>
            </a:r>
            <a:r>
              <a:rPr lang="en-US" altLang="ko-KR" sz="1500" b="1" dirty="0" smtClean="0"/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u="none" dirty="0" smtClean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err="1" smtClean="0"/>
              <a:t>김슬</a:t>
            </a:r>
            <a:r>
              <a:rPr lang="ko-KR" altLang="en-US" sz="1500" b="1" dirty="0" err="1"/>
              <a:t>이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정용국</a:t>
            </a:r>
            <a:r>
              <a:rPr lang="en-US" altLang="ko-KR" sz="1500" b="1" dirty="0" smtClean="0"/>
              <a:t>(2013): MMORPG </a:t>
            </a:r>
            <a:r>
              <a:rPr lang="ko-KR" altLang="en-US" sz="1500" b="1" dirty="0" smtClean="0"/>
              <a:t>이용자의 게임 내 리더십 체험</a:t>
            </a:r>
            <a:r>
              <a:rPr lang="en-US" altLang="ko-KR" sz="1500" b="1" dirty="0" smtClean="0"/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u="none" dirty="0"/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500" b="1" dirty="0" smtClean="0"/>
              <a:t>전경란</a:t>
            </a:r>
            <a:r>
              <a:rPr lang="en-US" altLang="ko-KR" sz="1500" b="1" dirty="0" smtClean="0"/>
              <a:t>(2010): </a:t>
            </a:r>
            <a:r>
              <a:rPr lang="ko-KR" altLang="en-US" sz="1500" b="1" dirty="0" smtClean="0"/>
              <a:t>국내 학술지 게재 연구 중 </a:t>
            </a:r>
            <a:r>
              <a:rPr lang="en-US" altLang="ko-KR" sz="1500" b="1" dirty="0" smtClean="0"/>
              <a:t>75% </a:t>
            </a:r>
            <a:r>
              <a:rPr lang="ko-KR" altLang="en-US" sz="1500" b="1" dirty="0" smtClean="0"/>
              <a:t>이상이 게임 몰입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중독</a:t>
            </a:r>
            <a:r>
              <a:rPr lang="en-US" altLang="ko-KR" sz="1500" b="1" dirty="0" smtClean="0"/>
              <a:t>, </a:t>
            </a:r>
            <a:r>
              <a:rPr lang="ko-KR" altLang="en-US" sz="1500" b="1" dirty="0" smtClean="0"/>
              <a:t>폭력이 주제이며 교육적 효과나 긍정적 효과는 </a:t>
            </a:r>
            <a:r>
              <a:rPr lang="en-US" altLang="ko-KR" sz="1500" b="1" dirty="0" smtClean="0"/>
              <a:t>13%</a:t>
            </a:r>
            <a:r>
              <a:rPr lang="ko-KR" altLang="en-US" sz="1500" b="1" dirty="0"/>
              <a:t>에 </a:t>
            </a:r>
            <a:r>
              <a:rPr lang="ko-KR" altLang="en-US" sz="1500" b="1" dirty="0" smtClean="0"/>
              <a:t>불과함</a:t>
            </a:r>
            <a:r>
              <a:rPr lang="en-US" altLang="ko-KR" sz="1500" b="1" dirty="0" smtClean="0"/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1500" b="1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228600" y="332656"/>
            <a:ext cx="5334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0" y="1058144"/>
            <a:ext cx="495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251520" y="448544"/>
            <a:ext cx="4968551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+mj-lt"/>
              <a:buAutoNum type="romanUcPeriod" startAt="3"/>
            </a:pPr>
            <a:r>
              <a:rPr lang="ko-KR" altLang="en-US" sz="3400" dirty="0" smtClean="0"/>
              <a:t>게임 관련 연구</a:t>
            </a:r>
            <a:endParaRPr lang="ko-KR" altLang="en-US" sz="3400" dirty="0"/>
          </a:p>
        </p:txBody>
      </p:sp>
    </p:spTree>
    <p:extLst>
      <p:ext uri="{BB962C8B-B14F-4D97-AF65-F5344CB8AC3E}">
        <p14:creationId xmlns:p14="http://schemas.microsoft.com/office/powerpoint/2010/main" val="25310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938</Words>
  <Application>Microsoft Office PowerPoint</Application>
  <PresentationFormat>화면 슬라이드 쇼(4:3)</PresentationFormat>
  <Paragraphs>112</Paragraphs>
  <Slides>13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</dc:creator>
  <cp:lastModifiedBy>BJH</cp:lastModifiedBy>
  <cp:revision>49</cp:revision>
  <cp:lastPrinted>2014-09-14T10:03:26Z</cp:lastPrinted>
  <dcterms:created xsi:type="dcterms:W3CDTF">2012-11-30T13:36:56Z</dcterms:created>
  <dcterms:modified xsi:type="dcterms:W3CDTF">2014-09-14T10:09:00Z</dcterms:modified>
</cp:coreProperties>
</file>