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76" r:id="rId5"/>
    <p:sldId id="281" r:id="rId6"/>
    <p:sldId id="283" r:id="rId7"/>
    <p:sldId id="284" r:id="rId8"/>
    <p:sldId id="287" r:id="rId9"/>
    <p:sldId id="259" r:id="rId10"/>
    <p:sldId id="260" r:id="rId11"/>
    <p:sldId id="274" r:id="rId12"/>
    <p:sldId id="261" r:id="rId13"/>
    <p:sldId id="262" r:id="rId14"/>
    <p:sldId id="263" r:id="rId15"/>
    <p:sldId id="264" r:id="rId16"/>
    <p:sldId id="265" r:id="rId17"/>
    <p:sldId id="266" r:id="rId18"/>
    <p:sldId id="290" r:id="rId19"/>
    <p:sldId id="267" r:id="rId20"/>
    <p:sldId id="278" r:id="rId21"/>
    <p:sldId id="289" r:id="rId22"/>
    <p:sldId id="268" r:id="rId23"/>
    <p:sldId id="269" r:id="rId24"/>
    <p:sldId id="270" r:id="rId25"/>
    <p:sldId id="271" r:id="rId26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770A2-824A-4301-82EC-DF5B3DF3AE7D}" type="datetimeFigureOut">
              <a:rPr lang="ko-KR" altLang="en-US" smtClean="0"/>
              <a:pPr/>
              <a:t>2014-06-10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AC417-0C3A-48B7-8D6D-F378E3B1492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9238-12FE-4AD9-BD88-58F8851E591F}" type="datetime1">
              <a:rPr lang="ko-KR" altLang="en-US" smtClean="0"/>
              <a:pPr/>
              <a:t>2014-06-10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0A78-892E-44DD-A9E9-C4045A32CFB6}" type="datetime1">
              <a:rPr lang="ko-KR" altLang="en-US" smtClean="0"/>
              <a:pPr/>
              <a:t>2014-06-10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BB87-0AA4-4DD7-BECB-67C2279D3093}" type="datetime1">
              <a:rPr lang="ko-KR" altLang="en-US" smtClean="0"/>
              <a:pPr/>
              <a:t>2014-06-10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C908C-7694-4E8F-AFCD-E604DE520A7E}" type="datetime1">
              <a:rPr lang="ko-KR" altLang="en-US" smtClean="0"/>
              <a:pPr/>
              <a:t>2014-06-10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52CD-44A0-4EE5-BAD8-29A99FAB82B8}" type="datetime1">
              <a:rPr lang="ko-KR" altLang="en-US" smtClean="0"/>
              <a:pPr/>
              <a:t>2014-06-10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59358-ABEA-4BB6-B56B-DC8AE8271B65}" type="datetime1">
              <a:rPr lang="ko-KR" altLang="en-US" smtClean="0"/>
              <a:pPr/>
              <a:t>2014-06-10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427D-8244-4E8A-AD73-0215574B6D67}" type="datetime1">
              <a:rPr lang="ko-KR" altLang="en-US" smtClean="0"/>
              <a:pPr/>
              <a:t>2014-06-10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034B-5465-4D1A-833A-10AB7F78353A}" type="datetime1">
              <a:rPr lang="ko-KR" altLang="en-US" smtClean="0"/>
              <a:pPr/>
              <a:t>2014-06-10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4B3D-3E4C-4D9B-A4A1-1FF78521D71B}" type="datetime1">
              <a:rPr lang="ko-KR" altLang="en-US" smtClean="0"/>
              <a:pPr/>
              <a:t>2014-06-10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636C-95C9-49CF-A36A-273F9ED2E909}" type="datetime1">
              <a:rPr lang="ko-KR" altLang="en-US" smtClean="0"/>
              <a:pPr/>
              <a:t>2014-06-10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EDB3-A591-4514-97F6-6E16C74DBB45}" type="datetime1">
              <a:rPr lang="ko-KR" altLang="en-US" smtClean="0"/>
              <a:pPr/>
              <a:t>2014-06-10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A6AA2-FC8F-4285-9087-32E5CE707994}" type="datetime1">
              <a:rPr lang="ko-KR" altLang="en-US" smtClean="0"/>
              <a:pPr/>
              <a:t>2014-06-10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EEA99-1A59-477B-83DC-875EB8F85C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>
            <a:normAutofit/>
          </a:bodyPr>
          <a:lstStyle/>
          <a:p>
            <a:r>
              <a:rPr lang="ko-KR" altLang="en-US" sz="3600" dirty="0" smtClean="0"/>
              <a:t>신주인수권부사채 발행과</a:t>
            </a:r>
            <a:r>
              <a:rPr lang="en-US" altLang="ko-KR" sz="3600" dirty="0" smtClean="0"/>
              <a:t/>
            </a:r>
            <a:br>
              <a:rPr lang="en-US" altLang="ko-KR" sz="3600" dirty="0" smtClean="0"/>
            </a:br>
            <a:r>
              <a:rPr lang="ko-KR" altLang="en-US" sz="3600" dirty="0" smtClean="0"/>
              <a:t>불공정거래 의혹</a:t>
            </a:r>
            <a:endParaRPr lang="ko-KR" altLang="en-US" sz="36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>
                <a:solidFill>
                  <a:schemeClr val="tx1"/>
                </a:solidFill>
              </a:rPr>
              <a:t>2014.6.11</a:t>
            </a:r>
          </a:p>
          <a:p>
            <a:endParaRPr lang="en-US" altLang="ko-KR" sz="2400" dirty="0" smtClean="0">
              <a:solidFill>
                <a:schemeClr val="tx1"/>
              </a:solidFill>
            </a:endParaRPr>
          </a:p>
          <a:p>
            <a:r>
              <a:rPr lang="ko-KR" altLang="en-US" sz="2400" dirty="0" smtClean="0">
                <a:solidFill>
                  <a:schemeClr val="tx1"/>
                </a:solidFill>
              </a:rPr>
              <a:t>경영학부 </a:t>
            </a:r>
            <a:r>
              <a:rPr lang="ko-KR" altLang="en-US" sz="2400" dirty="0" err="1" smtClean="0">
                <a:solidFill>
                  <a:schemeClr val="tx1"/>
                </a:solidFill>
              </a:rPr>
              <a:t>윤평식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764704"/>
            <a:ext cx="2343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 발표자료</a:t>
            </a:r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10</a:t>
            </a:fld>
            <a:endParaRPr lang="ko-KR" altLang="en-US"/>
          </a:p>
        </p:txBody>
      </p:sp>
      <p:cxnSp>
        <p:nvCxnSpPr>
          <p:cNvPr id="3" name="직선 연결선 2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27584" y="1268760"/>
            <a:ext cx="4297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사례</a:t>
            </a:r>
            <a:r>
              <a:rPr lang="en-US" altLang="ko-KR" dirty="0" smtClean="0"/>
              <a:t>: 2011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4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8</a:t>
            </a:r>
            <a:r>
              <a:rPr lang="ko-KR" altLang="en-US" dirty="0" smtClean="0"/>
              <a:t>일 처음앤씨 </a:t>
            </a:r>
            <a:r>
              <a:rPr lang="en-US" altLang="ko-KR" dirty="0" smtClean="0"/>
              <a:t>BW</a:t>
            </a:r>
            <a:r>
              <a:rPr lang="ko-KR" altLang="en-US" dirty="0" smtClean="0"/>
              <a:t>발행</a:t>
            </a:r>
            <a:endParaRPr lang="en-US" altLang="ko-KR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971600" y="1844824"/>
            <a:ext cx="774301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사채의 종류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무기명식 무보증 분리형 사모 신주인수권부사채</a:t>
            </a:r>
            <a:endParaRPr lang="en-US" altLang="ko-KR" sz="1200" dirty="0" smtClean="0"/>
          </a:p>
          <a:p>
            <a:r>
              <a:rPr lang="ko-KR" altLang="en-US" sz="1200" dirty="0" smtClean="0"/>
              <a:t>사채의 권면 총액</a:t>
            </a:r>
            <a:r>
              <a:rPr lang="en-US" altLang="ko-KR" sz="1200" dirty="0" smtClean="0"/>
              <a:t>: 9,000,000,000 (90</a:t>
            </a:r>
            <a:r>
              <a:rPr lang="ko-KR" altLang="en-US" sz="1200" dirty="0" err="1" smtClean="0"/>
              <a:t>억원</a:t>
            </a:r>
            <a:r>
              <a:rPr lang="en-US" altLang="ko-KR" sz="1200" dirty="0" smtClean="0"/>
              <a:t>)</a:t>
            </a:r>
          </a:p>
          <a:p>
            <a:r>
              <a:rPr lang="ko-KR" altLang="en-US" sz="1200" dirty="0" smtClean="0"/>
              <a:t>자금조달의 목적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운영자금</a:t>
            </a:r>
            <a:endParaRPr lang="en-US" altLang="ko-KR" sz="1200" dirty="0" smtClean="0"/>
          </a:p>
          <a:p>
            <a:r>
              <a:rPr lang="ko-KR" altLang="en-US" sz="1200" dirty="0" smtClean="0"/>
              <a:t>사채의 이율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표면이자율 </a:t>
            </a:r>
            <a:r>
              <a:rPr lang="en-US" altLang="ko-KR" sz="1200" dirty="0" smtClean="0"/>
              <a:t>0%, </a:t>
            </a:r>
            <a:r>
              <a:rPr lang="ko-KR" altLang="en-US" sz="1200" dirty="0" smtClean="0"/>
              <a:t>만기이자율 </a:t>
            </a:r>
            <a:r>
              <a:rPr lang="en-US" altLang="ko-KR" sz="1200" dirty="0" smtClean="0"/>
              <a:t>2.50%</a:t>
            </a:r>
          </a:p>
          <a:p>
            <a:r>
              <a:rPr lang="ko-KR" altLang="en-US" sz="1200" dirty="0" smtClean="0"/>
              <a:t>사채만기일</a:t>
            </a:r>
            <a:r>
              <a:rPr lang="en-US" altLang="ko-KR" sz="1200" dirty="0" smtClean="0"/>
              <a:t>: 2014</a:t>
            </a:r>
            <a:r>
              <a:rPr lang="ko-KR" altLang="en-US" sz="1200" dirty="0" smtClean="0"/>
              <a:t>년 </a:t>
            </a:r>
            <a:r>
              <a:rPr lang="en-US" altLang="ko-KR" sz="1200" dirty="0" smtClean="0"/>
              <a:t>4</a:t>
            </a:r>
            <a:r>
              <a:rPr lang="ko-KR" altLang="en-US" sz="1200" dirty="0" smtClean="0"/>
              <a:t>월 </a:t>
            </a:r>
            <a:r>
              <a:rPr lang="en-US" altLang="ko-KR" sz="1200" dirty="0" smtClean="0"/>
              <a:t>11</a:t>
            </a:r>
            <a:r>
              <a:rPr lang="ko-KR" altLang="en-US" sz="1200" dirty="0" smtClean="0"/>
              <a:t>일</a:t>
            </a:r>
            <a:endParaRPr lang="en-US" altLang="ko-KR" sz="1200" dirty="0" smtClean="0"/>
          </a:p>
          <a:p>
            <a:r>
              <a:rPr lang="ko-KR" altLang="en-US" sz="1200" dirty="0" smtClean="0"/>
              <a:t>원금상환방법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만기상환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원금의 </a:t>
            </a:r>
            <a:r>
              <a:rPr lang="en-US" altLang="ko-KR" sz="1200" dirty="0" smtClean="0"/>
              <a:t>107.7633%), </a:t>
            </a:r>
            <a:r>
              <a:rPr lang="ko-KR" altLang="en-US" sz="1200" dirty="0" smtClean="0"/>
              <a:t>조기상환청구권</a:t>
            </a:r>
            <a:r>
              <a:rPr lang="en-US" altLang="ko-KR" sz="1200" dirty="0" smtClean="0"/>
              <a:t>(put option), </a:t>
            </a:r>
          </a:p>
          <a:p>
            <a:r>
              <a:rPr lang="ko-KR" altLang="en-US" sz="1200" dirty="0" smtClean="0"/>
              <a:t>행사가액</a:t>
            </a:r>
            <a:r>
              <a:rPr lang="en-US" altLang="ko-KR" sz="1200" dirty="0" smtClean="0"/>
              <a:t>: 5,840</a:t>
            </a:r>
            <a:r>
              <a:rPr lang="ko-KR" altLang="en-US" sz="1200" dirty="0" smtClean="0"/>
              <a:t>원</a:t>
            </a:r>
            <a:endParaRPr lang="en-US" altLang="ko-KR" sz="1200" dirty="0" smtClean="0"/>
          </a:p>
          <a:p>
            <a:r>
              <a:rPr lang="ko-KR" altLang="en-US" sz="1200" dirty="0" smtClean="0"/>
              <a:t>행사가액결정방법</a:t>
            </a:r>
            <a:r>
              <a:rPr lang="en-US" altLang="ko-KR" sz="1200" dirty="0" smtClean="0"/>
              <a:t>: max[</a:t>
            </a:r>
            <a:r>
              <a:rPr lang="ko-KR" altLang="en-US" sz="1200" dirty="0" smtClean="0"/>
              <a:t>평균</a:t>
            </a:r>
            <a:r>
              <a:rPr lang="en-US" altLang="ko-KR" sz="1200" dirty="0" smtClean="0"/>
              <a:t>(1</a:t>
            </a:r>
            <a:r>
              <a:rPr lang="ko-KR" altLang="en-US" sz="1200" dirty="0" smtClean="0"/>
              <a:t>개월 평균주가</a:t>
            </a:r>
            <a:r>
              <a:rPr lang="en-US" altLang="ko-KR" sz="1200" dirty="0" smtClean="0"/>
              <a:t>, 1</a:t>
            </a:r>
            <a:r>
              <a:rPr lang="ko-KR" altLang="en-US" sz="1200" dirty="0" smtClean="0"/>
              <a:t>주일 평균주가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최근일 주가</a:t>
            </a:r>
            <a:r>
              <a:rPr lang="en-US" altLang="ko-KR" sz="1200" dirty="0" smtClean="0"/>
              <a:t>), </a:t>
            </a:r>
            <a:r>
              <a:rPr lang="ko-KR" altLang="en-US" sz="1200" dirty="0" smtClean="0"/>
              <a:t>최근일 주가</a:t>
            </a:r>
            <a:r>
              <a:rPr lang="en-US" altLang="ko-KR" sz="1200" dirty="0" smtClean="0"/>
              <a:t>]</a:t>
            </a:r>
          </a:p>
          <a:p>
            <a:r>
              <a:rPr lang="ko-KR" altLang="en-US" sz="1200" dirty="0" smtClean="0"/>
              <a:t>권리행사기간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시작일</a:t>
            </a:r>
            <a:r>
              <a:rPr lang="en-US" altLang="ko-KR" sz="1200" dirty="0" smtClean="0"/>
              <a:t>(2012</a:t>
            </a:r>
            <a:r>
              <a:rPr lang="ko-KR" altLang="en-US" sz="1200" dirty="0" smtClean="0"/>
              <a:t>년 </a:t>
            </a:r>
            <a:r>
              <a:rPr lang="en-US" altLang="ko-KR" sz="1200" dirty="0" smtClean="0"/>
              <a:t>4</a:t>
            </a:r>
            <a:r>
              <a:rPr lang="ko-KR" altLang="en-US" sz="1200" dirty="0" smtClean="0"/>
              <a:t>월 </a:t>
            </a:r>
            <a:r>
              <a:rPr lang="en-US" altLang="ko-KR" sz="1200" dirty="0" smtClean="0"/>
              <a:t>11</a:t>
            </a:r>
            <a:r>
              <a:rPr lang="ko-KR" altLang="en-US" sz="1200" dirty="0" smtClean="0"/>
              <a:t>일</a:t>
            </a:r>
            <a:r>
              <a:rPr lang="en-US" altLang="ko-KR" sz="1200" dirty="0" smtClean="0"/>
              <a:t>) </a:t>
            </a:r>
            <a:r>
              <a:rPr lang="ko-KR" altLang="en-US" sz="1200" dirty="0" smtClean="0"/>
              <a:t>종료일</a:t>
            </a:r>
            <a:r>
              <a:rPr lang="en-US" altLang="ko-KR" sz="1200" dirty="0" smtClean="0"/>
              <a:t>(2014</a:t>
            </a:r>
            <a:r>
              <a:rPr lang="ko-KR" altLang="en-US" sz="1200" dirty="0" smtClean="0"/>
              <a:t>년 </a:t>
            </a:r>
            <a:r>
              <a:rPr lang="en-US" altLang="ko-KR" sz="1200" dirty="0" smtClean="0"/>
              <a:t>3</a:t>
            </a:r>
            <a:r>
              <a:rPr lang="ko-KR" altLang="en-US" sz="1200" dirty="0" smtClean="0"/>
              <a:t>월 </a:t>
            </a:r>
            <a:r>
              <a:rPr lang="en-US" altLang="ko-KR" sz="1200" dirty="0" smtClean="0"/>
              <a:t>10</a:t>
            </a:r>
            <a:r>
              <a:rPr lang="ko-KR" altLang="en-US" sz="1200" dirty="0" smtClean="0"/>
              <a:t>일</a:t>
            </a:r>
            <a:r>
              <a:rPr lang="en-US" altLang="ko-KR" sz="1200" dirty="0" smtClean="0"/>
              <a:t>)</a:t>
            </a:r>
          </a:p>
          <a:p>
            <a:r>
              <a:rPr lang="ko-KR" altLang="en-US" sz="1200" dirty="0" smtClean="0"/>
              <a:t>행사가액 조정</a:t>
            </a:r>
            <a:r>
              <a:rPr lang="en-US" altLang="ko-KR" sz="1200" dirty="0" smtClean="0"/>
              <a:t>: </a:t>
            </a:r>
            <a:r>
              <a:rPr lang="ko-KR" altLang="en-US" sz="1200" dirty="0" err="1" smtClean="0"/>
              <a:t>발행후</a:t>
            </a:r>
            <a:r>
              <a:rPr lang="ko-KR" altLang="en-US" sz="1200" dirty="0" smtClean="0"/>
              <a:t> 주식배당 등으로 주식을 발행하거나 또는 주가하락 등 시장여건이 변하면 </a:t>
            </a:r>
            <a:endParaRPr lang="en-US" altLang="ko-KR" sz="1200" dirty="0" smtClean="0"/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                  </a:t>
            </a:r>
            <a:r>
              <a:rPr lang="ko-KR" altLang="en-US" sz="1200" dirty="0" err="1" smtClean="0"/>
              <a:t>발행시</a:t>
            </a:r>
            <a:r>
              <a:rPr lang="ko-KR" altLang="en-US" sz="1200" dirty="0" smtClean="0"/>
              <a:t> </a:t>
            </a:r>
            <a:r>
              <a:rPr lang="ko-KR" altLang="en-US" sz="1200" dirty="0" err="1" smtClean="0"/>
              <a:t>행가가격의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70%</a:t>
            </a:r>
            <a:r>
              <a:rPr lang="ko-KR" altLang="en-US" sz="1200" dirty="0" smtClean="0"/>
              <a:t>까지 하향조정이 가능함</a:t>
            </a:r>
            <a:endParaRPr lang="en-US" altLang="ko-KR" sz="1200" dirty="0" smtClean="0"/>
          </a:p>
          <a:p>
            <a:endParaRPr lang="en-US" altLang="ko-KR" sz="1200" dirty="0"/>
          </a:p>
          <a:p>
            <a:r>
              <a:rPr lang="en-US" altLang="ko-KR" sz="1200" dirty="0" smtClean="0"/>
              <a:t>   “</a:t>
            </a:r>
            <a:r>
              <a:rPr lang="ko-KR" altLang="en-US" sz="1200" dirty="0" smtClean="0"/>
              <a:t>사채발행일로부터 최초 </a:t>
            </a:r>
            <a:r>
              <a:rPr lang="en-US" altLang="ko-KR" sz="1200" dirty="0" smtClean="0"/>
              <a:t>1</a:t>
            </a:r>
            <a:r>
              <a:rPr lang="ko-KR" altLang="en-US" sz="1200" dirty="0" smtClean="0"/>
              <a:t>개월이 되는 날 및 그로부터 매</a:t>
            </a:r>
            <a:r>
              <a:rPr lang="en-US" altLang="ko-KR" sz="1200" dirty="0" smtClean="0"/>
              <a:t>3</a:t>
            </a:r>
            <a:r>
              <a:rPr lang="ko-KR" altLang="en-US" sz="1200" dirty="0" smtClean="0"/>
              <a:t>개월이 되는 날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이하 행사가격 조정일</a:t>
            </a:r>
            <a:r>
              <a:rPr lang="en-US" altLang="ko-KR" sz="1200" dirty="0" smtClean="0"/>
              <a:t>)</a:t>
            </a:r>
            <a:r>
              <a:rPr lang="ko-KR" altLang="en-US" sz="1200" dirty="0" smtClean="0"/>
              <a:t>마다</a:t>
            </a:r>
            <a:endParaRPr lang="en-US" altLang="ko-KR" sz="1200" dirty="0" smtClean="0"/>
          </a:p>
          <a:p>
            <a:r>
              <a:rPr lang="ko-KR" altLang="en-US" sz="1200" dirty="0" smtClean="0"/>
              <a:t>행사가격 조정일 전일을 기산일로 하여 행사가격을 결정하고 이 가격이 본건 </a:t>
            </a:r>
            <a:r>
              <a:rPr lang="en-US" altLang="ko-KR" sz="1200" dirty="0" smtClean="0"/>
              <a:t>BW</a:t>
            </a:r>
            <a:r>
              <a:rPr lang="ko-KR" altLang="en-US" sz="1200" dirty="0" smtClean="0"/>
              <a:t>의 행사가격보다 낮은 </a:t>
            </a:r>
            <a:endParaRPr lang="en-US" altLang="ko-KR" sz="1200" dirty="0" smtClean="0"/>
          </a:p>
          <a:p>
            <a:r>
              <a:rPr lang="ko-KR" altLang="en-US" sz="1200" dirty="0" smtClean="0"/>
              <a:t>경우에는 그 가격을 행사가격으로 조정한다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단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조정 후 행사가격은 최초행사가격의 </a:t>
            </a:r>
            <a:r>
              <a:rPr lang="en-US" altLang="ko-KR" sz="1200" dirty="0" smtClean="0"/>
              <a:t>70%</a:t>
            </a:r>
            <a:r>
              <a:rPr lang="ko-KR" altLang="en-US" sz="1200" dirty="0" smtClean="0"/>
              <a:t>를 하회하지 못한다</a:t>
            </a:r>
            <a:r>
              <a:rPr lang="en-US" altLang="ko-KR" sz="1200" dirty="0" smtClean="0"/>
              <a:t>.”</a:t>
            </a:r>
          </a:p>
          <a:p>
            <a:r>
              <a:rPr lang="en-US" altLang="ko-KR" sz="1200" dirty="0" smtClean="0"/>
              <a:t>(2 </a:t>
            </a:r>
            <a:r>
              <a:rPr lang="ko-KR" altLang="en-US" sz="1200" dirty="0" smtClean="0"/>
              <a:t>이상의 신용평가회사가 평가한 해당 채권의 신용평가등급이 투기등급</a:t>
            </a:r>
            <a:r>
              <a:rPr lang="en-US" altLang="ko-KR" sz="1200" dirty="0" smtClean="0"/>
              <a:t>(BB+ </a:t>
            </a:r>
            <a:r>
              <a:rPr lang="ko-KR" altLang="en-US" sz="1200" dirty="0" smtClean="0"/>
              <a:t>이하</a:t>
            </a:r>
            <a:r>
              <a:rPr lang="en-US" altLang="ko-KR" sz="1200" dirty="0" smtClean="0"/>
              <a:t>)</a:t>
            </a:r>
            <a:r>
              <a:rPr lang="ko-KR" altLang="en-US" sz="1200" dirty="0" smtClean="0"/>
              <a:t>인 경우 산정한 가액의</a:t>
            </a:r>
            <a:endParaRPr lang="en-US" altLang="ko-KR" sz="1200" dirty="0" smtClean="0"/>
          </a:p>
          <a:p>
            <a:r>
              <a:rPr lang="en-US" altLang="ko-KR" sz="1200" dirty="0" smtClean="0"/>
              <a:t>100</a:t>
            </a:r>
            <a:r>
              <a:rPr lang="ko-KR" altLang="en-US" sz="1200" dirty="0" smtClean="0"/>
              <a:t>분의 </a:t>
            </a:r>
            <a:r>
              <a:rPr lang="en-US" altLang="ko-KR" sz="1200" dirty="0" smtClean="0"/>
              <a:t>90 </a:t>
            </a:r>
            <a:r>
              <a:rPr lang="ko-KR" altLang="en-US" sz="1200" dirty="0" smtClean="0"/>
              <a:t>이상으로 할 수 있다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증권의 발행 및 공시 등에 관한 규정 제</a:t>
            </a:r>
            <a:r>
              <a:rPr lang="en-US" altLang="ko-KR" sz="1200" dirty="0" smtClean="0"/>
              <a:t>5-22</a:t>
            </a:r>
            <a:r>
              <a:rPr lang="ko-KR" altLang="en-US" sz="1200" dirty="0" smtClean="0"/>
              <a:t>조</a:t>
            </a:r>
            <a:r>
              <a:rPr lang="en-US" altLang="ko-KR" sz="1200" dirty="0" smtClean="0"/>
              <a:t>)</a:t>
            </a:r>
          </a:p>
          <a:p>
            <a:endParaRPr lang="en-US" altLang="ko-KR" sz="1200" dirty="0"/>
          </a:p>
          <a:p>
            <a:r>
              <a:rPr lang="ko-KR" altLang="en-US" sz="1200" dirty="0" smtClean="0"/>
              <a:t>청약일</a:t>
            </a:r>
            <a:r>
              <a:rPr lang="en-US" altLang="ko-KR" sz="1200" dirty="0" smtClean="0"/>
              <a:t>: 2011</a:t>
            </a:r>
            <a:r>
              <a:rPr lang="ko-KR" altLang="en-US" sz="1200" dirty="0" smtClean="0"/>
              <a:t>년 </a:t>
            </a:r>
            <a:r>
              <a:rPr lang="en-US" altLang="ko-KR" sz="1200" dirty="0" smtClean="0"/>
              <a:t>4</a:t>
            </a:r>
            <a:r>
              <a:rPr lang="ko-KR" altLang="en-US" sz="1200" dirty="0" smtClean="0"/>
              <a:t>월 </a:t>
            </a:r>
            <a:r>
              <a:rPr lang="en-US" altLang="ko-KR" sz="1200" dirty="0" smtClean="0"/>
              <a:t>11</a:t>
            </a:r>
            <a:r>
              <a:rPr lang="ko-KR" altLang="en-US" sz="1200" dirty="0" smtClean="0"/>
              <a:t>일</a:t>
            </a:r>
            <a:endParaRPr lang="en-US" altLang="ko-KR" sz="1200" dirty="0" smtClean="0"/>
          </a:p>
          <a:p>
            <a:r>
              <a:rPr lang="ko-KR" altLang="en-US" sz="1200" dirty="0" smtClean="0"/>
              <a:t>이사회결의일</a:t>
            </a:r>
            <a:r>
              <a:rPr lang="en-US" altLang="ko-KR" sz="1200" dirty="0" smtClean="0"/>
              <a:t>: 2011</a:t>
            </a:r>
            <a:r>
              <a:rPr lang="ko-KR" altLang="en-US" sz="1200" dirty="0" smtClean="0"/>
              <a:t>년 </a:t>
            </a:r>
            <a:r>
              <a:rPr lang="en-US" altLang="ko-KR" sz="1200" dirty="0" smtClean="0"/>
              <a:t>4</a:t>
            </a:r>
            <a:r>
              <a:rPr lang="ko-KR" altLang="en-US" sz="1200" dirty="0" smtClean="0"/>
              <a:t>월 </a:t>
            </a:r>
            <a:r>
              <a:rPr lang="en-US" altLang="ko-KR" sz="1200" dirty="0" smtClean="0"/>
              <a:t>8</a:t>
            </a:r>
            <a:r>
              <a:rPr lang="ko-KR" altLang="en-US" sz="1200" dirty="0" smtClean="0"/>
              <a:t>일</a:t>
            </a:r>
            <a:endParaRPr lang="en-US" altLang="ko-KR" sz="1200" dirty="0" smtClean="0"/>
          </a:p>
          <a:p>
            <a:r>
              <a:rPr lang="ko-KR" altLang="en-US" sz="1200" dirty="0" smtClean="0"/>
              <a:t>사채발행내역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㈜ 더블유저축은행 </a:t>
            </a:r>
            <a:r>
              <a:rPr lang="en-US" altLang="ko-KR" sz="1200" dirty="0" smtClean="0"/>
              <a:t>50</a:t>
            </a:r>
            <a:r>
              <a:rPr lang="ko-KR" altLang="en-US" sz="1200" dirty="0" err="1" smtClean="0"/>
              <a:t>억원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㈜ 하나은행 </a:t>
            </a:r>
            <a:r>
              <a:rPr lang="en-US" altLang="ko-KR" sz="1200" dirty="0" smtClean="0"/>
              <a:t>30</a:t>
            </a:r>
            <a:r>
              <a:rPr lang="ko-KR" altLang="en-US" sz="1200" dirty="0" err="1" smtClean="0"/>
              <a:t>억원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리딩투자증권</a:t>
            </a:r>
            <a:r>
              <a:rPr lang="ko-KR" altLang="en-US" sz="1200" dirty="0" smtClean="0"/>
              <a:t>㈜ </a:t>
            </a:r>
            <a:r>
              <a:rPr lang="en-US" altLang="ko-KR" sz="1200" dirty="0" smtClean="0"/>
              <a:t>10</a:t>
            </a:r>
            <a:r>
              <a:rPr lang="ko-KR" altLang="en-US" sz="1200" dirty="0" err="1" smtClean="0"/>
              <a:t>억원</a:t>
            </a:r>
            <a:endParaRPr lang="ko-KR" altLang="en-US" sz="1200" dirty="0"/>
          </a:p>
        </p:txBody>
      </p:sp>
      <p:cxnSp>
        <p:nvCxnSpPr>
          <p:cNvPr id="9" name="직선 연결선 8"/>
          <p:cNvCxnSpPr/>
          <p:nvPr/>
        </p:nvCxnSpPr>
        <p:spPr>
          <a:xfrm>
            <a:off x="2123728" y="3933056"/>
            <a:ext cx="309634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4211960" y="4797152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1043608" y="5013176"/>
            <a:ext cx="2160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5536" y="3717032"/>
            <a:ext cx="837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err="1" smtClean="0"/>
              <a:t>refixing</a:t>
            </a:r>
            <a:endParaRPr lang="ko-KR" altLang="en-US" sz="1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11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27584" y="1628214"/>
            <a:ext cx="7797327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/>
              <a:t>신주인수권에 관한 사항</a:t>
            </a:r>
            <a:endParaRPr lang="en-US" altLang="ko-KR" sz="1200" b="1" dirty="0" smtClean="0"/>
          </a:p>
          <a:p>
            <a:endParaRPr lang="en-US" altLang="ko-KR" sz="1200" dirty="0" smtClean="0"/>
          </a:p>
          <a:p>
            <a:r>
              <a:rPr lang="en-US" altLang="ko-KR" sz="1200" dirty="0"/>
              <a:t>	</a:t>
            </a:r>
            <a:r>
              <a:rPr lang="ko-KR" altLang="en-US" sz="1200" dirty="0" smtClean="0"/>
              <a:t>이론가격</a:t>
            </a:r>
            <a:r>
              <a:rPr lang="en-US" altLang="ko-KR" sz="1200" dirty="0" smtClean="0"/>
              <a:t>: 919</a:t>
            </a:r>
            <a:r>
              <a:rPr lang="ko-KR" altLang="en-US" sz="1200" dirty="0" smtClean="0"/>
              <a:t>원</a:t>
            </a:r>
            <a:endParaRPr lang="en-US" altLang="ko-KR" sz="1200" dirty="0" smtClean="0"/>
          </a:p>
          <a:p>
            <a:r>
              <a:rPr lang="en-US" altLang="ko-KR" sz="1200" dirty="0"/>
              <a:t>	</a:t>
            </a:r>
            <a:r>
              <a:rPr lang="ko-KR" altLang="en-US" sz="1200" dirty="0" smtClean="0"/>
              <a:t>이론가격 산정모델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블랙</a:t>
            </a:r>
            <a:r>
              <a:rPr lang="en-US" altLang="ko-KR" sz="1200" dirty="0" smtClean="0"/>
              <a:t>-</a:t>
            </a:r>
            <a:r>
              <a:rPr lang="ko-KR" altLang="en-US" sz="1200" dirty="0" err="1" smtClean="0"/>
              <a:t>숄즈</a:t>
            </a:r>
            <a:r>
              <a:rPr lang="ko-KR" altLang="en-US" sz="1200" dirty="0" smtClean="0"/>
              <a:t> 옵션가격 결정모형</a:t>
            </a:r>
            <a:endParaRPr lang="en-US" altLang="ko-KR" sz="1200" dirty="0" smtClean="0"/>
          </a:p>
          <a:p>
            <a:r>
              <a:rPr lang="en-US" altLang="ko-KR" sz="1200" dirty="0"/>
              <a:t>	</a:t>
            </a:r>
            <a:r>
              <a:rPr lang="ko-KR" altLang="en-US" sz="1200" dirty="0" smtClean="0"/>
              <a:t>신주인수권의 가치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신주인수권 행사가격의 </a:t>
            </a:r>
            <a:r>
              <a:rPr lang="en-US" altLang="ko-KR" sz="1200" dirty="0" smtClean="0"/>
              <a:t>15.7371%</a:t>
            </a:r>
          </a:p>
          <a:p>
            <a:r>
              <a:rPr lang="en-US" altLang="ko-KR" sz="1200" dirty="0"/>
              <a:t>	</a:t>
            </a:r>
            <a:r>
              <a:rPr lang="ko-KR" altLang="en-US" sz="1200" dirty="0" smtClean="0"/>
              <a:t>비고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신주인수권 가치의 보수적 평가를 위해 변동성이 작은 코스닥지수의 </a:t>
            </a:r>
            <a:r>
              <a:rPr lang="en-US" altLang="ko-KR" sz="1200" dirty="0" smtClean="0"/>
              <a:t>6</a:t>
            </a:r>
            <a:r>
              <a:rPr lang="ko-KR" altLang="en-US" sz="1200" dirty="0" smtClean="0"/>
              <a:t>개월 변동성</a:t>
            </a:r>
            <a:endParaRPr lang="en-US" altLang="ko-KR" sz="1200" dirty="0" smtClean="0"/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                      (14.71%</a:t>
            </a:r>
            <a:r>
              <a:rPr lang="ko-KR" altLang="en-US" sz="1200" dirty="0" smtClean="0"/>
              <a:t>의 역사적 변동성</a:t>
            </a:r>
            <a:r>
              <a:rPr lang="en-US" altLang="ko-KR" sz="1200" dirty="0" smtClean="0"/>
              <a:t>, 2011</a:t>
            </a:r>
            <a:r>
              <a:rPr lang="ko-KR" altLang="en-US" sz="1200" dirty="0" smtClean="0"/>
              <a:t>년 </a:t>
            </a:r>
            <a:r>
              <a:rPr lang="en-US" altLang="ko-KR" sz="1200" dirty="0" smtClean="0"/>
              <a:t>4</a:t>
            </a:r>
            <a:r>
              <a:rPr lang="ko-KR" altLang="en-US" sz="1200" dirty="0" smtClean="0"/>
              <a:t>월 </a:t>
            </a:r>
            <a:r>
              <a:rPr lang="en-US" altLang="ko-KR" sz="1200" dirty="0" smtClean="0"/>
              <a:t>7</a:t>
            </a:r>
            <a:r>
              <a:rPr lang="ko-KR" altLang="en-US" sz="1200" dirty="0" smtClean="0"/>
              <a:t>일 기준</a:t>
            </a:r>
            <a:r>
              <a:rPr lang="en-US" altLang="ko-KR" sz="1200" dirty="0" smtClean="0"/>
              <a:t>)</a:t>
            </a:r>
            <a:r>
              <a:rPr lang="ko-KR" altLang="en-US" sz="1200" dirty="0" smtClean="0"/>
              <a:t>을 이용함</a:t>
            </a:r>
            <a:endParaRPr lang="en-US" altLang="ko-KR" sz="1200" dirty="0" smtClean="0"/>
          </a:p>
          <a:p>
            <a:endParaRPr lang="en-US" altLang="ko-KR" sz="1200" dirty="0"/>
          </a:p>
          <a:p>
            <a:r>
              <a:rPr lang="en-US" altLang="ko-KR" sz="1200" dirty="0" smtClean="0"/>
              <a:t>	</a:t>
            </a:r>
            <a:r>
              <a:rPr lang="ko-KR" altLang="en-US" sz="1200" dirty="0" smtClean="0"/>
              <a:t>매각계획</a:t>
            </a:r>
            <a:r>
              <a:rPr lang="en-US" altLang="ko-KR" sz="1200" dirty="0" smtClean="0"/>
              <a:t>: 2011</a:t>
            </a:r>
            <a:r>
              <a:rPr lang="ko-KR" altLang="en-US" sz="1200" dirty="0" smtClean="0"/>
              <a:t>년 </a:t>
            </a:r>
            <a:r>
              <a:rPr lang="en-US" altLang="ko-KR" sz="1200" dirty="0" smtClean="0"/>
              <a:t>4</a:t>
            </a:r>
            <a:r>
              <a:rPr lang="ko-KR" altLang="en-US" sz="1200" dirty="0" smtClean="0"/>
              <a:t>월 </a:t>
            </a:r>
            <a:r>
              <a:rPr lang="en-US" altLang="ko-KR" sz="1200" dirty="0" smtClean="0"/>
              <a:t>11</a:t>
            </a:r>
            <a:r>
              <a:rPr lang="ko-KR" altLang="en-US" sz="1200" dirty="0" smtClean="0"/>
              <a:t>일</a:t>
            </a:r>
            <a:endParaRPr lang="en-US" altLang="ko-KR" sz="1200" dirty="0" smtClean="0"/>
          </a:p>
          <a:p>
            <a:r>
              <a:rPr lang="en-US" altLang="ko-KR" sz="1200" dirty="0" smtClean="0"/>
              <a:t>	</a:t>
            </a:r>
            <a:r>
              <a:rPr lang="ko-KR" altLang="en-US" sz="1200" dirty="0" smtClean="0"/>
              <a:t>권면총액</a:t>
            </a:r>
            <a:r>
              <a:rPr lang="en-US" altLang="ko-KR" sz="1200" dirty="0" smtClean="0"/>
              <a:t>: 45</a:t>
            </a:r>
            <a:r>
              <a:rPr lang="ko-KR" altLang="en-US" sz="1200" dirty="0" err="1" smtClean="0"/>
              <a:t>억원</a:t>
            </a:r>
            <a:endParaRPr lang="en-US" altLang="ko-KR" sz="1200" dirty="0" smtClean="0"/>
          </a:p>
          <a:p>
            <a:r>
              <a:rPr lang="en-US" altLang="ko-KR" sz="1200" dirty="0"/>
              <a:t>	</a:t>
            </a:r>
            <a:r>
              <a:rPr lang="ko-KR" altLang="en-US" sz="1200" dirty="0" smtClean="0"/>
              <a:t>신주인수권증권 매각총액</a:t>
            </a:r>
            <a:r>
              <a:rPr lang="en-US" altLang="ko-KR" sz="1200" dirty="0" smtClean="0"/>
              <a:t>: 210,000,000 (2</a:t>
            </a:r>
            <a:r>
              <a:rPr lang="ko-KR" altLang="en-US" sz="1200" dirty="0" smtClean="0"/>
              <a:t>억 </a:t>
            </a:r>
            <a:r>
              <a:rPr lang="en-US" altLang="ko-KR" sz="1200" dirty="0" smtClean="0"/>
              <a:t>1</a:t>
            </a:r>
            <a:r>
              <a:rPr lang="ko-KR" altLang="en-US" sz="1200" dirty="0" err="1" smtClean="0"/>
              <a:t>천만원</a:t>
            </a:r>
            <a:r>
              <a:rPr lang="en-US" altLang="ko-KR" sz="1200" dirty="0" smtClean="0"/>
              <a:t>)</a:t>
            </a:r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	</a:t>
            </a:r>
            <a:r>
              <a:rPr lang="ko-KR" altLang="en-US" sz="1200" dirty="0" smtClean="0"/>
              <a:t>신주인수권증권 매각단가</a:t>
            </a:r>
            <a:r>
              <a:rPr lang="en-US" altLang="ko-KR" sz="1200" dirty="0" smtClean="0"/>
              <a:t>: 272</a:t>
            </a:r>
            <a:r>
              <a:rPr lang="ko-KR" altLang="en-US" sz="1200" dirty="0" smtClean="0"/>
              <a:t>원</a:t>
            </a:r>
            <a:endParaRPr lang="en-US" altLang="ko-KR" sz="1200" dirty="0" smtClean="0"/>
          </a:p>
          <a:p>
            <a:r>
              <a:rPr lang="en-US" altLang="ko-KR" sz="1200" dirty="0"/>
              <a:t>	</a:t>
            </a:r>
            <a:r>
              <a:rPr lang="ko-KR" altLang="en-US" sz="1200" dirty="0" smtClean="0"/>
              <a:t>매각 상대방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금상연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주식회사 </a:t>
            </a:r>
            <a:r>
              <a:rPr lang="ko-KR" altLang="en-US" sz="1200" dirty="0" err="1" smtClean="0"/>
              <a:t>처음앤씨</a:t>
            </a:r>
            <a:r>
              <a:rPr lang="ko-KR" altLang="en-US" sz="1200" dirty="0" smtClean="0"/>
              <a:t> 대표이사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최대주주</a:t>
            </a:r>
            <a:r>
              <a:rPr lang="en-US" altLang="ko-KR" sz="1200" dirty="0" smtClean="0"/>
              <a:t>))</a:t>
            </a:r>
          </a:p>
          <a:p>
            <a:endParaRPr lang="en-US" altLang="ko-KR" sz="1200" dirty="0"/>
          </a:p>
          <a:p>
            <a:endParaRPr lang="en-US" altLang="ko-KR" sz="1200" dirty="0" smtClean="0"/>
          </a:p>
          <a:p>
            <a:r>
              <a:rPr lang="en-US" altLang="ko-KR" sz="1200" dirty="0" smtClean="0"/>
              <a:t>9,000,000,000 </a:t>
            </a:r>
            <a:r>
              <a:rPr lang="en-US" altLang="ko-KR" sz="1200" dirty="0" smtClean="0">
                <a:latin typeface="맑은 고딕"/>
                <a:ea typeface="맑은 고딕"/>
              </a:rPr>
              <a:t>÷5,840 = 1,541,095</a:t>
            </a:r>
            <a:r>
              <a:rPr lang="ko-KR" altLang="en-US" sz="1200" dirty="0" smtClean="0">
                <a:latin typeface="맑은 고딕"/>
                <a:ea typeface="맑은 고딕"/>
              </a:rPr>
              <a:t>주에 대한 신주인수권</a:t>
            </a:r>
            <a:endParaRPr lang="en-US" altLang="ko-KR" sz="1200" dirty="0" smtClean="0">
              <a:latin typeface="맑은 고딕"/>
              <a:ea typeface="맑은 고딕"/>
            </a:endParaRPr>
          </a:p>
          <a:p>
            <a:r>
              <a:rPr lang="en-US" altLang="ko-KR" sz="1200" dirty="0" smtClean="0">
                <a:latin typeface="맑은 고딕"/>
                <a:ea typeface="맑은 고딕"/>
              </a:rPr>
              <a:t>1</a:t>
            </a:r>
            <a:r>
              <a:rPr lang="ko-KR" altLang="en-US" sz="1200" dirty="0" smtClean="0">
                <a:latin typeface="맑은 고딕"/>
                <a:ea typeface="맑은 고딕"/>
              </a:rPr>
              <a:t>개당 </a:t>
            </a:r>
            <a:r>
              <a:rPr lang="en-US" altLang="ko-KR" sz="1200" dirty="0" smtClean="0">
                <a:latin typeface="맑은 고딕"/>
                <a:ea typeface="맑은 고딕"/>
              </a:rPr>
              <a:t>272</a:t>
            </a:r>
            <a:r>
              <a:rPr lang="ko-KR" altLang="en-US" sz="1200" dirty="0" smtClean="0">
                <a:latin typeface="맑은 고딕"/>
                <a:ea typeface="맑은 고딕"/>
              </a:rPr>
              <a:t>원</a:t>
            </a:r>
            <a:r>
              <a:rPr lang="en-US" altLang="ko-KR" sz="1200" dirty="0" smtClean="0">
                <a:latin typeface="맑은 고딕"/>
                <a:ea typeface="맑은 고딕"/>
              </a:rPr>
              <a:t>ⅹ(1,541,095ⅹ50%) = 209,588,920</a:t>
            </a:r>
            <a:r>
              <a:rPr lang="ko-KR" altLang="en-US" sz="1200" dirty="0" smtClean="0">
                <a:latin typeface="맑은 고딕"/>
                <a:ea typeface="맑은 고딕"/>
              </a:rPr>
              <a:t>원</a:t>
            </a:r>
            <a:r>
              <a:rPr lang="en-US" altLang="ko-KR" sz="1200" dirty="0" smtClean="0">
                <a:latin typeface="맑은 고딕"/>
                <a:ea typeface="맑은 고딕"/>
              </a:rPr>
              <a:t>(</a:t>
            </a:r>
            <a:r>
              <a:rPr lang="ko-KR" altLang="en-US" sz="1200" dirty="0" smtClean="0">
                <a:latin typeface="맑은 고딕"/>
                <a:ea typeface="맑은 고딕"/>
              </a:rPr>
              <a:t>대략 </a:t>
            </a:r>
            <a:r>
              <a:rPr lang="en-US" altLang="ko-KR" sz="1200" dirty="0" smtClean="0">
                <a:latin typeface="맑은 고딕"/>
                <a:ea typeface="맑은 고딕"/>
              </a:rPr>
              <a:t>2</a:t>
            </a:r>
            <a:r>
              <a:rPr lang="ko-KR" altLang="en-US" sz="1200" dirty="0" smtClean="0">
                <a:latin typeface="맑은 고딕"/>
                <a:ea typeface="맑은 고딕"/>
              </a:rPr>
              <a:t>억 </a:t>
            </a:r>
            <a:r>
              <a:rPr lang="en-US" altLang="ko-KR" sz="1200" dirty="0" smtClean="0">
                <a:latin typeface="맑은 고딕"/>
                <a:ea typeface="맑은 고딕"/>
              </a:rPr>
              <a:t>1</a:t>
            </a:r>
            <a:r>
              <a:rPr lang="ko-KR" altLang="en-US" sz="1200" dirty="0" err="1" smtClean="0">
                <a:latin typeface="맑은 고딕"/>
                <a:ea typeface="맑은 고딕"/>
              </a:rPr>
              <a:t>천만원</a:t>
            </a:r>
            <a:r>
              <a:rPr lang="en-US" altLang="ko-KR" sz="1200" dirty="0" smtClean="0">
                <a:latin typeface="맑은 고딕"/>
                <a:ea typeface="맑은 고딕"/>
              </a:rPr>
              <a:t>)</a:t>
            </a:r>
          </a:p>
          <a:p>
            <a:endParaRPr lang="en-US" altLang="ko-KR" sz="1200" dirty="0">
              <a:latin typeface="맑은 고딕"/>
              <a:ea typeface="맑은 고딕"/>
            </a:endParaRPr>
          </a:p>
          <a:p>
            <a:r>
              <a:rPr lang="ko-KR" altLang="en-US" sz="1200" dirty="0" smtClean="0">
                <a:latin typeface="맑은 고딕"/>
                <a:ea typeface="맑은 고딕"/>
              </a:rPr>
              <a:t>즉</a:t>
            </a:r>
            <a:r>
              <a:rPr lang="en-US" altLang="ko-KR" sz="1200" dirty="0" smtClean="0">
                <a:latin typeface="맑은 고딕"/>
                <a:ea typeface="맑은 고딕"/>
              </a:rPr>
              <a:t>, </a:t>
            </a:r>
            <a:r>
              <a:rPr lang="ko-KR" altLang="en-US" sz="1200" dirty="0" smtClean="0">
                <a:latin typeface="맑은 고딕"/>
                <a:ea typeface="맑은 고딕"/>
              </a:rPr>
              <a:t>최대주주이며 대표이사인 금상연은 발행된 신주인수권의 </a:t>
            </a:r>
            <a:r>
              <a:rPr lang="en-US" altLang="ko-KR" sz="1200" dirty="0" smtClean="0">
                <a:latin typeface="맑은 고딕"/>
                <a:ea typeface="맑은 고딕"/>
              </a:rPr>
              <a:t>50%</a:t>
            </a:r>
            <a:r>
              <a:rPr lang="ko-KR" altLang="en-US" sz="1200" dirty="0" smtClean="0">
                <a:latin typeface="맑은 고딕"/>
                <a:ea typeface="맑은 고딕"/>
              </a:rPr>
              <a:t>를 개당 </a:t>
            </a:r>
            <a:r>
              <a:rPr lang="en-US" altLang="ko-KR" sz="1200" dirty="0" smtClean="0">
                <a:latin typeface="맑은 고딕"/>
                <a:ea typeface="맑은 고딕"/>
              </a:rPr>
              <a:t>272</a:t>
            </a:r>
            <a:r>
              <a:rPr lang="ko-KR" altLang="en-US" sz="1200" dirty="0" smtClean="0">
                <a:latin typeface="맑은 고딕"/>
                <a:ea typeface="맑은 고딕"/>
              </a:rPr>
              <a:t>원에 매입함</a:t>
            </a:r>
            <a:r>
              <a:rPr lang="en-US" altLang="ko-KR" sz="1200" dirty="0" smtClean="0">
                <a:latin typeface="맑은 고딕"/>
                <a:ea typeface="맑은 고딕"/>
              </a:rPr>
              <a:t>(</a:t>
            </a:r>
            <a:r>
              <a:rPr lang="ko-KR" altLang="en-US" sz="1200" dirty="0" smtClean="0">
                <a:latin typeface="맑은 고딕"/>
                <a:ea typeface="맑은 고딕"/>
              </a:rPr>
              <a:t>총 </a:t>
            </a:r>
            <a:r>
              <a:rPr lang="en-US" altLang="ko-KR" sz="1200" dirty="0" smtClean="0">
                <a:latin typeface="맑은 고딕"/>
                <a:ea typeface="맑은 고딕"/>
              </a:rPr>
              <a:t>2</a:t>
            </a:r>
            <a:r>
              <a:rPr lang="ko-KR" altLang="en-US" sz="1200" dirty="0" smtClean="0">
                <a:latin typeface="맑은 고딕"/>
                <a:ea typeface="맑은 고딕"/>
              </a:rPr>
              <a:t>억 </a:t>
            </a:r>
            <a:r>
              <a:rPr lang="en-US" altLang="ko-KR" sz="1200" dirty="0" smtClean="0">
                <a:latin typeface="맑은 고딕"/>
                <a:ea typeface="맑은 고딕"/>
              </a:rPr>
              <a:t>1</a:t>
            </a:r>
            <a:r>
              <a:rPr lang="ko-KR" altLang="en-US" sz="1200" dirty="0" err="1" smtClean="0">
                <a:latin typeface="맑은 고딕"/>
                <a:ea typeface="맑은 고딕"/>
              </a:rPr>
              <a:t>천만원</a:t>
            </a:r>
            <a:r>
              <a:rPr lang="ko-KR" altLang="en-US" sz="1200" dirty="0" smtClean="0">
                <a:latin typeface="맑은 고딕"/>
                <a:ea typeface="맑은 고딕"/>
              </a:rPr>
              <a:t> 투자</a:t>
            </a:r>
            <a:r>
              <a:rPr lang="en-US" altLang="ko-KR" sz="1200" dirty="0" smtClean="0">
                <a:latin typeface="맑은 고딕"/>
                <a:ea typeface="맑은 고딕"/>
              </a:rPr>
              <a:t>)</a:t>
            </a:r>
            <a:endParaRPr lang="ko-KR" alt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오른쪽 중괄호 6"/>
          <p:cNvSpPr/>
          <p:nvPr/>
        </p:nvSpPr>
        <p:spPr>
          <a:xfrm>
            <a:off x="6012160" y="3140968"/>
            <a:ext cx="360040" cy="9361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375428" y="3450486"/>
            <a:ext cx="1436932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smtClean="0"/>
              <a:t>Buyback </a:t>
            </a:r>
            <a:r>
              <a:rPr lang="ko-KR" altLang="en-US" sz="1600" dirty="0" smtClean="0"/>
              <a:t>내용</a:t>
            </a:r>
            <a:endParaRPr lang="ko-KR" altLang="en-US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12</a:t>
            </a:fld>
            <a:endParaRPr lang="ko-KR" altLang="en-US"/>
          </a:p>
        </p:txBody>
      </p:sp>
      <p:cxnSp>
        <p:nvCxnSpPr>
          <p:cNvPr id="3" name="직선 연결선 2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097911" cy="495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직선 연결선 7"/>
          <p:cNvCxnSpPr/>
          <p:nvPr/>
        </p:nvCxnSpPr>
        <p:spPr>
          <a:xfrm>
            <a:off x="827584" y="4797152"/>
            <a:ext cx="75608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80293" y="4592161"/>
            <a:ext cx="800219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행사가격</a:t>
            </a:r>
            <a:endParaRPr lang="ko-KR" altLang="en-US" sz="1200"/>
          </a:p>
        </p:txBody>
      </p:sp>
      <p:sp>
        <p:nvSpPr>
          <p:cNvPr id="10" name="TextBox 9"/>
          <p:cNvSpPr txBox="1"/>
          <p:nvPr/>
        </p:nvSpPr>
        <p:spPr>
          <a:xfrm>
            <a:off x="2123728" y="3717032"/>
            <a:ext cx="3062057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2012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8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9</a:t>
            </a:r>
            <a:r>
              <a:rPr lang="ko-KR" altLang="en-US" sz="1400" b="1" dirty="0" smtClean="0"/>
              <a:t>일 </a:t>
            </a:r>
            <a:r>
              <a:rPr lang="en-US" altLang="ko-KR" sz="1400" b="1" dirty="0" smtClean="0"/>
              <a:t>70</a:t>
            </a:r>
            <a:r>
              <a:rPr lang="ko-KR" altLang="en-US" sz="1400" b="1" dirty="0" smtClean="0"/>
              <a:t>억 </a:t>
            </a:r>
            <a:r>
              <a:rPr lang="en-US" altLang="ko-KR" sz="1400" b="1" dirty="0" smtClean="0"/>
              <a:t>BW </a:t>
            </a:r>
            <a:r>
              <a:rPr lang="ko-KR" altLang="en-US" sz="1400" b="1" dirty="0" smtClean="0"/>
              <a:t>추가발행</a:t>
            </a:r>
            <a:endParaRPr lang="en-US" altLang="ko-KR" sz="1400" b="1" dirty="0" smtClean="0"/>
          </a:p>
          <a:p>
            <a:r>
              <a:rPr lang="ko-KR" altLang="en-US" sz="1400" b="1" dirty="0" smtClean="0"/>
              <a:t>신주인수권 </a:t>
            </a:r>
            <a:r>
              <a:rPr lang="en-US" altLang="ko-KR" sz="1400" b="1" dirty="0" smtClean="0"/>
              <a:t>50% </a:t>
            </a:r>
            <a:r>
              <a:rPr lang="ko-KR" altLang="en-US" sz="1400" b="1" dirty="0" err="1" smtClean="0"/>
              <a:t>재매입</a:t>
            </a:r>
            <a:endParaRPr lang="ko-KR" altLang="en-US" sz="1400" b="1" dirty="0"/>
          </a:p>
        </p:txBody>
      </p:sp>
      <p:cxnSp>
        <p:nvCxnSpPr>
          <p:cNvPr id="12" name="직선 화살표 연결선 11"/>
          <p:cNvCxnSpPr/>
          <p:nvPr/>
        </p:nvCxnSpPr>
        <p:spPr>
          <a:xfrm flipH="1" flipV="1">
            <a:off x="2771800" y="5589240"/>
            <a:ext cx="28803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843808" y="6453336"/>
            <a:ext cx="1624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err="1" smtClean="0"/>
              <a:t>Refixing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가능</a:t>
            </a:r>
            <a:endParaRPr lang="ko-KR" altLang="en-US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13</a:t>
            </a:fld>
            <a:endParaRPr lang="ko-KR" altLang="en-US"/>
          </a:p>
        </p:txBody>
      </p:sp>
      <p:cxnSp>
        <p:nvCxnSpPr>
          <p:cNvPr id="3" name="직선 연결선 2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43608" y="1556792"/>
            <a:ext cx="3579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err="1" smtClean="0"/>
              <a:t>처음앤씨</a:t>
            </a:r>
            <a:r>
              <a:rPr lang="ko-KR" altLang="en-US" b="1" dirty="0" smtClean="0"/>
              <a:t> 신주인수권의 가치평가</a:t>
            </a:r>
            <a:endParaRPr lang="ko-KR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2492896"/>
            <a:ext cx="6942926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블랙</a:t>
            </a:r>
            <a:r>
              <a:rPr lang="en-US" altLang="ko-KR" sz="1400" dirty="0" smtClean="0"/>
              <a:t>-</a:t>
            </a:r>
            <a:r>
              <a:rPr lang="ko-KR" altLang="en-US" sz="1400" dirty="0" err="1" smtClean="0"/>
              <a:t>숄즈</a:t>
            </a:r>
            <a:r>
              <a:rPr lang="ko-KR" altLang="en-US" sz="1400" dirty="0" smtClean="0"/>
              <a:t> 옵션가격결정모형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무배당</a:t>
            </a:r>
            <a:r>
              <a:rPr lang="en-US" altLang="ko-KR" sz="1400" dirty="0" smtClean="0"/>
              <a:t>)</a:t>
            </a:r>
            <a:r>
              <a:rPr lang="ko-KR" altLang="en-US" sz="1400" dirty="0" smtClean="0"/>
              <a:t>을 이용하면 옵션프리미엄이 </a:t>
            </a:r>
            <a:r>
              <a:rPr lang="en-US" altLang="ko-KR" sz="1400" dirty="0" smtClean="0"/>
              <a:t>920</a:t>
            </a:r>
            <a:r>
              <a:rPr lang="ko-KR" altLang="en-US" sz="1400" dirty="0" smtClean="0"/>
              <a:t>원으로 계산됨</a:t>
            </a:r>
            <a:r>
              <a:rPr lang="en-US" altLang="ko-KR" sz="1400" dirty="0" smtClean="0"/>
              <a:t>.</a:t>
            </a:r>
          </a:p>
          <a:p>
            <a:endParaRPr lang="en-US" altLang="ko-KR" sz="1400" dirty="0"/>
          </a:p>
          <a:p>
            <a:r>
              <a:rPr lang="ko-KR" altLang="en-US" sz="1400" dirty="0" smtClean="0"/>
              <a:t>입력변수</a:t>
            </a:r>
            <a:r>
              <a:rPr lang="en-US" altLang="ko-KR" sz="1400" dirty="0" smtClean="0"/>
              <a:t>: </a:t>
            </a:r>
            <a:r>
              <a:rPr lang="ko-KR" altLang="en-US" sz="1400" dirty="0" smtClean="0"/>
              <a:t>주가 </a:t>
            </a:r>
            <a:r>
              <a:rPr lang="en-US" altLang="ko-KR" sz="1400" dirty="0" smtClean="0"/>
              <a:t>= </a:t>
            </a:r>
            <a:r>
              <a:rPr lang="ko-KR" altLang="en-US" sz="1400" dirty="0" smtClean="0"/>
              <a:t>행사가격 </a:t>
            </a:r>
            <a:r>
              <a:rPr lang="en-US" altLang="ko-KR" sz="1400" dirty="0" smtClean="0"/>
              <a:t>= 5,840</a:t>
            </a:r>
            <a:r>
              <a:rPr lang="ko-KR" altLang="en-US" sz="1400" dirty="0" smtClean="0"/>
              <a:t>원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만기 </a:t>
            </a:r>
            <a:r>
              <a:rPr lang="en-US" altLang="ko-KR" sz="1400" dirty="0" smtClean="0"/>
              <a:t>= 3</a:t>
            </a:r>
            <a:r>
              <a:rPr lang="ko-KR" altLang="en-US" sz="1400" dirty="0" smtClean="0"/>
              <a:t>년</a:t>
            </a:r>
            <a:r>
              <a:rPr lang="en-US" altLang="ko-KR" sz="1400" dirty="0" smtClean="0"/>
              <a:t>, </a:t>
            </a:r>
            <a:r>
              <a:rPr lang="ko-KR" altLang="en-US" sz="1400" dirty="0" err="1" smtClean="0"/>
              <a:t>무위험이자율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= </a:t>
            </a:r>
            <a:r>
              <a:rPr lang="ko-KR" altLang="en-US" sz="1400" dirty="0" smtClean="0"/>
              <a:t>연 </a:t>
            </a:r>
            <a:r>
              <a:rPr lang="en-US" altLang="ko-KR" sz="1400" dirty="0" smtClean="0"/>
              <a:t>3.7%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         </a:t>
            </a:r>
            <a:r>
              <a:rPr lang="ko-KR" altLang="en-US" sz="1400" dirty="0" smtClean="0"/>
              <a:t>배당금 </a:t>
            </a:r>
            <a:r>
              <a:rPr lang="en-US" altLang="ko-KR" sz="1400" dirty="0" smtClean="0"/>
              <a:t>= 0, </a:t>
            </a:r>
            <a:r>
              <a:rPr lang="ko-KR" altLang="en-US" sz="1400" dirty="0" smtClean="0"/>
              <a:t>변동성 </a:t>
            </a:r>
            <a:r>
              <a:rPr lang="en-US" altLang="ko-KR" sz="1400" dirty="0" smtClean="0"/>
              <a:t>= 14.71%(</a:t>
            </a:r>
            <a:r>
              <a:rPr lang="ko-KR" altLang="en-US" sz="1400" dirty="0" smtClean="0"/>
              <a:t>연간</a:t>
            </a:r>
            <a:r>
              <a:rPr lang="en-US" altLang="ko-KR" sz="1400" dirty="0" smtClean="0"/>
              <a:t>) </a:t>
            </a:r>
          </a:p>
          <a:p>
            <a:endParaRPr lang="en-US" altLang="ko-KR" sz="1400" dirty="0" smtClean="0"/>
          </a:p>
          <a:p>
            <a:r>
              <a:rPr lang="ko-KR" altLang="en-US" sz="1400" dirty="0" smtClean="0"/>
              <a:t>문제는 사용한 변동성이 너무 낮다는 점임</a:t>
            </a:r>
            <a:r>
              <a:rPr lang="en-US" altLang="ko-KR" sz="1400" dirty="0" smtClean="0"/>
              <a:t>. </a:t>
            </a:r>
          </a:p>
          <a:p>
            <a:r>
              <a:rPr lang="ko-KR" altLang="en-US" sz="1400" dirty="0" smtClean="0"/>
              <a:t> </a:t>
            </a:r>
            <a:r>
              <a:rPr lang="en-US" altLang="ko-KR" sz="1400" dirty="0" smtClean="0"/>
              <a:t>- </a:t>
            </a:r>
            <a:r>
              <a:rPr lang="ko-KR" altLang="en-US" sz="1400" dirty="0" smtClean="0"/>
              <a:t>지수의 변동성을 사용할 것이 아니라 </a:t>
            </a:r>
            <a:r>
              <a:rPr lang="ko-KR" altLang="en-US" sz="1400" dirty="0" err="1" smtClean="0"/>
              <a:t>처음앤씨</a:t>
            </a:r>
            <a:r>
              <a:rPr lang="ko-KR" altLang="en-US" sz="1400" dirty="0" smtClean="0"/>
              <a:t> 주식의 변동성을 사용해야 함</a:t>
            </a:r>
            <a:endParaRPr lang="en-US" altLang="ko-KR" sz="1400" dirty="0" smtClean="0"/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- </a:t>
            </a:r>
            <a:r>
              <a:rPr lang="ko-KR" altLang="en-US" sz="1400" dirty="0" smtClean="0"/>
              <a:t>거의 모든 기업이 변동성으로 </a:t>
            </a:r>
            <a:r>
              <a:rPr lang="en-US" altLang="ko-KR" sz="1400" dirty="0" smtClean="0"/>
              <a:t>13∼15% </a:t>
            </a:r>
            <a:r>
              <a:rPr lang="ko-KR" altLang="en-US" sz="1400" dirty="0" smtClean="0"/>
              <a:t>이용함</a:t>
            </a:r>
            <a:endParaRPr lang="en-US" altLang="ko-KR" sz="1400" dirty="0" smtClean="0"/>
          </a:p>
          <a:p>
            <a:endParaRPr lang="en-US" altLang="ko-KR" sz="1400" dirty="0"/>
          </a:p>
          <a:p>
            <a:r>
              <a:rPr lang="ko-KR" altLang="en-US" sz="1400" dirty="0" err="1" smtClean="0"/>
              <a:t>처음앤씨</a:t>
            </a:r>
            <a:r>
              <a:rPr lang="ko-KR" altLang="en-US" sz="1400" dirty="0" smtClean="0"/>
              <a:t> 주식의 과거 </a:t>
            </a:r>
            <a:r>
              <a:rPr lang="en-US" altLang="ko-KR" sz="1400" dirty="0" smtClean="0"/>
              <a:t>1</a:t>
            </a:r>
            <a:r>
              <a:rPr lang="ko-KR" altLang="en-US" sz="1400" dirty="0" smtClean="0"/>
              <a:t>년 일별수익률로부터 구한 일별 변동성은 </a:t>
            </a:r>
            <a:r>
              <a:rPr lang="en-US" altLang="ko-KR" sz="1400" dirty="0" smtClean="0"/>
              <a:t>3.0128%</a:t>
            </a:r>
            <a:r>
              <a:rPr lang="ko-KR" altLang="en-US" sz="1400" dirty="0" smtClean="0"/>
              <a:t>임</a:t>
            </a:r>
            <a:endParaRPr lang="en-US" altLang="ko-KR" sz="1400" dirty="0" smtClean="0"/>
          </a:p>
          <a:p>
            <a:r>
              <a:rPr lang="ko-KR" altLang="en-US" sz="1400" dirty="0" smtClean="0"/>
              <a:t>이를 연간 변동성으로 전환하면 </a:t>
            </a:r>
            <a:r>
              <a:rPr lang="en-US" altLang="ko-KR" sz="1400" dirty="0" smtClean="0"/>
              <a:t>47.64%</a:t>
            </a:r>
            <a:r>
              <a:rPr lang="ko-KR" altLang="en-US" sz="1400" dirty="0" smtClean="0"/>
              <a:t>임</a:t>
            </a:r>
            <a:r>
              <a:rPr lang="en-US" altLang="ko-KR" sz="1400" dirty="0" smtClean="0"/>
              <a:t>. </a:t>
            </a:r>
            <a:endParaRPr lang="en-US" altLang="ko-KR" sz="1400" dirty="0"/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47.64%</a:t>
            </a:r>
            <a:r>
              <a:rPr lang="ko-KR" altLang="en-US" sz="1400" dirty="0" smtClean="0"/>
              <a:t>를 이용하면 옵션프리미엄은 </a:t>
            </a:r>
            <a:r>
              <a:rPr lang="en-US" altLang="ko-KR" sz="1400" dirty="0" smtClean="0"/>
              <a:t>2,093</a:t>
            </a:r>
            <a:r>
              <a:rPr lang="ko-KR" altLang="en-US" sz="1400" dirty="0" smtClean="0"/>
              <a:t>원임</a:t>
            </a:r>
            <a:r>
              <a:rPr lang="en-US" altLang="ko-KR" sz="1400" dirty="0" smtClean="0"/>
              <a:t>. </a:t>
            </a:r>
            <a:endParaRPr lang="ko-KR" altLang="en-US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14</a:t>
            </a:fld>
            <a:endParaRPr lang="ko-KR" altLang="en-US"/>
          </a:p>
        </p:txBody>
      </p:sp>
      <p:cxnSp>
        <p:nvCxnSpPr>
          <p:cNvPr id="3" name="직선 연결선 2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99592" y="1556792"/>
            <a:ext cx="7233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/>
              <a:t>블랙</a:t>
            </a:r>
            <a:r>
              <a:rPr lang="en-US" altLang="ko-KR" b="1" dirty="0" smtClean="0"/>
              <a:t>-</a:t>
            </a:r>
            <a:r>
              <a:rPr lang="ko-KR" altLang="en-US" b="1" dirty="0" err="1" smtClean="0"/>
              <a:t>숄즈</a:t>
            </a:r>
            <a:r>
              <a:rPr lang="ko-KR" altLang="en-US" b="1" dirty="0" smtClean="0"/>
              <a:t> 기본모형을 사용하여 신주인수권의 가치를 평가하는 경우</a:t>
            </a:r>
            <a:endParaRPr lang="en-US" altLang="ko-KR" b="1" dirty="0" smtClean="0"/>
          </a:p>
          <a:p>
            <a:r>
              <a:rPr lang="ko-KR" altLang="en-US" b="1" dirty="0" smtClean="0"/>
              <a:t>의 문제점</a:t>
            </a:r>
            <a:endParaRPr lang="ko-KR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31640" y="2636912"/>
            <a:ext cx="6906058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배당을 고려하지 않음</a:t>
            </a:r>
            <a:endParaRPr lang="en-US" altLang="ko-KR" sz="1400" dirty="0" smtClean="0"/>
          </a:p>
          <a:p>
            <a:endParaRPr lang="en-US" altLang="ko-KR" sz="1400" dirty="0"/>
          </a:p>
          <a:p>
            <a:r>
              <a:rPr lang="ko-KR" altLang="en-US" sz="1400" dirty="0" err="1" smtClean="0"/>
              <a:t>부도리스크를</a:t>
            </a:r>
            <a:r>
              <a:rPr lang="ko-KR" altLang="en-US" sz="1400" dirty="0" smtClean="0"/>
              <a:t> 고려하지 않음</a:t>
            </a:r>
            <a:endParaRPr lang="en-US" altLang="ko-KR" sz="1400" dirty="0" smtClean="0"/>
          </a:p>
          <a:p>
            <a:endParaRPr lang="en-US" altLang="ko-KR" sz="1400" dirty="0"/>
          </a:p>
          <a:p>
            <a:r>
              <a:rPr lang="ko-KR" altLang="en-US" sz="1400" dirty="0" smtClean="0"/>
              <a:t>희석효과</a:t>
            </a:r>
            <a:r>
              <a:rPr lang="en-US" altLang="ko-KR" sz="1400" dirty="0" smtClean="0"/>
              <a:t>(dilution effect)</a:t>
            </a:r>
            <a:r>
              <a:rPr lang="ko-KR" altLang="en-US" sz="1400" dirty="0" smtClean="0"/>
              <a:t>를 반영하지 못함</a:t>
            </a:r>
            <a:endParaRPr lang="en-US" altLang="ko-KR" sz="1400" dirty="0" smtClean="0"/>
          </a:p>
          <a:p>
            <a:endParaRPr lang="en-US" altLang="ko-KR" sz="1400" dirty="0"/>
          </a:p>
          <a:p>
            <a:r>
              <a:rPr lang="ko-KR" altLang="en-US" sz="1400" dirty="0" smtClean="0"/>
              <a:t>특별 조항을 고려하지 못함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행사가격 조정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조기상환청구권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처음 </a:t>
            </a:r>
            <a:r>
              <a:rPr lang="en-US" altLang="ko-KR" sz="1400" dirty="0" smtClean="0"/>
              <a:t>1</a:t>
            </a:r>
            <a:r>
              <a:rPr lang="ko-KR" altLang="en-US" sz="1400" dirty="0" smtClean="0"/>
              <a:t>년 권리행사 금지</a:t>
            </a:r>
            <a:endParaRPr lang="en-US" altLang="ko-KR" sz="1400" dirty="0" smtClean="0"/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</a:t>
            </a:r>
            <a:r>
              <a:rPr lang="ko-KR" altLang="en-US" sz="1400" dirty="0" smtClean="0"/>
              <a:t>현금 대신 현물납입 가능 등</a:t>
            </a:r>
            <a:r>
              <a:rPr lang="en-US" altLang="ko-KR" sz="1400" dirty="0" smtClean="0"/>
              <a:t>)</a:t>
            </a:r>
          </a:p>
          <a:p>
            <a:endParaRPr lang="en-US" altLang="ko-KR" sz="1400" dirty="0"/>
          </a:p>
          <a:p>
            <a:r>
              <a:rPr lang="ko-KR" altLang="en-US" sz="1400" dirty="0" smtClean="0"/>
              <a:t>발행 후 </a:t>
            </a:r>
            <a:r>
              <a:rPr lang="en-US" altLang="ko-KR" sz="1400" dirty="0" smtClean="0"/>
              <a:t>1</a:t>
            </a:r>
            <a:r>
              <a:rPr lang="ko-KR" altLang="en-US" sz="1400" dirty="0" smtClean="0"/>
              <a:t>년이 지난 시점부터 만기일 전 </a:t>
            </a:r>
            <a:r>
              <a:rPr lang="en-US" altLang="ko-KR" sz="1400" dirty="0" smtClean="0"/>
              <a:t>1</a:t>
            </a:r>
            <a:r>
              <a:rPr lang="ko-KR" altLang="en-US" sz="1400" dirty="0" smtClean="0"/>
              <a:t>개월까지 항상 권리행사가 가능한 옵션</a:t>
            </a:r>
            <a:endParaRPr lang="en-US" altLang="ko-KR" sz="1400" dirty="0" smtClean="0"/>
          </a:p>
          <a:p>
            <a:endParaRPr lang="en-US" altLang="ko-KR" sz="1400" dirty="0"/>
          </a:p>
          <a:p>
            <a:r>
              <a:rPr lang="ko-KR" altLang="en-US" sz="1400" dirty="0" smtClean="0"/>
              <a:t>블랙</a:t>
            </a:r>
            <a:r>
              <a:rPr lang="en-US" altLang="ko-KR" sz="1400" dirty="0" smtClean="0"/>
              <a:t>-</a:t>
            </a:r>
            <a:r>
              <a:rPr lang="ko-KR" altLang="en-US" sz="1400" dirty="0" err="1" smtClean="0"/>
              <a:t>숄즈</a:t>
            </a:r>
            <a:r>
              <a:rPr lang="ko-KR" altLang="en-US" sz="1400" dirty="0" smtClean="0"/>
              <a:t> 모형의 기본 가정이 성립하지 않음</a:t>
            </a:r>
            <a:endParaRPr lang="en-US" altLang="ko-KR" sz="1400" dirty="0"/>
          </a:p>
          <a:p>
            <a:endParaRPr lang="ko-KR" alt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5805264"/>
            <a:ext cx="6215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여러 대안이 존재하지만 정확한 가치평가는 사실상 어려움</a:t>
            </a:r>
            <a:endParaRPr lang="ko-KR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15</a:t>
            </a:fld>
            <a:endParaRPr lang="ko-KR" altLang="en-US"/>
          </a:p>
        </p:txBody>
      </p:sp>
      <p:cxnSp>
        <p:nvCxnSpPr>
          <p:cNvPr id="3" name="직선 연결선 2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27584" y="1484784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/>
              <a:t>연구 표본</a:t>
            </a:r>
            <a:endParaRPr lang="ko-KR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2204864"/>
            <a:ext cx="626325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2009</a:t>
            </a:r>
            <a:r>
              <a:rPr lang="ko-KR" altLang="en-US" sz="1400" dirty="0" smtClean="0"/>
              <a:t>년 </a:t>
            </a:r>
            <a:r>
              <a:rPr lang="en-US" altLang="ko-KR" sz="1400" dirty="0" smtClean="0"/>
              <a:t>7</a:t>
            </a:r>
            <a:r>
              <a:rPr lang="ko-KR" altLang="en-US" sz="1400" dirty="0" smtClean="0"/>
              <a:t>월 </a:t>
            </a:r>
            <a:r>
              <a:rPr lang="en-US" altLang="ko-KR" sz="1400" dirty="0" smtClean="0"/>
              <a:t>1</a:t>
            </a:r>
            <a:r>
              <a:rPr lang="ko-KR" altLang="en-US" sz="1400" dirty="0" smtClean="0"/>
              <a:t>일부터 </a:t>
            </a:r>
            <a:r>
              <a:rPr lang="en-US" altLang="ko-KR" sz="1400" dirty="0" smtClean="0"/>
              <a:t>2012</a:t>
            </a:r>
            <a:r>
              <a:rPr lang="ko-KR" altLang="en-US" sz="1400" dirty="0" smtClean="0"/>
              <a:t>년 </a:t>
            </a:r>
            <a:r>
              <a:rPr lang="en-US" altLang="ko-KR" sz="1400" dirty="0" smtClean="0"/>
              <a:t>12</a:t>
            </a:r>
            <a:r>
              <a:rPr lang="ko-KR" altLang="en-US" sz="1400" dirty="0" smtClean="0"/>
              <a:t>월 </a:t>
            </a:r>
            <a:r>
              <a:rPr lang="en-US" altLang="ko-KR" sz="1400" dirty="0" smtClean="0"/>
              <a:t>31</a:t>
            </a:r>
            <a:r>
              <a:rPr lang="ko-KR" altLang="en-US" sz="1400" dirty="0" smtClean="0"/>
              <a:t>일까지의 </a:t>
            </a:r>
            <a:r>
              <a:rPr lang="en-US" altLang="ko-KR" sz="1400" dirty="0" smtClean="0"/>
              <a:t>BW</a:t>
            </a:r>
            <a:r>
              <a:rPr lang="ko-KR" altLang="en-US" sz="1400" dirty="0" smtClean="0"/>
              <a:t>발행 </a:t>
            </a:r>
            <a:r>
              <a:rPr lang="en-US" altLang="ko-KR" sz="1400" dirty="0" smtClean="0"/>
              <a:t>1,040</a:t>
            </a:r>
            <a:r>
              <a:rPr lang="ko-KR" altLang="en-US" sz="1400" dirty="0" smtClean="0"/>
              <a:t>건을 대상으로 </a:t>
            </a:r>
            <a:endParaRPr lang="en-US" altLang="ko-KR" sz="1400" dirty="0" smtClean="0"/>
          </a:p>
          <a:p>
            <a:r>
              <a:rPr lang="ko-KR" altLang="en-US" sz="1400" dirty="0" smtClean="0"/>
              <a:t>다음의 제약조건 부여</a:t>
            </a:r>
            <a:endParaRPr lang="en-US" altLang="ko-KR" sz="1400" dirty="0" smtClean="0"/>
          </a:p>
          <a:p>
            <a:r>
              <a:rPr lang="en-US" altLang="ko-KR" sz="1400" dirty="0" smtClean="0"/>
              <a:t>(</a:t>
            </a:r>
            <a:r>
              <a:rPr lang="ko-KR" altLang="en-US" sz="1400" dirty="0" smtClean="0"/>
              <a:t>최초 표본은 한국거래소의 공시시스템에서 구함</a:t>
            </a:r>
            <a:r>
              <a:rPr lang="en-US" altLang="ko-KR" sz="1400" dirty="0" smtClean="0"/>
              <a:t>)</a:t>
            </a:r>
          </a:p>
          <a:p>
            <a:endParaRPr lang="en-US" altLang="ko-KR" sz="1400" dirty="0"/>
          </a:p>
          <a:p>
            <a:r>
              <a:rPr lang="en-US" altLang="ko-KR" sz="1400" dirty="0" smtClean="0"/>
              <a:t> - </a:t>
            </a:r>
            <a:r>
              <a:rPr lang="ko-KR" altLang="en-US" sz="1400" dirty="0" smtClean="0"/>
              <a:t>금융업 제외</a:t>
            </a:r>
            <a:endParaRPr lang="en-US" altLang="ko-KR" sz="1400" dirty="0" smtClean="0"/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- </a:t>
            </a:r>
            <a:r>
              <a:rPr lang="ko-KR" altLang="en-US" sz="1400" dirty="0" smtClean="0"/>
              <a:t>지난 </a:t>
            </a:r>
            <a:r>
              <a:rPr lang="en-US" altLang="ko-KR" sz="1400" dirty="0" smtClean="0"/>
              <a:t>6</a:t>
            </a:r>
            <a:r>
              <a:rPr lang="ko-KR" altLang="en-US" sz="1400" dirty="0" smtClean="0"/>
              <a:t>개월 동안 </a:t>
            </a:r>
            <a:r>
              <a:rPr lang="en-US" altLang="ko-KR" sz="1400" dirty="0" smtClean="0"/>
              <a:t>BW</a:t>
            </a:r>
            <a:r>
              <a:rPr lang="ko-KR" altLang="en-US" sz="1400" dirty="0" smtClean="0"/>
              <a:t>를 발행한 적이 없어야 함</a:t>
            </a:r>
            <a:endParaRPr lang="en-US" altLang="ko-KR" sz="1400" dirty="0" smtClean="0"/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- </a:t>
            </a:r>
            <a:r>
              <a:rPr lang="ko-KR" altLang="en-US" sz="1400" dirty="0" smtClean="0"/>
              <a:t>공시일 </a:t>
            </a:r>
            <a:r>
              <a:rPr lang="en-US" altLang="ko-KR" sz="1400" dirty="0" smtClean="0"/>
              <a:t>120</a:t>
            </a:r>
            <a:r>
              <a:rPr lang="ko-KR" altLang="en-US" sz="1400" dirty="0" smtClean="0"/>
              <a:t>일 전부터 공시일 이후 </a:t>
            </a:r>
            <a:r>
              <a:rPr lang="en-US" altLang="ko-KR" sz="1400" dirty="0" smtClean="0"/>
              <a:t>10</a:t>
            </a:r>
            <a:r>
              <a:rPr lang="ko-KR" altLang="en-US" sz="1400" dirty="0" smtClean="0"/>
              <a:t>일 동안의 수익률 자료가 있어야 함</a:t>
            </a:r>
            <a:endParaRPr lang="en-US" altLang="ko-KR" sz="1400" dirty="0" smtClean="0"/>
          </a:p>
          <a:p>
            <a:r>
              <a:rPr lang="en-US" altLang="ko-KR" sz="1400" dirty="0" smtClean="0"/>
              <a:t> - </a:t>
            </a:r>
            <a:r>
              <a:rPr lang="ko-KR" altLang="en-US" sz="1400" dirty="0" smtClean="0"/>
              <a:t>기본 자료에 명백한 오류가 있는 경우 제외함</a:t>
            </a:r>
            <a:endParaRPr lang="en-US" altLang="ko-KR" sz="1400" dirty="0" smtClean="0"/>
          </a:p>
          <a:p>
            <a:r>
              <a:rPr lang="en-US" altLang="ko-KR" sz="1400" dirty="0" smtClean="0"/>
              <a:t> - </a:t>
            </a:r>
            <a:r>
              <a:rPr lang="ko-KR" altLang="en-US" sz="1400" dirty="0" smtClean="0"/>
              <a:t>기본 통제변수를 구하기 위한 재무제표 자료가 있어야 함</a:t>
            </a:r>
            <a:r>
              <a:rPr lang="en-US" altLang="ko-KR" sz="1400" dirty="0" smtClean="0"/>
              <a:t>. </a:t>
            </a:r>
          </a:p>
          <a:p>
            <a:endParaRPr lang="en-US" altLang="ko-KR" sz="1400" dirty="0"/>
          </a:p>
          <a:p>
            <a:r>
              <a:rPr lang="en-US" altLang="ko-KR" sz="1400" dirty="0" smtClean="0"/>
              <a:t> - </a:t>
            </a:r>
            <a:r>
              <a:rPr lang="ko-KR" altLang="en-US" sz="1400" dirty="0" smtClean="0"/>
              <a:t>최종적으로 </a:t>
            </a:r>
            <a:r>
              <a:rPr lang="en-US" altLang="ko-KR" sz="1400" dirty="0" smtClean="0"/>
              <a:t>601</a:t>
            </a:r>
            <a:r>
              <a:rPr lang="ko-KR" altLang="en-US" sz="1400" dirty="0" smtClean="0"/>
              <a:t>건이 확보됨</a:t>
            </a:r>
            <a:r>
              <a:rPr lang="en-US" altLang="ko-KR" sz="1400" dirty="0" smtClean="0"/>
              <a:t>. </a:t>
            </a:r>
          </a:p>
          <a:p>
            <a:endParaRPr lang="ko-KR" altLang="en-US" sz="1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16</a:t>
            </a:fld>
            <a:endParaRPr lang="ko-KR" altLang="en-US"/>
          </a:p>
        </p:txBody>
      </p:sp>
      <p:cxnSp>
        <p:nvCxnSpPr>
          <p:cNvPr id="3" name="직선 연결선 2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755576" y="1484784"/>
            <a:ext cx="4256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601</a:t>
            </a:r>
            <a:r>
              <a:rPr lang="ko-KR" altLang="en-US" b="1" dirty="0" smtClean="0"/>
              <a:t>건의 공시일 전후 초과수익률 분석</a:t>
            </a:r>
            <a:r>
              <a:rPr lang="en-US" altLang="ko-KR" b="1" dirty="0" smtClean="0"/>
              <a:t>: </a:t>
            </a:r>
            <a:endParaRPr lang="ko-KR" alt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2060848"/>
            <a:ext cx="294664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CAR2d = 1.55%***(t=5.08)</a:t>
            </a:r>
          </a:p>
          <a:p>
            <a:endParaRPr lang="en-US" altLang="ko-KR" dirty="0"/>
          </a:p>
          <a:p>
            <a:r>
              <a:rPr lang="en-US" altLang="ko-KR" dirty="0" smtClean="0"/>
              <a:t>CAR3m = – 2.08%</a:t>
            </a:r>
          </a:p>
          <a:p>
            <a:endParaRPr lang="en-US" altLang="ko-KR" dirty="0"/>
          </a:p>
          <a:p>
            <a:r>
              <a:rPr lang="en-US" altLang="ko-KR" dirty="0" smtClean="0"/>
              <a:t>CAR6m = – 6.82%**</a:t>
            </a:r>
          </a:p>
          <a:p>
            <a:endParaRPr lang="en-US" altLang="ko-KR" dirty="0"/>
          </a:p>
          <a:p>
            <a:r>
              <a:rPr lang="en-US" altLang="ko-KR" dirty="0" smtClean="0"/>
              <a:t>CAR12m = – 7.61%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** 5%</a:t>
            </a:r>
            <a:r>
              <a:rPr lang="ko-KR" altLang="en-US" dirty="0" smtClean="0"/>
              <a:t>에서 유의함</a:t>
            </a:r>
            <a:endParaRPr lang="en-US" altLang="ko-KR" dirty="0" smtClean="0"/>
          </a:p>
          <a:p>
            <a:r>
              <a:rPr lang="en-US" altLang="ko-KR" dirty="0" smtClean="0"/>
              <a:t>*** 1%</a:t>
            </a:r>
            <a:r>
              <a:rPr lang="ko-KR" altLang="en-US" dirty="0" smtClean="0"/>
              <a:t>에서 유의함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132856"/>
            <a:ext cx="388620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17</a:t>
            </a:fld>
            <a:endParaRPr lang="ko-KR" altLang="en-US"/>
          </a:p>
        </p:txBody>
      </p:sp>
      <p:cxnSp>
        <p:nvCxnSpPr>
          <p:cNvPr id="3" name="직선 연결선 2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11560" y="1340768"/>
            <a:ext cx="694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Non-buyback</a:t>
            </a:r>
            <a:r>
              <a:rPr lang="ko-KR" altLang="en-US" dirty="0" smtClean="0"/>
              <a:t>의 경우</a:t>
            </a:r>
            <a:r>
              <a:rPr lang="en-US" altLang="ko-KR" dirty="0" smtClean="0"/>
              <a:t>(n=391)</a:t>
            </a:r>
            <a:r>
              <a:rPr lang="ko-KR" altLang="en-US" dirty="0" smtClean="0"/>
              <a:t>                </a:t>
            </a:r>
            <a:r>
              <a:rPr lang="en-US" altLang="ko-KR" dirty="0" smtClean="0"/>
              <a:t>Buyback</a:t>
            </a:r>
            <a:r>
              <a:rPr lang="ko-KR" altLang="en-US" dirty="0" smtClean="0"/>
              <a:t>의 경우</a:t>
            </a:r>
            <a:r>
              <a:rPr lang="en-US" altLang="ko-KR" dirty="0" smtClean="0"/>
              <a:t>(n=210)</a:t>
            </a:r>
            <a:endParaRPr lang="ko-KR" altLang="en-US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4340" y="2022698"/>
            <a:ext cx="384810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88840"/>
            <a:ext cx="360045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788024" y="5805264"/>
            <a:ext cx="1162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mtClean="0"/>
              <a:t>모두 비유의적</a:t>
            </a:r>
            <a:endParaRPr lang="ko-KR" altLang="en-US" sz="1200"/>
          </a:p>
        </p:txBody>
      </p:sp>
      <p:sp>
        <p:nvSpPr>
          <p:cNvPr id="14" name="TextBox 13"/>
          <p:cNvSpPr txBox="1"/>
          <p:nvPr/>
        </p:nvSpPr>
        <p:spPr>
          <a:xfrm>
            <a:off x="683568" y="5805264"/>
            <a:ext cx="2852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CAR2d=2.28%***, CAR3m = -3.63%</a:t>
            </a:r>
          </a:p>
          <a:p>
            <a:r>
              <a:rPr lang="en-US" altLang="ko-KR" sz="1200" dirty="0" smtClean="0"/>
              <a:t>CAR6m = -9.19%**, CAR12m= -9.49%</a:t>
            </a:r>
            <a:endParaRPr lang="ko-KR" altLang="en-US" sz="1200" dirty="0"/>
          </a:p>
        </p:txBody>
      </p:sp>
      <p:cxnSp>
        <p:nvCxnSpPr>
          <p:cNvPr id="16" name="직선 연결선 15"/>
          <p:cNvCxnSpPr/>
          <p:nvPr/>
        </p:nvCxnSpPr>
        <p:spPr>
          <a:xfrm>
            <a:off x="323528" y="3356992"/>
            <a:ext cx="849694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323528" y="4005064"/>
            <a:ext cx="849694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18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187624" y="1943254"/>
            <a:ext cx="6053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601</a:t>
            </a:r>
            <a:r>
              <a:rPr lang="ko-KR" altLang="en-US" dirty="0" smtClean="0"/>
              <a:t>건</a:t>
            </a:r>
            <a:r>
              <a:rPr lang="en-US" altLang="ko-KR" dirty="0" smtClean="0"/>
              <a:t> </a:t>
            </a:r>
            <a:r>
              <a:rPr lang="ko-KR" altLang="en-US" dirty="0" smtClean="0"/>
              <a:t>중에서 </a:t>
            </a:r>
            <a:r>
              <a:rPr lang="en-US" altLang="ko-KR" dirty="0" smtClean="0"/>
              <a:t>buyback(</a:t>
            </a:r>
            <a:r>
              <a:rPr lang="ko-KR" altLang="en-US" dirty="0" err="1" smtClean="0"/>
              <a:t>재매입</a:t>
            </a:r>
            <a:r>
              <a:rPr lang="en-US" altLang="ko-KR" dirty="0" smtClean="0"/>
              <a:t>)</a:t>
            </a:r>
            <a:r>
              <a:rPr lang="ko-KR" altLang="en-US" dirty="0" smtClean="0"/>
              <a:t>이 없는 경우가 </a:t>
            </a:r>
            <a:r>
              <a:rPr lang="en-US" altLang="ko-KR" dirty="0" smtClean="0"/>
              <a:t>391</a:t>
            </a:r>
            <a:r>
              <a:rPr lang="ko-KR" altLang="en-US" dirty="0" smtClean="0"/>
              <a:t>건이고</a:t>
            </a:r>
            <a:endParaRPr lang="en-US" altLang="ko-KR" dirty="0" smtClean="0"/>
          </a:p>
          <a:p>
            <a:r>
              <a:rPr lang="ko-KR" altLang="en-US" dirty="0" smtClean="0"/>
              <a:t>재매입한 경우가 </a:t>
            </a:r>
            <a:r>
              <a:rPr lang="en-US" altLang="ko-KR" dirty="0" smtClean="0"/>
              <a:t>210</a:t>
            </a:r>
            <a:r>
              <a:rPr lang="ko-KR" altLang="en-US" dirty="0" smtClean="0"/>
              <a:t>건임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187624" y="2951366"/>
          <a:ext cx="6912768" cy="1872208"/>
        </p:xfrm>
        <a:graphic>
          <a:graphicData uri="http://schemas.openxmlformats.org/drawingml/2006/table">
            <a:tbl>
              <a:tblPr/>
              <a:tblGrid>
                <a:gridCol w="2051041"/>
                <a:gridCol w="2557471"/>
                <a:gridCol w="2304256"/>
              </a:tblGrid>
              <a:tr h="39465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a typeface="함초롬바탕"/>
                        </a:rPr>
                        <a:t>총</a:t>
                      </a: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latin typeface="함초롬바탕"/>
                          <a:ea typeface="+mn-ea"/>
                        </a:rPr>
                        <a:t>601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a typeface="함초롬바탕"/>
                        </a:rPr>
                        <a:t>건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사모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en-US" sz="14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n=466)</a:t>
                      </a:r>
                      <a:endParaRPr lang="en-US" sz="14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공모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en-US" sz="14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n=135)</a:t>
                      </a:r>
                      <a:endParaRPr lang="en-US" sz="14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77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코스닥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en-US" sz="14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n=470)</a:t>
                      </a:r>
                      <a:endParaRPr lang="en-US" sz="14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n=379 [203 </a:t>
                      </a:r>
                      <a:r>
                        <a:rPr lang="fr-FR" sz="1400" b="1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vs </a:t>
                      </a:r>
                      <a:r>
                        <a:rPr lang="fr-FR" sz="14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176]</a:t>
                      </a:r>
                      <a:endParaRPr lang="fr-FR" sz="1400" kern="0" spc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CAR2d=1.47%(t=3.96</a:t>
                      </a:r>
                      <a:r>
                        <a:rPr lang="fr-FR" sz="1400" b="1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)</a:t>
                      </a:r>
                      <a:endParaRPr lang="fr-FR" sz="14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n=91 [91 </a:t>
                      </a:r>
                      <a:r>
                        <a:rPr lang="fr-FR" sz="1400" b="1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vs 0]</a:t>
                      </a:r>
                      <a:endParaRPr lang="fr-FR" sz="1400" kern="0" spc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CAR2d=1.71%(t=1.85)</a:t>
                      </a:r>
                      <a:endParaRPr lang="fr-FR" sz="14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77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유가증권시장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n=131)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n=87 [53 </a:t>
                      </a:r>
                      <a:r>
                        <a:rPr lang="fr-FR" sz="1400" b="1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vs </a:t>
                      </a:r>
                      <a:r>
                        <a:rPr lang="fr-FR" sz="14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34]</a:t>
                      </a:r>
                      <a:endParaRPr lang="fr-FR" sz="1400" kern="0" spc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CAR2d=2.45%(t=2.91</a:t>
                      </a:r>
                      <a:r>
                        <a:rPr lang="fr-FR" sz="1400" b="1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)</a:t>
                      </a:r>
                      <a:endParaRPr lang="fr-FR" sz="14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n=44 [44 </a:t>
                      </a:r>
                      <a:r>
                        <a:rPr lang="fr-FR" sz="1400" b="1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vs 0]</a:t>
                      </a:r>
                      <a:endParaRPr lang="fr-FR" sz="1400" kern="0" spc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kern="0" spc="0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CAR2d=0.13%(t=0.15)</a:t>
                      </a:r>
                      <a:endParaRPr lang="fr-FR" sz="14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19672" y="4895582"/>
            <a:ext cx="62167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/>
              <a:t>참고</a:t>
            </a:r>
            <a:r>
              <a:rPr lang="en-US" altLang="ko-KR" sz="1100" dirty="0" smtClean="0"/>
              <a:t>: [ ] </a:t>
            </a:r>
            <a:r>
              <a:rPr lang="ko-KR" altLang="en-US" sz="1100" dirty="0" smtClean="0"/>
              <a:t>안의 첫 번째 숫자는 </a:t>
            </a:r>
            <a:r>
              <a:rPr lang="ko-KR" altLang="en-US" sz="1100" dirty="0" err="1" smtClean="0"/>
              <a:t>재매입이</a:t>
            </a:r>
            <a:r>
              <a:rPr lang="ko-KR" altLang="en-US" sz="1100" dirty="0" smtClean="0"/>
              <a:t> 없는 경우이고 두 번째 숫자는 내부자가 재매입한 경우임</a:t>
            </a:r>
            <a:endParaRPr lang="ko-KR" alt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7" name="직선 연결선 6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19</a:t>
            </a:fld>
            <a:endParaRPr lang="ko-KR" altLang="en-US"/>
          </a:p>
        </p:txBody>
      </p:sp>
      <p:cxnSp>
        <p:nvCxnSpPr>
          <p:cNvPr id="3" name="직선 연결선 2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99592" y="1412776"/>
            <a:ext cx="6221575" cy="467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Buyback</a:t>
            </a:r>
            <a:r>
              <a:rPr lang="ko-KR" altLang="en-US" b="1" dirty="0" smtClean="0"/>
              <a:t> 표본 </a:t>
            </a:r>
            <a:r>
              <a:rPr lang="en-US" altLang="ko-KR" b="1" dirty="0" smtClean="0"/>
              <a:t>versus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Non-buyback</a:t>
            </a:r>
            <a:r>
              <a:rPr lang="ko-KR" altLang="en-US" b="1" dirty="0" smtClean="0"/>
              <a:t> 표본 </a:t>
            </a:r>
            <a:endParaRPr lang="en-US" altLang="ko-KR" b="1" dirty="0" smtClean="0"/>
          </a:p>
          <a:p>
            <a:r>
              <a:rPr lang="en-US" altLang="ko-KR" sz="1400" dirty="0" smtClean="0"/>
              <a:t>(33</a:t>
            </a:r>
            <a:r>
              <a:rPr lang="ko-KR" altLang="en-US" sz="1400" dirty="0" smtClean="0"/>
              <a:t>개 기업이 두 경우를 모두 발행했으므로 제외함</a:t>
            </a:r>
            <a:r>
              <a:rPr lang="en-US" altLang="ko-KR" sz="1400" dirty="0" smtClean="0"/>
              <a:t>)</a:t>
            </a:r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Buyback</a:t>
            </a:r>
            <a:r>
              <a:rPr lang="ko-KR" altLang="en-US" dirty="0" smtClean="0"/>
              <a:t> 표본은 </a:t>
            </a:r>
            <a:r>
              <a:rPr lang="en-US" altLang="ko-KR" dirty="0" smtClean="0"/>
              <a:t>Non-buyback</a:t>
            </a:r>
            <a:r>
              <a:rPr lang="ko-KR" altLang="en-US" dirty="0" smtClean="0"/>
              <a:t> 표본에 비하여 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  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수익성</a:t>
            </a:r>
            <a:r>
              <a:rPr lang="en-US" altLang="ko-KR" dirty="0" smtClean="0"/>
              <a:t>(ROA)</a:t>
            </a:r>
            <a:r>
              <a:rPr lang="ko-KR" altLang="en-US" dirty="0" smtClean="0"/>
              <a:t>이 유의적으로 높고</a:t>
            </a:r>
            <a:endParaRPr lang="en-US" altLang="ko-KR" dirty="0" smtClean="0"/>
          </a:p>
          <a:p>
            <a:endParaRPr lang="en-US" altLang="ko-KR" sz="800" dirty="0"/>
          </a:p>
          <a:p>
            <a:r>
              <a:rPr lang="en-US" altLang="ko-KR" dirty="0" smtClean="0"/>
              <a:t>   - </a:t>
            </a:r>
            <a:r>
              <a:rPr lang="ko-KR" altLang="en-US" dirty="0" smtClean="0"/>
              <a:t>부채비율이 유의적으로 낮고</a:t>
            </a:r>
            <a:endParaRPr lang="en-US" altLang="ko-KR" dirty="0" smtClean="0"/>
          </a:p>
          <a:p>
            <a:endParaRPr lang="en-US" altLang="ko-KR" sz="800" dirty="0"/>
          </a:p>
          <a:p>
            <a:r>
              <a:rPr lang="en-US" altLang="ko-KR" dirty="0" smtClean="0"/>
              <a:t>   - </a:t>
            </a:r>
            <a:r>
              <a:rPr lang="ko-KR" altLang="en-US" dirty="0" smtClean="0"/>
              <a:t>수익률 변동성이 유의적으로 낮고</a:t>
            </a:r>
            <a:endParaRPr lang="en-US" altLang="ko-KR" dirty="0" smtClean="0"/>
          </a:p>
          <a:p>
            <a:endParaRPr lang="en-US" altLang="ko-KR" sz="800" dirty="0" smtClean="0"/>
          </a:p>
          <a:p>
            <a:r>
              <a:rPr lang="en-US" altLang="ko-KR" dirty="0" smtClean="0"/>
              <a:t>   - </a:t>
            </a:r>
            <a:r>
              <a:rPr lang="ko-KR" altLang="en-US" dirty="0" smtClean="0"/>
              <a:t>기업규모가 유의적으로 크고</a:t>
            </a:r>
            <a:endParaRPr lang="en-US" altLang="ko-KR" dirty="0" smtClean="0"/>
          </a:p>
          <a:p>
            <a:endParaRPr lang="en-US" altLang="ko-KR" sz="800" dirty="0" smtClean="0"/>
          </a:p>
          <a:p>
            <a:r>
              <a:rPr lang="en-US" altLang="ko-KR" dirty="0" smtClean="0"/>
              <a:t>   - </a:t>
            </a:r>
            <a:r>
              <a:rPr lang="ko-KR" altLang="en-US" dirty="0" smtClean="0"/>
              <a:t>최대주주 </a:t>
            </a:r>
            <a:r>
              <a:rPr lang="ko-KR" altLang="en-US" dirty="0" err="1" smtClean="0"/>
              <a:t>지분율이</a:t>
            </a:r>
            <a:r>
              <a:rPr lang="ko-KR" altLang="en-US" dirty="0" smtClean="0"/>
              <a:t> 유의적으로 높고</a:t>
            </a:r>
            <a:endParaRPr lang="en-US" altLang="ko-KR" dirty="0" smtClean="0"/>
          </a:p>
          <a:p>
            <a:endParaRPr lang="en-US" altLang="ko-KR" sz="800" dirty="0"/>
          </a:p>
          <a:p>
            <a:r>
              <a:rPr lang="en-US" altLang="ko-KR" dirty="0" smtClean="0"/>
              <a:t>   - </a:t>
            </a:r>
            <a:r>
              <a:rPr lang="ko-KR" altLang="en-US" dirty="0" smtClean="0"/>
              <a:t>발행규모는 차이가 없음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(</a:t>
            </a:r>
            <a:r>
              <a:rPr lang="ko-KR" altLang="en-US" dirty="0" smtClean="0"/>
              <a:t>공모를 제외하고 비교하면 발행규모가 유의적으로 큼</a:t>
            </a:r>
            <a:r>
              <a:rPr lang="en-US" altLang="ko-KR" dirty="0" smtClean="0"/>
              <a:t>)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6" name="직선 연결선 5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11560" y="1628800"/>
            <a:ext cx="784862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전환사채</a:t>
            </a:r>
            <a:r>
              <a:rPr lang="en-US" altLang="ko-KR" dirty="0" smtClean="0"/>
              <a:t>(CB): </a:t>
            </a:r>
            <a:r>
              <a:rPr lang="ko-KR" altLang="en-US" dirty="0" smtClean="0"/>
              <a:t>채권 소유자에게 일정 기간 동안 약정된 조건에서 </a:t>
            </a:r>
            <a:r>
              <a:rPr lang="ko-KR" altLang="en-US" dirty="0" err="1" smtClean="0"/>
              <a:t>보통주로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       </a:t>
            </a:r>
            <a:r>
              <a:rPr lang="ko-KR" altLang="en-US" dirty="0" smtClean="0"/>
              <a:t>전환할 수 있는 권리를 부여한 회사채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신주인수권부사채</a:t>
            </a:r>
            <a:r>
              <a:rPr lang="en-US" altLang="ko-KR" dirty="0" smtClean="0"/>
              <a:t>(BW): </a:t>
            </a:r>
            <a:r>
              <a:rPr lang="ko-KR" altLang="en-US" dirty="0" smtClean="0"/>
              <a:t>채권 소유자에게 일정 기간 동안 약정된 조건에서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               </a:t>
            </a:r>
            <a:r>
              <a:rPr lang="ko-KR" altLang="en-US" dirty="0" err="1" smtClean="0"/>
              <a:t>보통주를</a:t>
            </a:r>
            <a:r>
              <a:rPr lang="ko-KR" altLang="en-US" dirty="0" smtClean="0"/>
              <a:t> 매입할 수 있는 신주인수권을 부여한 회사채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발행기업의 특성</a:t>
            </a:r>
            <a:r>
              <a:rPr lang="en-US" altLang="ko-KR" dirty="0" smtClean="0"/>
              <a:t>: </a:t>
            </a:r>
            <a:r>
              <a:rPr lang="ko-KR" altLang="en-US" dirty="0" smtClean="0"/>
              <a:t>낮은 신용등급</a:t>
            </a:r>
            <a:r>
              <a:rPr lang="en-US" altLang="ko-KR" dirty="0" smtClean="0"/>
              <a:t>, </a:t>
            </a:r>
            <a:r>
              <a:rPr lang="ko-KR" altLang="en-US" dirty="0" smtClean="0"/>
              <a:t>높은 부채비율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작은 규모</a:t>
            </a:r>
            <a:r>
              <a:rPr lang="en-US" altLang="ko-KR" dirty="0" smtClean="0"/>
              <a:t>, </a:t>
            </a:r>
            <a:r>
              <a:rPr lang="ko-KR" altLang="en-US" dirty="0" smtClean="0"/>
              <a:t>높은 성장률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발행 이유</a:t>
            </a:r>
            <a:r>
              <a:rPr lang="en-US" altLang="ko-KR" dirty="0" smtClean="0"/>
              <a:t>: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(1) </a:t>
            </a:r>
            <a:r>
              <a:rPr lang="ko-KR" altLang="en-US" dirty="0" smtClean="0"/>
              <a:t>이자비용 절감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(2) </a:t>
            </a:r>
            <a:r>
              <a:rPr lang="ko-KR" altLang="en-US" dirty="0" smtClean="0"/>
              <a:t>위험평가오류로부터의 보호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(3) </a:t>
            </a:r>
            <a:r>
              <a:rPr lang="ko-KR" altLang="en-US" dirty="0" smtClean="0"/>
              <a:t>대리인비용 감소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(4) </a:t>
            </a:r>
            <a:r>
              <a:rPr lang="ko-KR" altLang="en-US" dirty="0" smtClean="0"/>
              <a:t>비공식 자기자본</a:t>
            </a:r>
            <a:r>
              <a:rPr lang="en-US" altLang="ko-KR" dirty="0" smtClean="0"/>
              <a:t>(backdoor equity)</a:t>
            </a:r>
            <a:r>
              <a:rPr lang="ko-KR" altLang="en-US" dirty="0" smtClean="0"/>
              <a:t>의 역할</a:t>
            </a:r>
            <a:endParaRPr lang="en-US" altLang="ko-KR" dirty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20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27584" y="1844824"/>
            <a:ext cx="776366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재무상태가 악화된 기업은 유상증자를 통한 자금조달이 법적으로 </a:t>
            </a:r>
            <a:endParaRPr lang="en-US" altLang="ko-KR" dirty="0" smtClean="0"/>
          </a:p>
          <a:p>
            <a:r>
              <a:rPr lang="ko-KR" altLang="en-US" dirty="0" smtClean="0"/>
              <a:t>금지되고 회사채 발행도 어려움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601</a:t>
            </a:r>
            <a:r>
              <a:rPr lang="ko-KR" altLang="en-US" dirty="0" smtClean="0"/>
              <a:t>개 표본은 </a:t>
            </a:r>
            <a:r>
              <a:rPr lang="en-US" altLang="ko-KR" dirty="0" smtClean="0"/>
              <a:t>437</a:t>
            </a:r>
            <a:r>
              <a:rPr lang="ko-KR" altLang="en-US" dirty="0" smtClean="0"/>
              <a:t>개 기업으로부터 구함</a:t>
            </a:r>
            <a:endParaRPr lang="en-US" altLang="ko-KR" dirty="0" smtClean="0"/>
          </a:p>
          <a:p>
            <a:r>
              <a:rPr lang="en-US" altLang="ko-KR" dirty="0" smtClean="0"/>
              <a:t>437</a:t>
            </a:r>
            <a:r>
              <a:rPr lang="ko-KR" altLang="en-US" dirty="0" smtClean="0"/>
              <a:t>개 중에서 </a:t>
            </a:r>
            <a:r>
              <a:rPr lang="en-US" altLang="ko-KR" dirty="0" smtClean="0"/>
              <a:t>33</a:t>
            </a:r>
            <a:r>
              <a:rPr lang="ko-KR" altLang="en-US" dirty="0" smtClean="0"/>
              <a:t>개를 제외하고 </a:t>
            </a:r>
            <a:r>
              <a:rPr lang="en-US" altLang="ko-KR" dirty="0" smtClean="0"/>
              <a:t>404</a:t>
            </a:r>
            <a:r>
              <a:rPr lang="ko-KR" altLang="en-US" dirty="0" smtClean="0"/>
              <a:t>개를 분석</a:t>
            </a:r>
            <a:r>
              <a:rPr lang="en-US" altLang="ko-KR" dirty="0" smtClean="0"/>
              <a:t>:</a:t>
            </a:r>
          </a:p>
          <a:p>
            <a:endParaRPr lang="en-US" altLang="ko-KR" dirty="0"/>
          </a:p>
          <a:p>
            <a:r>
              <a:rPr lang="en-US" altLang="ko-KR" dirty="0" smtClean="0"/>
              <a:t>404</a:t>
            </a:r>
            <a:r>
              <a:rPr lang="ko-KR" altLang="en-US" dirty="0" smtClean="0"/>
              <a:t>개 기업 중에서 </a:t>
            </a:r>
            <a:r>
              <a:rPr lang="ko-KR" altLang="en-US" dirty="0" err="1" smtClean="0"/>
              <a:t>상장폐지된</a:t>
            </a:r>
            <a:r>
              <a:rPr lang="ko-KR" altLang="en-US" dirty="0" smtClean="0"/>
              <a:t> 기업은 </a:t>
            </a:r>
            <a:r>
              <a:rPr lang="en-US" altLang="ko-KR" dirty="0" smtClean="0"/>
              <a:t>111</a:t>
            </a:r>
            <a:r>
              <a:rPr lang="ko-KR" altLang="en-US" dirty="0" smtClean="0"/>
              <a:t>개 기업</a:t>
            </a:r>
            <a:r>
              <a:rPr lang="en-US" altLang="ko-KR" dirty="0" smtClean="0"/>
              <a:t>(2014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5</a:t>
            </a:r>
            <a:r>
              <a:rPr lang="ko-KR" altLang="en-US" dirty="0" smtClean="0"/>
              <a:t>월 기준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  <a:p>
            <a:r>
              <a:rPr lang="en-US" altLang="ko-KR" dirty="0" smtClean="0"/>
              <a:t>  •buyback</a:t>
            </a:r>
            <a:r>
              <a:rPr lang="ko-KR" altLang="en-US" dirty="0" smtClean="0"/>
              <a:t>한 </a:t>
            </a:r>
            <a:r>
              <a:rPr lang="en-US" altLang="ko-KR" dirty="0" smtClean="0"/>
              <a:t>156</a:t>
            </a:r>
            <a:r>
              <a:rPr lang="ko-KR" altLang="en-US" dirty="0" smtClean="0"/>
              <a:t>개 기업 중 </a:t>
            </a:r>
            <a:r>
              <a:rPr lang="ko-KR" altLang="en-US" dirty="0" err="1" smtClean="0"/>
              <a:t>상장폐지된</a:t>
            </a:r>
            <a:r>
              <a:rPr lang="ko-KR" altLang="en-US" dirty="0" smtClean="0"/>
              <a:t> 기업은 </a:t>
            </a:r>
            <a:r>
              <a:rPr lang="en-US" altLang="ko-KR" dirty="0" smtClean="0"/>
              <a:t>9</a:t>
            </a:r>
            <a:r>
              <a:rPr lang="ko-KR" altLang="en-US" dirty="0" smtClean="0"/>
              <a:t>개임</a:t>
            </a:r>
            <a:r>
              <a:rPr lang="en-US" altLang="ko-KR" dirty="0" smtClean="0"/>
              <a:t>(</a:t>
            </a:r>
            <a:r>
              <a:rPr lang="ko-KR" altLang="en-US" dirty="0" smtClean="0"/>
              <a:t>비율</a:t>
            </a:r>
            <a:r>
              <a:rPr lang="en-US" altLang="ko-KR" dirty="0" smtClean="0"/>
              <a:t>: 6%)</a:t>
            </a:r>
          </a:p>
          <a:p>
            <a:endParaRPr lang="en-US" altLang="ko-KR" dirty="0"/>
          </a:p>
          <a:p>
            <a:r>
              <a:rPr lang="en-US" altLang="ko-KR" dirty="0" smtClean="0"/>
              <a:t>  •Non-buyback</a:t>
            </a:r>
            <a:r>
              <a:rPr lang="ko-KR" altLang="en-US" dirty="0" smtClean="0"/>
              <a:t>한 </a:t>
            </a:r>
            <a:r>
              <a:rPr lang="en-US" altLang="ko-KR" dirty="0" smtClean="0"/>
              <a:t>248</a:t>
            </a:r>
            <a:r>
              <a:rPr lang="ko-KR" altLang="en-US" dirty="0" smtClean="0"/>
              <a:t>개 기업 중 </a:t>
            </a:r>
            <a:r>
              <a:rPr lang="ko-KR" altLang="en-US" dirty="0" err="1" smtClean="0"/>
              <a:t>상장폐지된</a:t>
            </a:r>
            <a:r>
              <a:rPr lang="ko-KR" altLang="en-US" dirty="0" smtClean="0"/>
              <a:t> 기업은 </a:t>
            </a:r>
            <a:r>
              <a:rPr lang="en-US" altLang="ko-KR" dirty="0" smtClean="0"/>
              <a:t>102</a:t>
            </a:r>
            <a:r>
              <a:rPr lang="ko-KR" altLang="en-US" dirty="0" smtClean="0"/>
              <a:t>개임</a:t>
            </a:r>
            <a:r>
              <a:rPr lang="en-US" altLang="ko-KR" dirty="0" smtClean="0"/>
              <a:t>(</a:t>
            </a:r>
            <a:r>
              <a:rPr lang="ko-KR" altLang="en-US" dirty="0" smtClean="0"/>
              <a:t>비율</a:t>
            </a:r>
            <a:r>
              <a:rPr lang="en-US" altLang="ko-KR" dirty="0" smtClean="0"/>
              <a:t>:</a:t>
            </a:r>
            <a:r>
              <a:rPr lang="ko-KR" altLang="en-US" dirty="0" smtClean="0"/>
              <a:t> </a:t>
            </a:r>
            <a:r>
              <a:rPr lang="en-US" altLang="ko-KR" dirty="0" smtClean="0"/>
              <a:t>41%)</a:t>
            </a:r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21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27584" y="1484784"/>
            <a:ext cx="2308645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BW</a:t>
            </a:r>
            <a:r>
              <a:rPr lang="ko-KR" altLang="en-US" sz="1600" b="1" dirty="0" smtClean="0"/>
              <a:t>발행 후 주가상승률</a:t>
            </a:r>
            <a:endParaRPr lang="ko-KR" alt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817698" y="2170559"/>
            <a:ext cx="5553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3</a:t>
            </a:r>
            <a:r>
              <a:rPr lang="ko-KR" altLang="en-US" sz="1400" dirty="0" smtClean="0"/>
              <a:t>개월 평균 </a:t>
            </a:r>
            <a:r>
              <a:rPr lang="en-US" altLang="ko-KR" sz="1400" dirty="0" smtClean="0"/>
              <a:t>0.4%</a:t>
            </a:r>
            <a:r>
              <a:rPr lang="ko-KR" altLang="en-US" sz="1400" dirty="0" smtClean="0"/>
              <a:t>         </a:t>
            </a:r>
            <a:r>
              <a:rPr lang="en-US" altLang="ko-KR" sz="1400" dirty="0" smtClean="0"/>
              <a:t>6</a:t>
            </a:r>
            <a:r>
              <a:rPr lang="ko-KR" altLang="en-US" sz="1400" dirty="0" smtClean="0"/>
              <a:t>개월 평균 </a:t>
            </a:r>
            <a:r>
              <a:rPr lang="en-US" altLang="ko-KR" sz="1400" dirty="0" smtClean="0"/>
              <a:t>-3.4%</a:t>
            </a:r>
            <a:r>
              <a:rPr lang="ko-KR" altLang="en-US" sz="1400" dirty="0" smtClean="0"/>
              <a:t>         </a:t>
            </a:r>
            <a:r>
              <a:rPr lang="en-US" altLang="ko-KR" sz="1400" dirty="0" smtClean="0"/>
              <a:t>12</a:t>
            </a:r>
            <a:r>
              <a:rPr lang="ko-KR" altLang="en-US" sz="1400" dirty="0" smtClean="0"/>
              <a:t>개월 평균 </a:t>
            </a:r>
            <a:r>
              <a:rPr lang="en-US" altLang="ko-KR" sz="1400" dirty="0" smtClean="0"/>
              <a:t>-4.7%</a:t>
            </a:r>
            <a:endParaRPr lang="ko-KR" alt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11" name="직선 연결선 10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27584" y="5085184"/>
            <a:ext cx="6387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Buyback           -1.79%                  -7.36%                  -10.80%</a:t>
            </a:r>
            <a:endParaRPr lang="ko-KR" altLang="en-US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0338" y="2587352"/>
            <a:ext cx="17335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13" y="2596877"/>
            <a:ext cx="162877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8104" y="2615927"/>
            <a:ext cx="16002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827584" y="5466710"/>
            <a:ext cx="65328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Non-buyback    +4.33%                  +3.72%                 +5.14%</a:t>
            </a:r>
            <a:endParaRPr lang="ko-KR" alt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827584" y="5826750"/>
            <a:ext cx="66607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차이            </a:t>
            </a:r>
            <a:r>
              <a:rPr lang="en-US" altLang="ko-KR" sz="1600" dirty="0" smtClean="0"/>
              <a:t>    -6.12%*                 -11.09%**              -15.94%***</a:t>
            </a:r>
            <a:endParaRPr lang="ko-KR" altLang="en-US" sz="1600" dirty="0"/>
          </a:p>
        </p:txBody>
      </p:sp>
      <p:cxnSp>
        <p:nvCxnSpPr>
          <p:cNvPr id="18" name="직선 연결선 17"/>
          <p:cNvCxnSpPr/>
          <p:nvPr/>
        </p:nvCxnSpPr>
        <p:spPr>
          <a:xfrm>
            <a:off x="1475656" y="3933056"/>
            <a:ext cx="62646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22</a:t>
            </a:fld>
            <a:endParaRPr lang="ko-KR" altLang="en-US"/>
          </a:p>
        </p:txBody>
      </p:sp>
      <p:cxnSp>
        <p:nvCxnSpPr>
          <p:cNvPr id="3" name="직선 연결선 2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71600" y="1844824"/>
            <a:ext cx="739978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210</a:t>
            </a:r>
            <a:r>
              <a:rPr lang="ko-KR" altLang="en-US" dirty="0" smtClean="0"/>
              <a:t>건의 </a:t>
            </a:r>
            <a:r>
              <a:rPr lang="en-US" altLang="ko-KR" dirty="0" smtClean="0"/>
              <a:t>buyback </a:t>
            </a:r>
            <a:r>
              <a:rPr lang="ko-KR" altLang="en-US" dirty="0" smtClean="0"/>
              <a:t>표본 대상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sz="1400" dirty="0" smtClean="0"/>
              <a:t>   - </a:t>
            </a:r>
            <a:r>
              <a:rPr lang="ko-KR" altLang="en-US" sz="1400" dirty="0" smtClean="0"/>
              <a:t>신주인수권 매각단가 </a:t>
            </a:r>
            <a:r>
              <a:rPr lang="en-US" altLang="ko-KR" sz="1400" dirty="0" smtClean="0"/>
              <a:t>/ </a:t>
            </a:r>
            <a:r>
              <a:rPr lang="ko-KR" altLang="en-US" sz="1400" dirty="0" smtClean="0"/>
              <a:t>모형가격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공시자료</a:t>
            </a:r>
            <a:r>
              <a:rPr lang="en-US" altLang="ko-KR" sz="1400" dirty="0" smtClean="0"/>
              <a:t>)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= 38% (90%</a:t>
            </a:r>
            <a:r>
              <a:rPr lang="ko-KR" altLang="en-US" sz="1400" dirty="0" smtClean="0"/>
              <a:t>가</a:t>
            </a:r>
            <a:r>
              <a:rPr lang="en-US" altLang="ko-KR" sz="1400" dirty="0" smtClean="0"/>
              <a:t> 13%∼66%</a:t>
            </a:r>
            <a:r>
              <a:rPr lang="ko-KR" altLang="en-US" sz="1400" dirty="0" smtClean="0"/>
              <a:t>에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속함</a:t>
            </a:r>
            <a:r>
              <a:rPr lang="en-US" altLang="ko-KR" sz="1400" dirty="0" smtClean="0"/>
              <a:t>)</a:t>
            </a:r>
          </a:p>
          <a:p>
            <a:endParaRPr lang="en-US" altLang="ko-KR" sz="1400" dirty="0"/>
          </a:p>
          <a:p>
            <a:r>
              <a:rPr lang="en-US" altLang="ko-KR" sz="1400" dirty="0" smtClean="0"/>
              <a:t>   - </a:t>
            </a:r>
            <a:r>
              <a:rPr lang="ko-KR" altLang="en-US" sz="1400" dirty="0" smtClean="0"/>
              <a:t>신주인수권 매각단가 </a:t>
            </a:r>
            <a:r>
              <a:rPr lang="en-US" altLang="ko-KR" sz="1400" dirty="0" smtClean="0"/>
              <a:t>/ </a:t>
            </a:r>
            <a:r>
              <a:rPr lang="ko-KR" altLang="en-US" sz="1400" dirty="0" smtClean="0"/>
              <a:t>행사가격 </a:t>
            </a:r>
            <a:r>
              <a:rPr lang="en-US" altLang="ko-KR" sz="1400" dirty="0" smtClean="0"/>
              <a:t>= 4.83% (90%</a:t>
            </a:r>
            <a:r>
              <a:rPr lang="ko-KR" altLang="en-US" sz="1400" dirty="0" smtClean="0"/>
              <a:t>가</a:t>
            </a:r>
            <a:r>
              <a:rPr lang="en-US" altLang="ko-KR" sz="1400" dirty="0" smtClean="0"/>
              <a:t> 3%∼6%</a:t>
            </a:r>
            <a:r>
              <a:rPr lang="ko-KR" altLang="en-US" sz="1400" dirty="0" smtClean="0"/>
              <a:t>에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속함</a:t>
            </a:r>
            <a:r>
              <a:rPr lang="en-US" altLang="ko-KR" sz="1400" dirty="0" smtClean="0"/>
              <a:t>)</a:t>
            </a:r>
          </a:p>
          <a:p>
            <a:endParaRPr lang="en-US" altLang="ko-KR" sz="1400" dirty="0"/>
          </a:p>
          <a:p>
            <a:r>
              <a:rPr lang="en-US" altLang="ko-KR" sz="1400" dirty="0" smtClean="0"/>
              <a:t>   - </a:t>
            </a:r>
            <a:r>
              <a:rPr lang="ko-KR" altLang="en-US" sz="1400" dirty="0" smtClean="0"/>
              <a:t>신주인수권 매각단가 </a:t>
            </a:r>
            <a:r>
              <a:rPr lang="en-US" altLang="ko-KR" sz="1400" dirty="0" smtClean="0"/>
              <a:t>/ BS</a:t>
            </a:r>
            <a:r>
              <a:rPr lang="ko-KR" altLang="en-US" sz="1400" dirty="0" smtClean="0"/>
              <a:t>가격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실제 변동성 이용</a:t>
            </a:r>
            <a:r>
              <a:rPr lang="en-US" altLang="ko-KR" sz="1400" dirty="0" smtClean="0"/>
              <a:t>)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= 12% (90%</a:t>
            </a:r>
            <a:r>
              <a:rPr lang="ko-KR" altLang="en-US" sz="1400" dirty="0" smtClean="0"/>
              <a:t>가 </a:t>
            </a:r>
            <a:r>
              <a:rPr lang="en-US" altLang="ko-KR" sz="1400" dirty="0" smtClean="0"/>
              <a:t>5.7%∼20.4%</a:t>
            </a:r>
            <a:r>
              <a:rPr lang="ko-KR" altLang="en-US" sz="1400" dirty="0" smtClean="0"/>
              <a:t>에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속함</a:t>
            </a:r>
            <a:r>
              <a:rPr lang="en-US" altLang="ko-KR" sz="1400" dirty="0" smtClean="0"/>
              <a:t>)</a:t>
            </a:r>
          </a:p>
          <a:p>
            <a:endParaRPr lang="en-US" altLang="ko-KR" dirty="0"/>
          </a:p>
          <a:p>
            <a:r>
              <a:rPr lang="ko-KR" altLang="en-US" dirty="0" smtClean="0"/>
              <a:t>특이사항</a:t>
            </a:r>
            <a:r>
              <a:rPr lang="en-US" altLang="ko-KR" dirty="0" smtClean="0"/>
              <a:t>: </a:t>
            </a:r>
          </a:p>
          <a:p>
            <a:endParaRPr lang="en-US" altLang="ko-KR" sz="1400" dirty="0"/>
          </a:p>
          <a:p>
            <a:r>
              <a:rPr lang="en-US" altLang="ko-KR" sz="1400" dirty="0" smtClean="0"/>
              <a:t>    </a:t>
            </a:r>
            <a:r>
              <a:rPr lang="ko-KR" altLang="en-US" sz="1400" dirty="0" smtClean="0"/>
              <a:t>신주인수권 가격이 행사가격과 특정 관계를 갖는다고 보기 어려운데</a:t>
            </a:r>
            <a:endParaRPr lang="en-US" altLang="ko-KR" sz="1400" dirty="0" smtClean="0"/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</a:t>
            </a:r>
            <a:r>
              <a:rPr lang="ko-KR" altLang="en-US" sz="1400" dirty="0" smtClean="0"/>
              <a:t>신주인수권 매각단가가 대부분의 경우 행사가격의 </a:t>
            </a:r>
            <a:r>
              <a:rPr lang="en-US" altLang="ko-KR" sz="1400" dirty="0" smtClean="0"/>
              <a:t>4∼6%</a:t>
            </a:r>
            <a:r>
              <a:rPr lang="ko-KR" altLang="en-US" sz="1400" dirty="0" smtClean="0"/>
              <a:t>에 속함</a:t>
            </a:r>
            <a:r>
              <a:rPr lang="en-US" altLang="ko-KR" sz="1400" dirty="0" smtClean="0"/>
              <a:t>. </a:t>
            </a:r>
          </a:p>
          <a:p>
            <a:endParaRPr lang="en-US" altLang="ko-KR" sz="1400" dirty="0"/>
          </a:p>
          <a:p>
            <a:r>
              <a:rPr lang="en-US" altLang="ko-KR" sz="1400" dirty="0" smtClean="0"/>
              <a:t>    </a:t>
            </a:r>
            <a:r>
              <a:rPr lang="ko-KR" altLang="en-US" sz="1400" dirty="0" smtClean="0"/>
              <a:t>만기 </a:t>
            </a:r>
            <a:r>
              <a:rPr lang="en-US" altLang="ko-KR" sz="1400" dirty="0" smtClean="0"/>
              <a:t>3</a:t>
            </a:r>
            <a:r>
              <a:rPr lang="ko-KR" altLang="en-US" sz="1400" dirty="0" smtClean="0"/>
              <a:t>년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변동성 </a:t>
            </a:r>
            <a:r>
              <a:rPr lang="en-US" altLang="ko-KR" sz="1400" dirty="0" smtClean="0"/>
              <a:t>13∼15%, </a:t>
            </a:r>
            <a:r>
              <a:rPr lang="ko-KR" altLang="en-US" sz="1400" dirty="0" err="1" smtClean="0"/>
              <a:t>무위험이자율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3.5∼4.0%</a:t>
            </a:r>
            <a:r>
              <a:rPr lang="ko-KR" altLang="en-US" sz="1400" dirty="0" smtClean="0"/>
              <a:t>를 이용하는 경우</a:t>
            </a:r>
            <a:endParaRPr lang="en-US" altLang="ko-KR" sz="1400" dirty="0" smtClean="0"/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</a:t>
            </a:r>
            <a:r>
              <a:rPr lang="ko-KR" altLang="en-US" sz="1400" dirty="0" err="1" smtClean="0"/>
              <a:t>등가격</a:t>
            </a:r>
            <a:r>
              <a:rPr lang="ko-KR" altLang="en-US" sz="1400" dirty="0" smtClean="0"/>
              <a:t> 옵션의 가격은 주가의 </a:t>
            </a:r>
            <a:r>
              <a:rPr lang="en-US" altLang="ko-KR" sz="1400" dirty="0" smtClean="0"/>
              <a:t>16% </a:t>
            </a:r>
            <a:r>
              <a:rPr lang="ko-KR" altLang="en-US" sz="1400" dirty="0" smtClean="0"/>
              <a:t>정도로 산정되고 매각단가가 모형가격의 </a:t>
            </a:r>
            <a:r>
              <a:rPr lang="en-US" altLang="ko-KR" sz="1400" dirty="0" smtClean="0"/>
              <a:t>1/3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</a:t>
            </a:r>
            <a:r>
              <a:rPr lang="ko-KR" altLang="en-US" sz="1400" dirty="0" smtClean="0"/>
              <a:t>수준이므로 결국 매각단가가 행사가격의 </a:t>
            </a:r>
            <a:r>
              <a:rPr lang="en-US" altLang="ko-KR" sz="1400" dirty="0" smtClean="0"/>
              <a:t>5% </a:t>
            </a:r>
            <a:r>
              <a:rPr lang="ko-KR" altLang="en-US" sz="1400" dirty="0" smtClean="0"/>
              <a:t>정도로 결정됨</a:t>
            </a:r>
            <a:r>
              <a:rPr lang="en-US" altLang="ko-KR" sz="1400" dirty="0" smtClean="0"/>
              <a:t>. </a:t>
            </a:r>
            <a:endParaRPr lang="ko-KR" altLang="en-US" dirty="0"/>
          </a:p>
        </p:txBody>
      </p:sp>
      <p:cxnSp>
        <p:nvCxnSpPr>
          <p:cNvPr id="8" name="직선 연결선 7"/>
          <p:cNvCxnSpPr/>
          <p:nvPr/>
        </p:nvCxnSpPr>
        <p:spPr>
          <a:xfrm>
            <a:off x="2699792" y="5589240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23</a:t>
            </a:fld>
            <a:endParaRPr lang="ko-KR" altLang="en-US"/>
          </a:p>
        </p:txBody>
      </p:sp>
      <p:cxnSp>
        <p:nvCxnSpPr>
          <p:cNvPr id="3" name="직선 연결선 2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43608" y="1772816"/>
            <a:ext cx="734367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ko-KR" dirty="0"/>
          </a:p>
          <a:p>
            <a:r>
              <a:rPr lang="ko-KR" altLang="en-US" dirty="0" smtClean="0"/>
              <a:t>대주주는 </a:t>
            </a:r>
            <a:r>
              <a:rPr lang="en-US" altLang="ko-KR" dirty="0" smtClean="0"/>
              <a:t>BW</a:t>
            </a:r>
            <a:r>
              <a:rPr lang="ko-KR" altLang="en-US" dirty="0" smtClean="0"/>
              <a:t>발행에 따른 </a:t>
            </a:r>
            <a:r>
              <a:rPr lang="ko-KR" altLang="en-US" dirty="0" err="1" smtClean="0"/>
              <a:t>지분율</a:t>
            </a:r>
            <a:r>
              <a:rPr lang="ko-KR" altLang="en-US" dirty="0" smtClean="0"/>
              <a:t> 희석을 피하기 위하여 신주인수권을</a:t>
            </a:r>
            <a:endParaRPr lang="en-US" altLang="ko-KR" dirty="0" smtClean="0"/>
          </a:p>
          <a:p>
            <a:r>
              <a:rPr lang="ko-KR" altLang="en-US" dirty="0" smtClean="0"/>
              <a:t>매수하는 측면도 있지만 매수비율이 너무 높음</a:t>
            </a:r>
            <a:r>
              <a:rPr lang="en-US" altLang="ko-KR" dirty="0" smtClean="0"/>
              <a:t>. </a:t>
            </a:r>
          </a:p>
          <a:p>
            <a:r>
              <a:rPr lang="en-US" altLang="ko-KR" dirty="0" smtClean="0"/>
              <a:t>(</a:t>
            </a:r>
            <a:r>
              <a:rPr lang="ko-KR" altLang="en-US" dirty="0" smtClean="0"/>
              <a:t>최대주주의 </a:t>
            </a:r>
            <a:r>
              <a:rPr lang="ko-KR" altLang="en-US" dirty="0" err="1" smtClean="0"/>
              <a:t>지분율</a:t>
            </a:r>
            <a:r>
              <a:rPr lang="ko-KR" altLang="en-US" dirty="0" smtClean="0"/>
              <a:t> 평균은 </a:t>
            </a:r>
            <a:r>
              <a:rPr lang="en-US" altLang="ko-KR" dirty="0" smtClean="0"/>
              <a:t>30% </a:t>
            </a:r>
            <a:r>
              <a:rPr lang="ko-KR" altLang="en-US" dirty="0" smtClean="0"/>
              <a:t>정도이고 </a:t>
            </a:r>
            <a:r>
              <a:rPr lang="en-US" altLang="ko-KR" dirty="0" smtClean="0"/>
              <a:t>buyback</a:t>
            </a:r>
            <a:r>
              <a:rPr lang="ko-KR" altLang="en-US" dirty="0" smtClean="0"/>
              <a:t>비율은 평균 </a:t>
            </a:r>
            <a:r>
              <a:rPr lang="en-US" altLang="ko-KR" dirty="0" smtClean="0"/>
              <a:t>56%</a:t>
            </a:r>
          </a:p>
          <a:p>
            <a:r>
              <a:rPr lang="ko-KR" altLang="en-US" dirty="0" smtClean="0"/>
              <a:t>이므로 자신의 </a:t>
            </a:r>
            <a:r>
              <a:rPr lang="ko-KR" altLang="en-US" dirty="0" err="1" smtClean="0"/>
              <a:t>지분율을</a:t>
            </a:r>
            <a:r>
              <a:rPr lang="ko-KR" altLang="en-US" dirty="0" smtClean="0"/>
              <a:t> 초과하여 신주인수권을 매수한 것임</a:t>
            </a:r>
            <a:r>
              <a:rPr lang="en-US" altLang="ko-KR" dirty="0" smtClean="0"/>
              <a:t>)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그러나 실제로 자금이 필요하지도 않으면서 단순히 이익을 얻기 위해</a:t>
            </a:r>
            <a:endParaRPr lang="en-US" altLang="ko-KR" dirty="0" smtClean="0"/>
          </a:p>
          <a:p>
            <a:r>
              <a:rPr lang="en-US" altLang="ko-KR" dirty="0" smtClean="0"/>
              <a:t>BW</a:t>
            </a:r>
            <a:r>
              <a:rPr lang="ko-KR" altLang="en-US" dirty="0" smtClean="0"/>
              <a:t>를 발행한다는 지적도 있음</a:t>
            </a:r>
            <a:r>
              <a:rPr lang="en-US" altLang="ko-KR" dirty="0" smtClean="0"/>
              <a:t>. </a:t>
            </a:r>
          </a:p>
          <a:p>
            <a:r>
              <a:rPr lang="en-US" altLang="ko-KR" dirty="0" smtClean="0"/>
              <a:t>(</a:t>
            </a:r>
            <a:r>
              <a:rPr lang="ko-KR" altLang="en-US" dirty="0" smtClean="0"/>
              <a:t>일부 기업은 </a:t>
            </a:r>
            <a:r>
              <a:rPr lang="en-US" altLang="ko-KR" dirty="0" smtClean="0"/>
              <a:t>BW</a:t>
            </a:r>
            <a:r>
              <a:rPr lang="ko-KR" altLang="en-US" dirty="0" smtClean="0"/>
              <a:t>발행 후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만기 전 사채 취득</a:t>
            </a:r>
            <a:r>
              <a:rPr lang="en-US" altLang="ko-KR" dirty="0" smtClean="0"/>
              <a:t>”</a:t>
            </a:r>
            <a:r>
              <a:rPr lang="ko-KR" altLang="en-US" dirty="0" smtClean="0"/>
              <a:t>을 통해 회사채만을 </a:t>
            </a:r>
            <a:endParaRPr lang="en-US" altLang="ko-KR" dirty="0" smtClean="0"/>
          </a:p>
          <a:p>
            <a:r>
              <a:rPr lang="ko-KR" altLang="en-US" dirty="0" smtClean="0"/>
              <a:t>매수하기도 함</a:t>
            </a:r>
            <a:r>
              <a:rPr lang="en-US" altLang="ko-KR" dirty="0" smtClean="0"/>
              <a:t>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24</a:t>
            </a:fld>
            <a:endParaRPr lang="ko-KR" altLang="en-US"/>
          </a:p>
        </p:txBody>
      </p:sp>
      <p:cxnSp>
        <p:nvCxnSpPr>
          <p:cNvPr id="3" name="직선 연결선 2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27584" y="1268760"/>
            <a:ext cx="7335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Buyback</a:t>
            </a:r>
            <a:r>
              <a:rPr lang="ko-KR" altLang="en-US" b="1" dirty="0" smtClean="0"/>
              <a:t>한 경우의 주가반응이 </a:t>
            </a:r>
            <a:r>
              <a:rPr lang="en-US" altLang="ko-KR" b="1" dirty="0" smtClean="0"/>
              <a:t>non-buyback</a:t>
            </a:r>
            <a:r>
              <a:rPr lang="ko-KR" altLang="en-US" b="1" dirty="0" smtClean="0"/>
              <a:t>한 경우의 주가반응보다</a:t>
            </a:r>
            <a:endParaRPr lang="en-US" altLang="ko-KR" b="1" dirty="0" smtClean="0"/>
          </a:p>
          <a:p>
            <a:r>
              <a:rPr lang="ko-KR" altLang="en-US" b="1" dirty="0" smtClean="0"/>
              <a:t>부정적인가</a:t>
            </a:r>
            <a:r>
              <a:rPr lang="en-US" altLang="ko-KR" b="1" dirty="0" smtClean="0"/>
              <a:t>?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75656" y="2132856"/>
            <a:ext cx="1553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종속변수</a:t>
            </a:r>
            <a:r>
              <a:rPr lang="en-US" altLang="ko-KR" sz="1400" dirty="0" smtClean="0"/>
              <a:t>: CAR2d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9768" y="2469604"/>
            <a:ext cx="472440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25</a:t>
            </a:fld>
            <a:endParaRPr lang="ko-KR" altLang="en-US"/>
          </a:p>
        </p:txBody>
      </p:sp>
      <p:cxnSp>
        <p:nvCxnSpPr>
          <p:cNvPr id="3" name="직선 연결선 2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29895" y="1424965"/>
            <a:ext cx="811856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/>
              <a:t>분리형 </a:t>
            </a:r>
            <a:r>
              <a:rPr lang="en-US" altLang="ko-KR" b="1" dirty="0" smtClean="0"/>
              <a:t>BW</a:t>
            </a:r>
            <a:r>
              <a:rPr lang="ko-KR" altLang="en-US" b="1" dirty="0" smtClean="0"/>
              <a:t>가 금지되어 논문의 타이밍을 놓쳤고 의혹은 많지만 </a:t>
            </a:r>
            <a:r>
              <a:rPr lang="en-US" altLang="ko-KR" b="1" dirty="0" smtClean="0"/>
              <a:t>…..</a:t>
            </a:r>
          </a:p>
          <a:p>
            <a:endParaRPr lang="en-US" altLang="ko-KR" dirty="0" smtClean="0"/>
          </a:p>
          <a:p>
            <a:r>
              <a:rPr lang="ko-KR" altLang="en-US" sz="1600" dirty="0" smtClean="0"/>
              <a:t>① 신주인수권의 매각단가가 불공정한 가격이라고 주장할 수 있는가</a:t>
            </a:r>
            <a:r>
              <a:rPr lang="en-US" altLang="ko-KR" sz="1600" dirty="0" smtClean="0"/>
              <a:t>? </a:t>
            </a:r>
          </a:p>
          <a:p>
            <a:endParaRPr lang="en-US" altLang="ko-KR" sz="1000" dirty="0" smtClean="0"/>
          </a:p>
          <a:p>
            <a:r>
              <a:rPr lang="en-US" altLang="ko-KR" sz="1600" dirty="0" smtClean="0"/>
              <a:t>② </a:t>
            </a:r>
            <a:r>
              <a:rPr lang="ko-KR" altLang="en-US" sz="1600" dirty="0" smtClean="0"/>
              <a:t>최대주주가 신주인수권을 장외시장에서 비공식적으로 매수하는 것이 아니라</a:t>
            </a:r>
            <a:endParaRPr lang="en-US" altLang="ko-KR" sz="1600" dirty="0" smtClean="0"/>
          </a:p>
          <a:p>
            <a:r>
              <a:rPr lang="en-US" altLang="ko-KR" sz="1600" dirty="0" smtClean="0"/>
              <a:t>    BW</a:t>
            </a:r>
            <a:r>
              <a:rPr lang="ko-KR" altLang="en-US" sz="1600" dirty="0" smtClean="0"/>
              <a:t>발행과 동시에 공식적으로 매수하는 것이 법적으로 문제가 없지만 과연</a:t>
            </a:r>
            <a:endParaRPr lang="en-US" altLang="ko-KR" sz="1600" dirty="0" smtClean="0"/>
          </a:p>
          <a:p>
            <a:r>
              <a:rPr lang="en-US" altLang="ko-KR" sz="1600" dirty="0" smtClean="0"/>
              <a:t>    </a:t>
            </a:r>
            <a:r>
              <a:rPr lang="ko-KR" altLang="en-US" sz="1600" dirty="0" smtClean="0"/>
              <a:t>적절한 행동인가</a:t>
            </a:r>
            <a:r>
              <a:rPr lang="en-US" altLang="ko-KR" sz="1600" dirty="0" smtClean="0"/>
              <a:t>? </a:t>
            </a:r>
            <a:r>
              <a:rPr lang="ko-KR" altLang="en-US" sz="1600" dirty="0" smtClean="0"/>
              <a:t>왜 최초에 금융감독원은 이에 침묵했는가</a:t>
            </a:r>
            <a:r>
              <a:rPr lang="en-US" altLang="ko-KR" sz="1600" dirty="0" smtClean="0"/>
              <a:t>? </a:t>
            </a:r>
          </a:p>
          <a:p>
            <a:endParaRPr lang="en-US" altLang="ko-KR" sz="1000" dirty="0" smtClean="0"/>
          </a:p>
          <a:p>
            <a:r>
              <a:rPr lang="en-US" altLang="ko-KR" sz="1600" dirty="0" smtClean="0"/>
              <a:t>③ </a:t>
            </a:r>
            <a:r>
              <a:rPr lang="ko-KR" altLang="en-US" sz="1600" dirty="0" smtClean="0"/>
              <a:t>만약 신주인수권을 헐값에 매입한다면 또는 신주인수권 가격이 옵션하한가</a:t>
            </a:r>
            <a:endParaRPr lang="en-US" altLang="ko-KR" sz="1600" dirty="0" smtClean="0"/>
          </a:p>
          <a:p>
            <a:r>
              <a:rPr lang="en-US" altLang="ko-KR" sz="1600" dirty="0" smtClean="0"/>
              <a:t>   (lower limit) </a:t>
            </a:r>
            <a:r>
              <a:rPr lang="ko-KR" altLang="en-US" sz="1600" dirty="0" smtClean="0"/>
              <a:t>보다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작으면 차익거래 기회가 발생함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즉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신주인수권을 매입함과 </a:t>
            </a:r>
            <a:endParaRPr lang="en-US" altLang="ko-KR" sz="1600" dirty="0" smtClean="0"/>
          </a:p>
          <a:p>
            <a:r>
              <a:rPr lang="ko-KR" altLang="en-US" sz="1600" dirty="0" smtClean="0"/>
              <a:t>   동시에 주식을 </a:t>
            </a:r>
            <a:r>
              <a:rPr lang="ko-KR" altLang="en-US" sz="1600" dirty="0" err="1" smtClean="0"/>
              <a:t>공매도함</a:t>
            </a:r>
            <a:r>
              <a:rPr lang="en-US" altLang="ko-KR" sz="1600" dirty="0" smtClean="0"/>
              <a:t>. </a:t>
            </a:r>
          </a:p>
          <a:p>
            <a:r>
              <a:rPr lang="ko-KR" altLang="en-US" sz="1600" dirty="0" smtClean="0"/>
              <a:t>   </a:t>
            </a:r>
            <a:r>
              <a:rPr lang="en-US" altLang="ko-KR" sz="1600" dirty="0" smtClean="0">
                <a:sym typeface="Wingdings" pitchFamily="2" charset="2"/>
              </a:rPr>
              <a:t> </a:t>
            </a:r>
            <a:r>
              <a:rPr lang="ko-KR" altLang="en-US" sz="1600" dirty="0" smtClean="0"/>
              <a:t>주가가 하락하면 </a:t>
            </a:r>
            <a:r>
              <a:rPr lang="ko-KR" altLang="en-US" sz="1600" dirty="0" err="1" smtClean="0"/>
              <a:t>공매도포지션에서</a:t>
            </a:r>
            <a:r>
              <a:rPr lang="ko-KR" altLang="en-US" sz="1600" dirty="0" smtClean="0"/>
              <a:t> 이익 발생</a:t>
            </a:r>
            <a:endParaRPr lang="en-US" altLang="ko-KR" sz="1600" dirty="0" smtClean="0"/>
          </a:p>
          <a:p>
            <a:r>
              <a:rPr lang="ko-KR" altLang="en-US" sz="1600" dirty="0" smtClean="0"/>
              <a:t>   </a:t>
            </a:r>
            <a:r>
              <a:rPr lang="en-US" altLang="ko-KR" sz="1600" dirty="0" smtClean="0">
                <a:sym typeface="Wingdings" pitchFamily="2" charset="2"/>
              </a:rPr>
              <a:t> </a:t>
            </a:r>
            <a:r>
              <a:rPr lang="ko-KR" altLang="en-US" sz="1600" dirty="0" smtClean="0"/>
              <a:t>반대로 주가가 상승하면 신주인수권에서 이익 발생</a:t>
            </a:r>
            <a:endParaRPr lang="en-US" altLang="ko-KR" sz="1600" dirty="0" smtClean="0"/>
          </a:p>
          <a:p>
            <a:endParaRPr lang="en-US" altLang="ko-KR" sz="1000" dirty="0"/>
          </a:p>
          <a:p>
            <a:r>
              <a:rPr lang="ko-KR" altLang="en-US" sz="1600" dirty="0" smtClean="0"/>
              <a:t>   과연 차익거래를 하는가</a:t>
            </a:r>
            <a:r>
              <a:rPr lang="en-US" altLang="ko-KR" sz="1600" dirty="0" smtClean="0"/>
              <a:t>? </a:t>
            </a:r>
          </a:p>
          <a:p>
            <a:endParaRPr lang="en-US" altLang="ko-KR" sz="1000" dirty="0" smtClean="0"/>
          </a:p>
          <a:p>
            <a:r>
              <a:rPr lang="en-US" altLang="ko-KR" sz="1600" dirty="0" smtClean="0"/>
              <a:t>④ Buyback</a:t>
            </a:r>
            <a:r>
              <a:rPr lang="ko-KR" altLang="en-US" sz="1600" dirty="0" smtClean="0"/>
              <a:t> 표본의 이자비용이 동일 조건의 </a:t>
            </a:r>
            <a:r>
              <a:rPr lang="en-US" altLang="ko-KR" sz="1600" dirty="0" smtClean="0"/>
              <a:t>non-buyback </a:t>
            </a:r>
            <a:r>
              <a:rPr lang="ko-KR" altLang="en-US" sz="1600" dirty="0" smtClean="0"/>
              <a:t>표본의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이자비용보다 큰가</a:t>
            </a:r>
            <a:r>
              <a:rPr lang="en-US" altLang="ko-KR" sz="1600" dirty="0" smtClean="0"/>
              <a:t>? </a:t>
            </a:r>
          </a:p>
          <a:p>
            <a:endParaRPr lang="en-US" altLang="ko-KR" sz="1000" dirty="0" smtClean="0"/>
          </a:p>
          <a:p>
            <a:r>
              <a:rPr lang="en-US" altLang="ko-KR" sz="1600" dirty="0" smtClean="0"/>
              <a:t>⑤ 210</a:t>
            </a:r>
            <a:r>
              <a:rPr lang="ko-KR" altLang="en-US" sz="1600" dirty="0" smtClean="0"/>
              <a:t>건의 </a:t>
            </a:r>
            <a:r>
              <a:rPr lang="en-US" altLang="ko-KR" sz="1600" dirty="0" smtClean="0"/>
              <a:t>buyback </a:t>
            </a:r>
            <a:r>
              <a:rPr lang="ko-KR" altLang="en-US" sz="1600" dirty="0" smtClean="0"/>
              <a:t>표본에서 실제로 몇 건에서 신주인수권이 행사되는가</a:t>
            </a:r>
            <a:r>
              <a:rPr lang="en-US" altLang="ko-KR" sz="1600" dirty="0" smtClean="0"/>
              <a:t>? </a:t>
            </a:r>
          </a:p>
          <a:p>
            <a:endParaRPr lang="en-US" altLang="ko-KR" sz="10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99592" y="1619508"/>
            <a:ext cx="6627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CB</a:t>
            </a:r>
            <a:r>
              <a:rPr lang="ko-KR" altLang="en-US" b="1" dirty="0" smtClean="0"/>
              <a:t>와 </a:t>
            </a:r>
            <a:r>
              <a:rPr lang="en-US" altLang="ko-KR" b="1" dirty="0" smtClean="0"/>
              <a:t>BW </a:t>
            </a:r>
            <a:r>
              <a:rPr lang="ko-KR" altLang="en-US" b="1" dirty="0" smtClean="0"/>
              <a:t>발행 현황</a:t>
            </a:r>
            <a:r>
              <a:rPr lang="en-US" altLang="ko-KR" b="1" dirty="0" smtClean="0"/>
              <a:t>(2001</a:t>
            </a:r>
            <a:r>
              <a:rPr lang="ko-KR" altLang="en-US" b="1" dirty="0" smtClean="0"/>
              <a:t>년부터 </a:t>
            </a:r>
            <a:r>
              <a:rPr lang="en-US" altLang="ko-KR" b="1" dirty="0" smtClean="0"/>
              <a:t>2013</a:t>
            </a:r>
            <a:r>
              <a:rPr lang="ko-KR" altLang="en-US" b="1" dirty="0" smtClean="0"/>
              <a:t>년까지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국내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발행건수</a:t>
            </a:r>
            <a:r>
              <a:rPr lang="en-US" altLang="ko-KR" b="1" dirty="0" smtClean="0"/>
              <a:t>)</a:t>
            </a:r>
            <a:endParaRPr lang="ko-KR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8" name="직선 연결선 7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386930"/>
            <a:ext cx="6498684" cy="2914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043608" y="1052736"/>
            <a:ext cx="743825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/>
              <a:t>신주인수권과 사채의 분리에 관한 규정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분리형 </a:t>
            </a:r>
            <a:r>
              <a:rPr lang="en-US" altLang="ko-KR" b="1" dirty="0" err="1" smtClean="0"/>
              <a:t>vs</a:t>
            </a:r>
            <a:r>
              <a:rPr lang="en-US" altLang="ko-KR" b="1" dirty="0" smtClean="0"/>
              <a:t> </a:t>
            </a:r>
            <a:r>
              <a:rPr lang="ko-KR" altLang="en-US" b="1" dirty="0" err="1" smtClean="0"/>
              <a:t>비분리형</a:t>
            </a:r>
            <a:r>
              <a:rPr lang="en-US" altLang="ko-KR" b="1" dirty="0" smtClean="0"/>
              <a:t>)</a:t>
            </a:r>
          </a:p>
          <a:p>
            <a:endParaRPr lang="en-US" altLang="ko-KR" dirty="0"/>
          </a:p>
          <a:p>
            <a:pPr>
              <a:buFontTx/>
              <a:buChar char="-"/>
            </a:pPr>
            <a:r>
              <a:rPr lang="en-US" altLang="ko-KR" dirty="0" smtClean="0"/>
              <a:t>1999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1</a:t>
            </a:r>
            <a:r>
              <a:rPr lang="ko-KR" altLang="en-US" dirty="0" smtClean="0"/>
              <a:t>월에 분리형 </a:t>
            </a:r>
            <a:r>
              <a:rPr lang="en-US" altLang="ko-KR" dirty="0" smtClean="0"/>
              <a:t>BW</a:t>
            </a:r>
            <a:r>
              <a:rPr lang="ko-KR" altLang="en-US" dirty="0" smtClean="0"/>
              <a:t>의 발행을 허용함</a:t>
            </a:r>
            <a:r>
              <a:rPr lang="en-US" altLang="ko-KR" dirty="0" smtClean="0"/>
              <a:t>.</a:t>
            </a:r>
          </a:p>
          <a:p>
            <a:pPr>
              <a:buFontTx/>
              <a:buChar char="-"/>
            </a:pPr>
            <a:endParaRPr lang="en-US" altLang="ko-KR" dirty="0"/>
          </a:p>
          <a:p>
            <a:pPr>
              <a:buFontTx/>
              <a:buChar char="-"/>
            </a:pPr>
            <a:r>
              <a:rPr lang="ko-KR" altLang="en-US" dirty="0" smtClean="0"/>
              <a:t>이후 </a:t>
            </a:r>
            <a:r>
              <a:rPr lang="en-US" altLang="ko-KR" dirty="0" smtClean="0"/>
              <a:t>BW</a:t>
            </a:r>
            <a:r>
              <a:rPr lang="ko-KR" altLang="en-US" dirty="0" smtClean="0"/>
              <a:t>를 대주주의 지분확대 수단 등으로</a:t>
            </a:r>
            <a:r>
              <a:rPr lang="en-US" altLang="ko-KR" dirty="0" smtClean="0"/>
              <a:t> </a:t>
            </a:r>
            <a:r>
              <a:rPr lang="ko-KR" altLang="en-US" dirty="0" smtClean="0"/>
              <a:t>악용하는 사례가 늘면서 </a:t>
            </a:r>
            <a:endParaRPr lang="en-US" altLang="ko-KR" dirty="0" smtClean="0"/>
          </a:p>
          <a:p>
            <a:r>
              <a:rPr lang="en-US" altLang="ko-KR" dirty="0" smtClean="0"/>
              <a:t>  </a:t>
            </a:r>
            <a:r>
              <a:rPr lang="ko-KR" altLang="en-US" dirty="0" smtClean="0"/>
              <a:t>금융감독원을 보호 대책 마련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(2000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5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29</a:t>
            </a:r>
            <a:r>
              <a:rPr lang="ko-KR" altLang="en-US" dirty="0" smtClean="0"/>
              <a:t>일 금감원 보도 자료</a:t>
            </a:r>
            <a:r>
              <a:rPr lang="en-US" altLang="ko-KR" dirty="0" smtClean="0"/>
              <a:t>: 5-6</a:t>
            </a:r>
            <a:r>
              <a:rPr lang="ko-KR" altLang="en-US" dirty="0" smtClean="0"/>
              <a:t>쪽 참조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  <a:p>
            <a:r>
              <a:rPr lang="en-US" altLang="ko-KR" dirty="0" smtClean="0"/>
              <a:t>-</a:t>
            </a:r>
            <a:r>
              <a:rPr lang="ko-KR" altLang="en-US" dirty="0" smtClean="0"/>
              <a:t>개선책이 크게 효과를 보지 못함</a:t>
            </a:r>
            <a:endParaRPr lang="en-US" altLang="ko-KR" dirty="0" smtClean="0"/>
          </a:p>
          <a:p>
            <a:endParaRPr lang="en-US" altLang="ko-KR" dirty="0"/>
          </a:p>
          <a:p>
            <a:pPr>
              <a:buFontTx/>
              <a:buChar char="-"/>
            </a:pPr>
            <a:r>
              <a:rPr lang="en-US" altLang="ko-KR" dirty="0" smtClean="0"/>
              <a:t>2009</a:t>
            </a:r>
            <a:r>
              <a:rPr lang="ko-KR" altLang="en-US" dirty="0" smtClean="0"/>
              <a:t>년 여름부터 내부자가 </a:t>
            </a:r>
            <a:r>
              <a:rPr lang="en-US" altLang="ko-KR" dirty="0" smtClean="0"/>
              <a:t>BW </a:t>
            </a:r>
            <a:r>
              <a:rPr lang="ko-KR" altLang="en-US" dirty="0" smtClean="0"/>
              <a:t>발행과 동시에 신주인수권을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r>
              <a:rPr lang="ko-KR" altLang="en-US" dirty="0" smtClean="0"/>
              <a:t>헐값에 매입하는 경우가 늘어남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-</a:t>
            </a:r>
            <a:r>
              <a:rPr lang="ko-KR" altLang="en-US" dirty="0" smtClean="0"/>
              <a:t>금융감독원이 문제점을 인식하고 분리형 </a:t>
            </a:r>
            <a:r>
              <a:rPr lang="en-US" altLang="ko-KR" dirty="0" smtClean="0"/>
              <a:t>BW</a:t>
            </a:r>
            <a:r>
              <a:rPr lang="ko-KR" altLang="en-US" dirty="0" smtClean="0"/>
              <a:t>의 발행을 금지하고자 함</a:t>
            </a:r>
            <a:endParaRPr lang="en-US" altLang="ko-KR" dirty="0" smtClean="0"/>
          </a:p>
          <a:p>
            <a:r>
              <a:rPr lang="en-US" altLang="ko-KR" dirty="0" smtClean="0"/>
              <a:t>  (</a:t>
            </a:r>
            <a:r>
              <a:rPr lang="ko-KR" altLang="en-US" dirty="0" smtClean="0"/>
              <a:t>자본시장법 개정안이 </a:t>
            </a:r>
            <a:r>
              <a:rPr lang="en-US" altLang="ko-KR" dirty="0" smtClean="0"/>
              <a:t>2012</a:t>
            </a:r>
            <a:r>
              <a:rPr lang="ko-KR" altLang="en-US" dirty="0" smtClean="0"/>
              <a:t>년 국회에서 처리되지 못함</a:t>
            </a:r>
            <a:r>
              <a:rPr lang="en-US" altLang="ko-KR" dirty="0" smtClean="0"/>
              <a:t>)</a:t>
            </a:r>
          </a:p>
          <a:p>
            <a:pPr>
              <a:buFontTx/>
              <a:buChar char="-"/>
            </a:pPr>
            <a:endParaRPr lang="en-US" altLang="ko-KR" dirty="0" smtClean="0"/>
          </a:p>
          <a:p>
            <a:pPr>
              <a:buFontTx/>
              <a:buChar char="-"/>
            </a:pPr>
            <a:r>
              <a:rPr lang="en-US" altLang="ko-KR" dirty="0" smtClean="0"/>
              <a:t>2013</a:t>
            </a:r>
            <a:r>
              <a:rPr lang="ko-KR" altLang="en-US" dirty="0" smtClean="0"/>
              <a:t>년 자본시장법 </a:t>
            </a:r>
            <a:r>
              <a:rPr lang="en-US" altLang="ko-KR" dirty="0" smtClean="0"/>
              <a:t>165</a:t>
            </a:r>
            <a:r>
              <a:rPr lang="ko-KR" altLang="en-US" dirty="0" smtClean="0"/>
              <a:t>조를 개정하여 분리형 </a:t>
            </a:r>
            <a:r>
              <a:rPr lang="en-US" altLang="ko-KR" dirty="0" smtClean="0"/>
              <a:t>BW</a:t>
            </a:r>
            <a:r>
              <a:rPr lang="ko-KR" altLang="en-US" dirty="0" smtClean="0"/>
              <a:t>의 발행을 금지함  </a:t>
            </a:r>
            <a:endParaRPr lang="en-US" altLang="ko-KR" dirty="0" smtClean="0"/>
          </a:p>
          <a:p>
            <a:r>
              <a:rPr lang="en-US" altLang="ko-KR" dirty="0" smtClean="0"/>
              <a:t>  (2013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8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29</a:t>
            </a:r>
            <a:r>
              <a:rPr lang="ko-KR" altLang="en-US" dirty="0" smtClean="0"/>
              <a:t>일 시행</a:t>
            </a:r>
            <a:r>
              <a:rPr lang="en-US" altLang="ko-KR" dirty="0" smtClean="0"/>
              <a:t>)</a:t>
            </a:r>
          </a:p>
        </p:txBody>
      </p:sp>
      <p:cxnSp>
        <p:nvCxnSpPr>
          <p:cNvPr id="4" name="직선 연결선 3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6" name="직선 연결선 5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5</a:t>
            </a:fld>
            <a:endParaRPr lang="ko-KR" altLang="en-US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32656"/>
            <a:ext cx="5006667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6</a:t>
            </a:fld>
            <a:endParaRPr lang="ko-KR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6228509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직선 연결선 3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6" name="직선 연결선 5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7</a:t>
            </a:fld>
            <a:endParaRPr lang="ko-KR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676456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직선 연결선 3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6" name="직선 연결선 5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1340768"/>
            <a:ext cx="7653057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• 1996</a:t>
            </a:r>
            <a:r>
              <a:rPr lang="ko-KR" altLang="en-US" dirty="0" smtClean="0"/>
              <a:t>년 </a:t>
            </a:r>
            <a:r>
              <a:rPr lang="ko-KR" altLang="en-US" dirty="0" err="1" smtClean="0"/>
              <a:t>삼성에버랜드</a:t>
            </a:r>
            <a:r>
              <a:rPr lang="ko-KR" altLang="en-US" dirty="0" smtClean="0"/>
              <a:t> 전환사채 발행</a:t>
            </a:r>
            <a:endParaRPr lang="en-US" altLang="ko-KR" dirty="0"/>
          </a:p>
          <a:p>
            <a:r>
              <a:rPr lang="ko-KR" altLang="en-US" sz="1400" dirty="0" smtClean="0"/>
              <a:t>   주요주주가 자발적으로 실권하여 발행물량의 </a:t>
            </a:r>
            <a:r>
              <a:rPr lang="en-US" altLang="ko-KR" sz="1400" dirty="0" smtClean="0"/>
              <a:t>25%</a:t>
            </a:r>
            <a:r>
              <a:rPr lang="ko-KR" altLang="en-US" sz="1400" dirty="0" smtClean="0"/>
              <a:t>를 이재용상무를 비롯한 특수관계인이 </a:t>
            </a:r>
            <a:endParaRPr lang="en-US" altLang="ko-KR" sz="1400" dirty="0" smtClean="0"/>
          </a:p>
          <a:p>
            <a:r>
              <a:rPr lang="ko-KR" altLang="en-US" sz="1400" dirty="0" smtClean="0"/>
              <a:t>   주당 </a:t>
            </a:r>
            <a:r>
              <a:rPr lang="en-US" altLang="ko-KR" sz="1400" dirty="0" smtClean="0"/>
              <a:t>7,700</a:t>
            </a:r>
            <a:r>
              <a:rPr lang="ko-KR" altLang="en-US" sz="1400" dirty="0" smtClean="0"/>
              <a:t>원에 매입</a:t>
            </a:r>
            <a:endParaRPr lang="en-US" altLang="ko-KR" sz="1400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• 1999</a:t>
            </a:r>
            <a:r>
              <a:rPr lang="ko-KR" altLang="en-US" dirty="0" smtClean="0"/>
              <a:t>년 삼성</a:t>
            </a:r>
            <a:r>
              <a:rPr lang="en-US" altLang="ko-KR" dirty="0" smtClean="0"/>
              <a:t>SDS</a:t>
            </a:r>
            <a:r>
              <a:rPr lang="ko-KR" altLang="en-US" dirty="0" smtClean="0"/>
              <a:t>가 분리형 </a:t>
            </a:r>
            <a:r>
              <a:rPr lang="en-US" altLang="ko-KR" dirty="0" smtClean="0"/>
              <a:t>BW </a:t>
            </a:r>
            <a:r>
              <a:rPr lang="ko-KR" altLang="en-US" dirty="0" smtClean="0"/>
              <a:t>발행</a:t>
            </a:r>
            <a:endParaRPr lang="en-US" altLang="ko-KR" dirty="0" smtClean="0"/>
          </a:p>
          <a:p>
            <a:r>
              <a:rPr lang="ko-KR" altLang="en-US" sz="1400" dirty="0" smtClean="0"/>
              <a:t>   신주인수권 </a:t>
            </a:r>
            <a:r>
              <a:rPr lang="en-US" altLang="ko-KR" sz="1400" dirty="0" smtClean="0"/>
              <a:t>321</a:t>
            </a:r>
            <a:r>
              <a:rPr lang="ko-KR" altLang="en-US" sz="1400" dirty="0" smtClean="0"/>
              <a:t>만 </a:t>
            </a:r>
            <a:r>
              <a:rPr lang="en-US" altLang="ko-KR" sz="1400" dirty="0" smtClean="0"/>
              <a:t>6</a:t>
            </a:r>
            <a:r>
              <a:rPr lang="ko-KR" altLang="en-US" sz="1400" dirty="0" smtClean="0"/>
              <a:t>천주를 주당 </a:t>
            </a:r>
            <a:r>
              <a:rPr lang="en-US" altLang="ko-KR" sz="1400" dirty="0" smtClean="0"/>
              <a:t>7,150</a:t>
            </a:r>
            <a:r>
              <a:rPr lang="ko-KR" altLang="en-US" sz="1400" dirty="0" smtClean="0"/>
              <a:t>원에 이재용상무를 비롯한 특수관계인에게 매각</a:t>
            </a:r>
            <a:endParaRPr lang="en-US" altLang="ko-KR" sz="1400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• </a:t>
            </a:r>
            <a:r>
              <a:rPr lang="ko-KR" altLang="en-US" dirty="0" smtClean="0"/>
              <a:t>이외에도 여러 대기업이 </a:t>
            </a:r>
            <a:r>
              <a:rPr lang="en-US" altLang="ko-KR" dirty="0" smtClean="0"/>
              <a:t>CB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BW</a:t>
            </a:r>
            <a:r>
              <a:rPr lang="ko-KR" altLang="en-US" dirty="0" smtClean="0"/>
              <a:t>를 이용하여 불법 편법 승계를 한</a:t>
            </a:r>
            <a:endParaRPr lang="en-US" altLang="ko-KR" dirty="0" smtClean="0"/>
          </a:p>
          <a:p>
            <a:r>
              <a:rPr lang="ko-KR" altLang="en-US" dirty="0" smtClean="0"/>
              <a:t>  의혹을 받음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• 2012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2</a:t>
            </a:r>
            <a:r>
              <a:rPr lang="ko-KR" altLang="en-US" dirty="0" smtClean="0"/>
              <a:t>월 강용석 국회의원은 안철수 서울대 교수를 </a:t>
            </a:r>
            <a:r>
              <a:rPr lang="en-US" altLang="ko-KR" dirty="0" smtClean="0"/>
              <a:t>“BW </a:t>
            </a:r>
            <a:r>
              <a:rPr lang="ko-KR" altLang="en-US" dirty="0" smtClean="0"/>
              <a:t>헐값 인수</a:t>
            </a:r>
            <a:r>
              <a:rPr lang="en-US" altLang="ko-KR" dirty="0" smtClean="0"/>
              <a:t>” </a:t>
            </a:r>
          </a:p>
          <a:p>
            <a:r>
              <a:rPr lang="ko-KR" altLang="en-US" dirty="0" smtClean="0"/>
              <a:t>  혐의로 고발하였으나 무혐의 처리됨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• </a:t>
            </a:r>
            <a:r>
              <a:rPr lang="ko-KR" altLang="en-US" dirty="0" smtClean="0"/>
              <a:t>국세청은 대전 소재 </a:t>
            </a:r>
            <a:r>
              <a:rPr lang="ko-KR" altLang="en-US" dirty="0" err="1" smtClean="0"/>
              <a:t>이엘케이의</a:t>
            </a:r>
            <a:r>
              <a:rPr lang="ko-KR" altLang="en-US" dirty="0" smtClean="0"/>
              <a:t> 최대주주인 신동혁 대표에게 증여세</a:t>
            </a:r>
            <a:endParaRPr lang="en-US" altLang="ko-KR" dirty="0" smtClean="0"/>
          </a:p>
          <a:p>
            <a:r>
              <a:rPr lang="en-US" altLang="ko-KR" dirty="0" smtClean="0"/>
              <a:t>   82</a:t>
            </a:r>
            <a:r>
              <a:rPr lang="ko-KR" altLang="en-US" dirty="0" err="1" smtClean="0"/>
              <a:t>억원을</a:t>
            </a:r>
            <a:r>
              <a:rPr lang="ko-KR" altLang="en-US" dirty="0" smtClean="0"/>
              <a:t> 부여함</a:t>
            </a:r>
            <a:r>
              <a:rPr lang="en-US" altLang="ko-KR" dirty="0" smtClean="0"/>
              <a:t>. (</a:t>
            </a:r>
            <a:r>
              <a:rPr lang="ko-KR" altLang="en-US" sz="1600" dirty="0" smtClean="0"/>
              <a:t>발행시점부터 최대주주를 상대로 신주인수권을 발행한 </a:t>
            </a:r>
            <a:endParaRPr lang="en-US" altLang="ko-KR" sz="1600" dirty="0" smtClean="0"/>
          </a:p>
          <a:p>
            <a:r>
              <a:rPr lang="en-US" altLang="ko-KR" sz="1600" dirty="0" smtClean="0"/>
              <a:t>   </a:t>
            </a:r>
            <a:r>
              <a:rPr lang="ko-KR" altLang="en-US" sz="1600" dirty="0" smtClean="0"/>
              <a:t>구조로 인식하여 </a:t>
            </a:r>
            <a:r>
              <a:rPr lang="en-US" altLang="ko-KR" sz="1600" dirty="0" smtClean="0"/>
              <a:t>2011</a:t>
            </a:r>
            <a:r>
              <a:rPr lang="ko-KR" altLang="en-US" sz="1600" dirty="0" smtClean="0"/>
              <a:t>년 세금 부과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EA99-1A59-477B-83DC-875EB8F85C95}" type="slidenum">
              <a:rPr lang="ko-KR" altLang="en-US" smtClean="0"/>
              <a:pPr/>
              <a:t>9</a:t>
            </a:fld>
            <a:endParaRPr lang="ko-KR" altLang="en-US"/>
          </a:p>
        </p:txBody>
      </p:sp>
      <p:cxnSp>
        <p:nvCxnSpPr>
          <p:cNvPr id="3" name="직선 연결선 2"/>
          <p:cNvCxnSpPr/>
          <p:nvPr/>
        </p:nvCxnSpPr>
        <p:spPr>
          <a:xfrm>
            <a:off x="395536" y="638132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67544" y="620688"/>
            <a:ext cx="7002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수요세미나</a:t>
            </a:r>
            <a:r>
              <a:rPr lang="en-US" altLang="ko-KR" dirty="0" smtClean="0"/>
              <a:t>(2014.6.11): </a:t>
            </a:r>
            <a:r>
              <a:rPr lang="ko-KR" altLang="en-US" dirty="0" smtClean="0"/>
              <a:t>신주인수권부사채 발행과 불공정거래 의혹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395536" y="1052736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99592" y="1556792"/>
            <a:ext cx="796705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/>
              <a:t>신주인수권부사채에 관심을 갖게 된 이유</a:t>
            </a:r>
            <a:r>
              <a:rPr lang="en-US" altLang="ko-KR" b="1" dirty="0" smtClean="0"/>
              <a:t>:</a:t>
            </a:r>
          </a:p>
          <a:p>
            <a:endParaRPr lang="en-US" altLang="ko-KR" dirty="0"/>
          </a:p>
          <a:p>
            <a:r>
              <a:rPr lang="en-US" altLang="ko-KR" dirty="0" smtClean="0"/>
              <a:t>2009</a:t>
            </a:r>
            <a:r>
              <a:rPr lang="ko-KR" altLang="en-US" dirty="0" smtClean="0"/>
              <a:t>년 여름부터 발행된 </a:t>
            </a:r>
            <a:r>
              <a:rPr lang="en-US" altLang="ko-KR" dirty="0" smtClean="0"/>
              <a:t>BW </a:t>
            </a:r>
            <a:r>
              <a:rPr lang="ko-KR" altLang="en-US" dirty="0" smtClean="0"/>
              <a:t>사모발행의 경우 최대주주 등의 내부자가</a:t>
            </a:r>
            <a:endParaRPr lang="en-US" altLang="ko-KR" dirty="0" smtClean="0"/>
          </a:p>
          <a:p>
            <a:r>
              <a:rPr lang="en-US" altLang="ko-KR" dirty="0" smtClean="0"/>
              <a:t>BW </a:t>
            </a:r>
            <a:r>
              <a:rPr lang="ko-KR" altLang="en-US" dirty="0" smtClean="0"/>
              <a:t>발행과 동시에 신주인수권을 헐값에 매입함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BW</a:t>
            </a:r>
            <a:r>
              <a:rPr lang="ko-KR" altLang="en-US" dirty="0" smtClean="0"/>
              <a:t>발행 기업 중 상장폐지기업의 비율이 매우 높음</a:t>
            </a:r>
            <a:r>
              <a:rPr lang="en-US" altLang="ko-KR" dirty="0" smtClean="0"/>
              <a:t>: </a:t>
            </a:r>
          </a:p>
          <a:p>
            <a:r>
              <a:rPr lang="en-US" altLang="ko-KR" dirty="0" smtClean="0"/>
              <a:t>(601</a:t>
            </a:r>
            <a:r>
              <a:rPr lang="ko-KR" altLang="en-US" dirty="0" smtClean="0"/>
              <a:t>건은 </a:t>
            </a:r>
            <a:r>
              <a:rPr lang="en-US" altLang="ko-KR" dirty="0" smtClean="0"/>
              <a:t>437</a:t>
            </a:r>
            <a:r>
              <a:rPr lang="ko-KR" altLang="en-US" dirty="0" smtClean="0"/>
              <a:t>개 기업에서 발행한 것인데 이 중에서 </a:t>
            </a:r>
            <a:r>
              <a:rPr lang="en-US" altLang="ko-KR" dirty="0" smtClean="0"/>
              <a:t>111</a:t>
            </a:r>
            <a:r>
              <a:rPr lang="ko-KR" altLang="en-US" dirty="0" smtClean="0"/>
              <a:t>개 기업이 </a:t>
            </a:r>
            <a:endParaRPr lang="en-US" altLang="ko-KR" dirty="0" smtClean="0"/>
          </a:p>
          <a:p>
            <a:r>
              <a:rPr lang="ko-KR" altLang="en-US" dirty="0" err="1" smtClean="0"/>
              <a:t>상장폐지됨</a:t>
            </a:r>
            <a:r>
              <a:rPr lang="en-US" altLang="ko-KR" dirty="0" smtClean="0"/>
              <a:t> 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/>
              <a:t>상장폐지비율 </a:t>
            </a:r>
            <a:r>
              <a:rPr lang="en-US" altLang="ko-KR" dirty="0" smtClean="0"/>
              <a:t>25%)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Buyback</a:t>
            </a:r>
            <a:r>
              <a:rPr lang="ko-KR" altLang="en-US" dirty="0" smtClean="0"/>
              <a:t>한 기업은 </a:t>
            </a:r>
            <a:r>
              <a:rPr lang="en-US" altLang="ko-KR" dirty="0" smtClean="0"/>
              <a:t>buyback</a:t>
            </a:r>
            <a:r>
              <a:rPr lang="ko-KR" altLang="en-US" dirty="0" smtClean="0"/>
              <a:t>을 조건으로 </a:t>
            </a:r>
            <a:r>
              <a:rPr lang="en-US" altLang="ko-KR" dirty="0" smtClean="0"/>
              <a:t>buyback</a:t>
            </a:r>
            <a:r>
              <a:rPr lang="ko-KR" altLang="en-US" dirty="0" smtClean="0"/>
              <a:t>하지 않는 경우와 비교하여</a:t>
            </a:r>
            <a:endParaRPr lang="en-US" altLang="ko-KR" dirty="0" smtClean="0"/>
          </a:p>
          <a:p>
            <a:r>
              <a:rPr lang="ko-KR" altLang="en-US" dirty="0" smtClean="0"/>
              <a:t>상대적으로 높은 이자를 제공할 수 있음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이 경우 이자비용을 부담하는 것은 기업이지만 최대주주는 신주인수권을</a:t>
            </a:r>
            <a:endParaRPr lang="en-US" altLang="ko-KR" dirty="0" smtClean="0"/>
          </a:p>
          <a:p>
            <a:r>
              <a:rPr lang="ko-KR" altLang="en-US" dirty="0" smtClean="0"/>
              <a:t>헐값에 매입하여 사적인 이익을 얻을 수 있을 것으로 판단됨</a:t>
            </a:r>
            <a:r>
              <a:rPr lang="en-US" altLang="ko-KR" dirty="0" smtClean="0"/>
              <a:t>. </a:t>
            </a:r>
          </a:p>
          <a:p>
            <a:r>
              <a:rPr lang="en-US" altLang="ko-KR" dirty="0" smtClean="0"/>
              <a:t>(buyback</a:t>
            </a:r>
            <a:r>
              <a:rPr lang="ko-KR" altLang="en-US" dirty="0" smtClean="0"/>
              <a:t>한 경우 내부자가 매수한 신주인수권 비율은 평균 </a:t>
            </a:r>
            <a:r>
              <a:rPr lang="en-US" altLang="ko-KR" dirty="0" smtClean="0"/>
              <a:t>50%</a:t>
            </a:r>
            <a:r>
              <a:rPr lang="ko-KR" altLang="en-US" dirty="0" smtClean="0"/>
              <a:t>를 초과함</a:t>
            </a:r>
            <a:r>
              <a:rPr lang="en-US" altLang="ko-KR" dirty="0" smtClean="0"/>
              <a:t>)</a:t>
            </a:r>
            <a:endParaRPr lang="en-US" altLang="ko-KR" dirty="0"/>
          </a:p>
          <a:p>
            <a:endParaRPr lang="en-US" altLang="ko-KR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1873</Words>
  <Application>Microsoft Office PowerPoint</Application>
  <PresentationFormat>화면 슬라이드 쇼(4:3)</PresentationFormat>
  <Paragraphs>316</Paragraphs>
  <Slides>25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26" baseType="lpstr">
      <vt:lpstr>Office 테마</vt:lpstr>
      <vt:lpstr>신주인수권부사채 발행과 불공정거래 의혹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신주인수권부사채 발행과 불공정거래 의혹</dc:title>
  <dc:creator>user</dc:creator>
  <cp:lastModifiedBy>user</cp:lastModifiedBy>
  <cp:revision>91</cp:revision>
  <dcterms:created xsi:type="dcterms:W3CDTF">2014-06-09T06:18:53Z</dcterms:created>
  <dcterms:modified xsi:type="dcterms:W3CDTF">2014-06-10T10:34:10Z</dcterms:modified>
</cp:coreProperties>
</file>