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710" r:id="rId4"/>
    <p:sldMasterId id="2147483723" r:id="rId5"/>
  </p:sldMasterIdLst>
  <p:notesMasterIdLst>
    <p:notesMasterId r:id="rId37"/>
  </p:notesMasterIdLst>
  <p:sldIdLst>
    <p:sldId id="281" r:id="rId6"/>
    <p:sldId id="260" r:id="rId7"/>
    <p:sldId id="262" r:id="rId8"/>
    <p:sldId id="263" r:id="rId9"/>
    <p:sldId id="334" r:id="rId10"/>
    <p:sldId id="265" r:id="rId11"/>
    <p:sldId id="337" r:id="rId12"/>
    <p:sldId id="319" r:id="rId13"/>
    <p:sldId id="328" r:id="rId14"/>
    <p:sldId id="266" r:id="rId15"/>
    <p:sldId id="365" r:id="rId16"/>
    <p:sldId id="367" r:id="rId17"/>
    <p:sldId id="401" r:id="rId18"/>
    <p:sldId id="312" r:id="rId19"/>
    <p:sldId id="308" r:id="rId20"/>
    <p:sldId id="340" r:id="rId21"/>
    <p:sldId id="402" r:id="rId22"/>
    <p:sldId id="368" r:id="rId23"/>
    <p:sldId id="369" r:id="rId24"/>
    <p:sldId id="390" r:id="rId25"/>
    <p:sldId id="360" r:id="rId26"/>
    <p:sldId id="362" r:id="rId27"/>
    <p:sldId id="396" r:id="rId28"/>
    <p:sldId id="397" r:id="rId29"/>
    <p:sldId id="284" r:id="rId30"/>
    <p:sldId id="335" r:id="rId31"/>
    <p:sldId id="399" r:id="rId32"/>
    <p:sldId id="398" r:id="rId33"/>
    <p:sldId id="330" r:id="rId34"/>
    <p:sldId id="314" r:id="rId35"/>
    <p:sldId id="315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BE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F8BF1-0FBA-4B14-9F4C-DBDF018152AA}" type="datetimeFigureOut">
              <a:rPr lang="ko-KR" altLang="en-US" smtClean="0"/>
              <a:t>2019-10-20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F81F6-5A00-4F54-A241-A94B089EE2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50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6DA14-B3B9-4025-A9BE-08D03A5DAD4A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572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F81F6-5A00-4F54-A241-A94B089EE2D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4362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F81F6-5A00-4F54-A241-A94B089EE2D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027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F81F6-5A00-4F54-A241-A94B089EE2D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81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F81F6-5A00-4F54-A241-A94B089EE2D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95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6DA14-B3B9-4025-A9BE-08D03A5DAD4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961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6DA14-B3B9-4025-A9BE-08D03A5DAD4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7268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5618d93f9c_3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5618d93f9c_3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740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04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697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274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657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1116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277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328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2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419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541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983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17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023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76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915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3674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3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180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84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393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934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50DF-EDFB-414B-A721-70C44376398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0664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>
            <a:lvl1pPr>
              <a:defRPr sz="3200">
                <a:latin typeface="HY견고딕" pitchFamily="18" charset="-127"/>
                <a:ea typeface="HY견고딕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/>
          <a:lstStyle>
            <a:lvl1pPr>
              <a:defRPr sz="2400">
                <a:latin typeface="휴먼엑스포" pitchFamily="18" charset="-127"/>
                <a:ea typeface="휴먼엑스포" pitchFamily="18" charset="-127"/>
              </a:defRPr>
            </a:lvl1pPr>
            <a:lvl2pPr>
              <a:defRPr sz="2000">
                <a:latin typeface="휴먼엑스포" pitchFamily="18" charset="-127"/>
                <a:ea typeface="휴먼엑스포" pitchFamily="18" charset="-127"/>
              </a:defRPr>
            </a:lvl2pPr>
            <a:lvl3pPr>
              <a:defRPr sz="1800">
                <a:latin typeface="휴먼엑스포" pitchFamily="18" charset="-127"/>
                <a:ea typeface="휴먼엑스포" pitchFamily="18" charset="-127"/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6786586"/>
            <a:ext cx="9144000" cy="714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41434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67B5-3164-4B46-83DC-B82127C68AE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63323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42B1-0DE0-4696-8696-6023085B71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90595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DE913-25C1-466C-BA6C-C315E3E8B70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18711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898F-943F-4C38-823A-4EEA143D6B5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5698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D2A7-22D8-4D91-A977-A99F0C4655E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82037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AF5-737E-4D36-851A-D1A401FB824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07587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4FBF-D965-4464-A095-6D3EAEDED61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98623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47F0-65D1-4217-BC14-25DDD9DD2C6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4712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1F5D-4B01-4CC1-A948-A30D649997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347862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3EA9-CF15-4D38-BF1A-DC10D21C984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76900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250DF-EDFB-414B-A721-70C44376398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774394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>
            <a:lvl1pPr>
              <a:defRPr sz="3200">
                <a:latin typeface="HY견고딕" pitchFamily="18" charset="-127"/>
                <a:ea typeface="HY견고딕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/>
          <a:lstStyle>
            <a:lvl1pPr>
              <a:defRPr sz="2400">
                <a:latin typeface="휴먼엑스포" pitchFamily="18" charset="-127"/>
                <a:ea typeface="휴먼엑스포" pitchFamily="18" charset="-127"/>
              </a:defRPr>
            </a:lvl1pPr>
            <a:lvl2pPr>
              <a:defRPr sz="2000">
                <a:latin typeface="휴먼엑스포" pitchFamily="18" charset="-127"/>
                <a:ea typeface="휴먼엑스포" pitchFamily="18" charset="-127"/>
              </a:defRPr>
            </a:lvl2pPr>
            <a:lvl3pPr>
              <a:defRPr sz="1800">
                <a:latin typeface="휴먼엑스포" pitchFamily="18" charset="-127"/>
                <a:ea typeface="휴먼엑스포" pitchFamily="18" charset="-127"/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6786586"/>
            <a:ext cx="9144000" cy="714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186316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67B5-3164-4B46-83DC-B82127C68AE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93933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42B1-0DE0-4696-8696-6023085B71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81151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DE913-25C1-466C-BA6C-C315E3E8B70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9359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898F-943F-4C38-823A-4EEA143D6B5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98875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D2A7-22D8-4D91-A977-A99F0C4655E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242000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AF5-737E-4D36-851A-D1A401FB824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72522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4FBF-D965-4464-A095-6D3EAEDED61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56269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47F0-65D1-4217-BC14-25DDD9DD2C6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93349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1F5D-4B01-4CC1-A948-A30D649997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1823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3EA9-CF15-4D38-BF1A-DC10D21C984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99414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3">
  <p:cSld name="TITLE + TEXT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subTitle" idx="1"/>
          </p:nvPr>
        </p:nvSpPr>
        <p:spPr>
          <a:xfrm>
            <a:off x="5581525" y="4538500"/>
            <a:ext cx="2860500" cy="16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ubTitle" idx="2"/>
          </p:nvPr>
        </p:nvSpPr>
        <p:spPr>
          <a:xfrm>
            <a:off x="701987" y="586268"/>
            <a:ext cx="1595700" cy="6368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ubTitle" idx="3"/>
          </p:nvPr>
        </p:nvSpPr>
        <p:spPr>
          <a:xfrm>
            <a:off x="2465912" y="586268"/>
            <a:ext cx="1595700" cy="6368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ubTitle" idx="4"/>
          </p:nvPr>
        </p:nvSpPr>
        <p:spPr>
          <a:xfrm>
            <a:off x="5082412" y="586268"/>
            <a:ext cx="1595700" cy="6368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ctrTitle"/>
          </p:nvPr>
        </p:nvSpPr>
        <p:spPr>
          <a:xfrm>
            <a:off x="6846325" y="585915"/>
            <a:ext cx="1595700" cy="7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Josefin Sans"/>
              <a:buNone/>
              <a:defRPr sz="1200" b="1">
                <a:solidFill>
                  <a:srgbClr val="FFFFFF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75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7E2EB-E64C-4A49-9DB1-33341504A656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CDE57-F89B-44B7-8D2B-148B04079EC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CCA8E-EB8F-4C4E-A662-A97EC09E3C5A}" type="datetimeFigureOut">
              <a:rPr lang="ko-KR" altLang="en-US" smtClean="0"/>
              <a:pPr/>
              <a:t>2019-10-20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804A-32F2-4E74-9A6E-FD0A9F0822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235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08D12-EB85-4555-A4AA-326B945626A6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3F63-572A-477C-B688-7E2179AB7A2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86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3B6A5-3460-4DEB-94F8-1CF190BDF09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1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ransition advClick="0"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3B6A5-3460-4DEB-94F8-1CF190BDF09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2019-10-20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4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ransition advClick="0"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news.naver.com/main/read.nhn?mode=LPOD&amp;mid=tvh&amp;oid=052&amp;aid=000087915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hyperlink" Target="http://news.naver.com/main/read.nhn?mode=LPOD&amp;mid=tvh&amp;oid=052&amp;aid=000045112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hyperlink" Target="https://www.youtube.com/watch?v=q9ozhQYDSL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j1CmGWStu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KjRuiwaagZg" TargetMode="Externa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/>
        </p:nvSpPr>
        <p:spPr>
          <a:xfrm>
            <a:off x="1285852" y="1960246"/>
            <a:ext cx="6572296" cy="1357322"/>
          </a:xfrm>
          <a:prstGeom prst="rect">
            <a:avLst/>
          </a:prstGeom>
          <a:ln w="57150">
            <a:solidFill>
              <a:srgbClr val="73BED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dirty="0">
                <a:latin typeface="HY동녘B" pitchFamily="18" charset="-127"/>
                <a:ea typeface="HY동녘B" pitchFamily="18" charset="-127"/>
              </a:rPr>
              <a:t>인공지능과 문화예술의 만남</a:t>
            </a:r>
            <a:endParaRPr lang="ko-KR" altLang="en-US" sz="2400" dirty="0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/>
        </p:nvSpPr>
        <p:spPr>
          <a:xfrm>
            <a:off x="1764258" y="4107168"/>
            <a:ext cx="5616624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>
                <a:solidFill>
                  <a:schemeClr val="tx1"/>
                </a:solidFill>
              </a:rPr>
              <a:t>홍익대학교 교수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endParaRPr lang="en-US" altLang="ko-KR" sz="1600" b="1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982701" y="4857760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>
                <a:solidFill>
                  <a:schemeClr val="tx1"/>
                </a:solidFill>
              </a:rPr>
              <a:t>고 정 민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980728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미술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1692384"/>
            <a:ext cx="8280920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그림을 그리는 인공지능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딥드림</a:t>
            </a: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2016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년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3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월 구글은 샌프란시스코의 한 갤러리에서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딥드림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(Deep dream)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이라는 인공지능으로 그린 그림을 경매 </a:t>
            </a: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딥드림은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주로 초현실적인 이미지로 그림을 구성하며 구글 엔지니어들과 화가들이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딥러닝으로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학습시킨 이미지 합성 알고리즘 ‘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인셉셔니즘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en-US" altLang="ko-KR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Inceptionism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)’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으로 제작</a:t>
            </a: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인셉셔니즘은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미술 작가들의 그림을 분석해 사진을 작가의 그림과 유사한 형태로 변환해 주는 이미지 합성 알고리즘임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그림 9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4114713"/>
            <a:ext cx="4561905" cy="27238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6EF2D1-7D2D-4FAD-934F-C5D30D05AC94}"/>
              </a:ext>
            </a:extLst>
          </p:cNvPr>
          <p:cNvSpPr txBox="1"/>
          <p:nvPr/>
        </p:nvSpPr>
        <p:spPr>
          <a:xfrm>
            <a:off x="6804248" y="458112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동영상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980728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3D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프린팅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1D85AB6D-DAE4-4ABD-8030-DB3FA7AB1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055424"/>
            <a:ext cx="4824536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공연에서의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3D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프린팅 활용</a:t>
            </a: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스웨덴의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룬드대학에서는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세계 최초로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3D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프린팅 악기로 라이브 콘서트를 진행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42900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미술에서의 활용 </a:t>
            </a: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미술에서도 다양한 조각은 물론이고 평면회화나 사진을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입체화하는데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3D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프린팅이 활용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42900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3D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프린팅은 높은 수준의 기술 없이도 자신의 예술적 영감을 누구나 쉽게 구현해 낼 수 있다는 점에서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'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예술민주주의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'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를 구현</a:t>
            </a: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5F3E51ED-27D5-4F11-8BE7-A70BF362C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055424"/>
            <a:ext cx="2857500" cy="4286250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25ECD134-3317-4B61-90AA-7026597F9DF3}"/>
              </a:ext>
            </a:extLst>
          </p:cNvPr>
          <p:cNvSpPr/>
          <p:nvPr/>
        </p:nvSpPr>
        <p:spPr>
          <a:xfrm>
            <a:off x="6073476" y="6341674"/>
            <a:ext cx="1726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>
                <a:latin typeface="휴먼엑스포" panose="02030504000101010101" pitchFamily="18" charset="-127"/>
                <a:ea typeface="휴먼엑스포" panose="02030504000101010101" pitchFamily="18" charset="-127"/>
              </a:rPr>
              <a:t>&lt;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프라다미술관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0531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980728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연극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32C1717-D4E7-4D09-8D40-75C452264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661604"/>
            <a:ext cx="828092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로봇 연극</a:t>
            </a: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일본의 극작가이자 연출가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히라타의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로봇 연극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'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사요나라＇를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제작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20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대 여성의 모습을 하고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65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가지 표정을 지을 수 있는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'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제미노사이드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F'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라는 로봇이 직접 연기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2010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년 작품으로 일본 방사능의 위험에서 소외된 외국인과 그를 간병하는 안드로이드 로봇 사이의 우정을 담고 있음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세계 최초의 공연로봇이라 불리는 영국의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'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로보데스피안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’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오페라에 출연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endParaRPr kumimoji="0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pic>
        <p:nvPicPr>
          <p:cNvPr id="9" name="그림 8">
            <a:hlinkClick r:id="rId4"/>
            <a:extLst>
              <a:ext uri="{FF2B5EF4-FFF2-40B4-BE49-F238E27FC236}">
                <a16:creationId xmlns:a16="http://schemas.microsoft.com/office/drawing/2014/main" id="{11F60BB3-533F-4DE0-8800-ED0616A26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4480136"/>
            <a:ext cx="2888357" cy="1925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659CE0-B48C-4F63-B6FF-C4742047B246}"/>
              </a:ext>
            </a:extLst>
          </p:cNvPr>
          <p:cNvSpPr txBox="1"/>
          <p:nvPr/>
        </p:nvSpPr>
        <p:spPr>
          <a:xfrm>
            <a:off x="5580112" y="534477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동영상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DD5C007-E9CC-4A6C-B61C-CC4BA1DECC1D}"/>
              </a:ext>
            </a:extLst>
          </p:cNvPr>
          <p:cNvSpPr/>
          <p:nvPr/>
        </p:nvSpPr>
        <p:spPr>
          <a:xfrm>
            <a:off x="3213936" y="4110804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&lt;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로봇 연극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4250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980728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실연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32C1717-D4E7-4D09-8D40-75C452264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676989"/>
            <a:ext cx="8280920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로봇 지휘자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‘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유미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’</a:t>
            </a:r>
          </a:p>
          <a:p>
            <a:pPr marL="800100" lvl="1" indent="-342900" eaLnBrk="0" fontAlgn="base" latinLnBrk="0" hangingPunct="0">
              <a:spcBef>
                <a:spcPct val="0"/>
              </a:spcBef>
              <a:spcAft>
                <a:spcPct val="0"/>
              </a:spcAft>
              <a:buFont typeface="휴먼옛체" panose="02030504000101010101" pitchFamily="18" charset="-127"/>
              <a:buChar char="－"/>
            </a:pP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ABB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의 협동 양팔 로봇 ‘유미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en-US" altLang="ko-KR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YuMi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)’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가 이탈리아 피사의 베르디 극장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(Teatro Verdi)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에서 열린 이탈리아 테너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안드레아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보첼리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(Andrea Bocelli)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와 루카 필하모닉 오케스트라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(Lucca Philharmonic Orchestra)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협연 지휘</a:t>
            </a:r>
            <a:endParaRPr lang="en-US" altLang="ko-KR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eaLnBrk="0" fontAlgn="base" latinLnBrk="0" hangingPunct="0">
              <a:spcBef>
                <a:spcPct val="0"/>
              </a:spcBef>
              <a:spcAft>
                <a:spcPct val="0"/>
              </a:spcAft>
              <a:buFont typeface="휴먼옛체" panose="02030504000101010101" pitchFamily="18" charset="-127"/>
              <a:buChar char="－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스위스의 선구적 기술 기업인 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ABB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가 제작한 ‘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유미’는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보첼리의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무대에서 지휘봉을 잡았으며 보티첼리는 ‘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유미’의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지휘에 맞춰 베르디 오페라 ‘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리골레토’에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나오는 유명 아리아 ‘여자의 마음’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(La donna è mobile)’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을 가창</a:t>
            </a: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10" name="TextBox 9">
            <a:hlinkClick r:id="rId4"/>
            <a:extLst>
              <a:ext uri="{FF2B5EF4-FFF2-40B4-BE49-F238E27FC236}">
                <a16:creationId xmlns:a16="http://schemas.microsoft.com/office/drawing/2014/main" id="{A4659CE0-B48C-4F63-B6FF-C4742047B246}"/>
              </a:ext>
            </a:extLst>
          </p:cNvPr>
          <p:cNvSpPr txBox="1"/>
          <p:nvPr/>
        </p:nvSpPr>
        <p:spPr>
          <a:xfrm>
            <a:off x="6156176" y="523993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동영상</a:t>
            </a:r>
          </a:p>
        </p:txBody>
      </p:sp>
      <p:pic>
        <p:nvPicPr>
          <p:cNvPr id="1026" name="Picture 2" descr="우아한 주식투자, 인공지능 로보트와 오케스트라가 만났을때 YUMI">
            <a:extLst>
              <a:ext uri="{FF2B5EF4-FFF2-40B4-BE49-F238E27FC236}">
                <a16:creationId xmlns:a16="http://schemas.microsoft.com/office/drawing/2014/main" id="{0B526F6E-3384-4BA7-A940-432BE6495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23867"/>
            <a:ext cx="3888432" cy="220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080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유통</a:t>
            </a:r>
          </a:p>
        </p:txBody>
      </p:sp>
      <p:sp>
        <p:nvSpPr>
          <p:cNvPr id="6" name="TextBox 7"/>
          <p:cNvSpPr txBox="1"/>
          <p:nvPr/>
        </p:nvSpPr>
        <p:spPr>
          <a:xfrm>
            <a:off x="285720" y="1685417"/>
            <a:ext cx="8858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차 산업혁명에 따라 콘텐츠 유통에서 </a:t>
            </a:r>
            <a:r>
              <a:rPr lang="ko-KR" altLang="en-US" sz="2000" dirty="0" err="1">
                <a:latin typeface="휴먼엑스포" pitchFamily="18" charset="-127"/>
                <a:ea typeface="휴먼엑스포" pitchFamily="18" charset="-127"/>
              </a:rPr>
              <a:t>수퍼플랫폼</a:t>
            </a: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, AI 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유통 활용 등으로 신속하게 맞춤형</a:t>
            </a: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초연결형의 콘텐츠가 유통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인공지능 플랫폼이 등장하여 기존의 플랫폼을 보완하고 대체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글로벌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IT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기업들은 인공지능 음성인식 비서를 출시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빅데이터를 활용한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큐레이션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서비스</a:t>
            </a:r>
          </a:p>
          <a:p>
            <a:endParaRPr lang="ko-KR" altLang="en-US" sz="2200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4000504"/>
            <a:ext cx="9144000" cy="2857496"/>
          </a:xfrm>
          <a:prstGeom prst="rect">
            <a:avLst/>
          </a:prstGeom>
          <a:solidFill>
            <a:srgbClr val="1595B3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381633"/>
            <a:ext cx="6057143" cy="209523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인공지능스피커</a:t>
            </a:r>
          </a:p>
        </p:txBody>
      </p:sp>
      <p:sp>
        <p:nvSpPr>
          <p:cNvPr id="19" name="내용 개체 틀 1"/>
          <p:cNvSpPr txBox="1">
            <a:spLocks/>
          </p:cNvSpPr>
          <p:nvPr/>
        </p:nvSpPr>
        <p:spPr bwMode="auto">
          <a:xfrm>
            <a:off x="431540" y="1556792"/>
            <a:ext cx="835292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algn="just" eaLnBrk="0" latin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SM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의 새로운 라이프스타일 디바이스 </a:t>
            </a:r>
            <a:r>
              <a:rPr lang="en-US" altLang="ko-KR" sz="2000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Wyth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위드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)</a:t>
            </a: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SM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엔터테인먼트는 세계최대가전박람회 ‘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CES 2017’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에 참가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차별화된 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SM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의 </a:t>
            </a:r>
            <a:r>
              <a:rPr lang="ko-KR" altLang="en-US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셀러브리티와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 콘텐츠를 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AI(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인공지능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와 결합한 새로운 라이프스타일 디바이스 브랜드 ‘ </a:t>
            </a:r>
            <a:r>
              <a:rPr lang="en-US" altLang="ko-KR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Wyth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위드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)’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를 제시</a:t>
            </a:r>
            <a:endParaRPr lang="en-US" altLang="ko-KR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맑은 고딕" panose="020B0503020000020004" pitchFamily="50" charset="-127"/>
              <a:buChar char="–"/>
              <a:defRPr/>
            </a:pPr>
            <a:endParaRPr kumimoji="0" lang="en-US" altLang="ko-KR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100" y="3085414"/>
            <a:ext cx="5200000" cy="3209524"/>
          </a:xfrm>
          <a:prstGeom prst="rect">
            <a:avLst/>
          </a:prstGeom>
        </p:spPr>
      </p:pic>
      <p:pic>
        <p:nvPicPr>
          <p:cNvPr id="8" name="그림 7" descr="실내, 앉아있는, 모니터, 테이블이(가) 표시된 사진&#10;&#10;자동 생성된 설명">
            <a:extLst>
              <a:ext uri="{FF2B5EF4-FFF2-40B4-BE49-F238E27FC236}">
                <a16:creationId xmlns:a16="http://schemas.microsoft.com/office/drawing/2014/main" id="{BAEB141A-A0A7-4FC1-B171-84365F3F7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42" y="4759023"/>
            <a:ext cx="808155" cy="1784450"/>
          </a:xfrm>
          <a:prstGeom prst="rect">
            <a:avLst/>
          </a:prstGeom>
        </p:spPr>
      </p:pic>
      <p:pic>
        <p:nvPicPr>
          <p:cNvPr id="9" name="그림 8" descr="병이(가) 표시된 사진&#10;&#10;자동 생성된 설명">
            <a:extLst>
              <a:ext uri="{FF2B5EF4-FFF2-40B4-BE49-F238E27FC236}">
                <a16:creationId xmlns:a16="http://schemas.microsoft.com/office/drawing/2014/main" id="{47D78EA2-4DA4-43E0-A607-AE71D4D5A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7639" y="2924944"/>
            <a:ext cx="1978533" cy="1978533"/>
          </a:xfrm>
          <a:prstGeom prst="rect">
            <a:avLst/>
          </a:prstGeom>
        </p:spPr>
      </p:pic>
      <p:pic>
        <p:nvPicPr>
          <p:cNvPr id="10" name="그림 9" descr="실내, 컵, 테이블, 앉아있는이(가) 표시된 사진&#10;&#10;자동 생성된 설명">
            <a:extLst>
              <a:ext uri="{FF2B5EF4-FFF2-40B4-BE49-F238E27FC236}">
                <a16:creationId xmlns:a16="http://schemas.microsoft.com/office/drawing/2014/main" id="{B937D4BA-B6E3-4B2B-A539-578D53BD4C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819" y="4891135"/>
            <a:ext cx="2061317" cy="171432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664AB734-2606-46A0-AF70-147AFAD6CF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8662" y="2760734"/>
            <a:ext cx="1990875" cy="198645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콘텐츠 </a:t>
            </a:r>
            <a:r>
              <a:rPr lang="ko-KR" altLang="en-US" sz="2400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큐레이션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마케팅</a:t>
            </a:r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2952328"/>
          </a:xfrm>
        </p:spPr>
        <p:txBody>
          <a:bodyPr>
            <a:noAutofit/>
          </a:bodyPr>
          <a:lstStyle/>
          <a:p>
            <a:pPr fontAlgn="base"/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이용자가 원하는 최적의 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콘텐츠를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수집해 제공하는 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콘텐츠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마이닝</a:t>
            </a:r>
            <a:r>
              <a:rPr lang="en-US" altLang="ko-KR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즉 ‘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큐레이션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’ 전략을 모색</a:t>
            </a:r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 err="1">
                <a:latin typeface="휴먼엑스포" pitchFamily="18" charset="-127"/>
                <a:ea typeface="휴먼엑스포" pitchFamily="18" charset="-127"/>
              </a:rPr>
              <a:t>큐레이션</a:t>
            </a: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en-US" altLang="ko-KR" sz="1600" dirty="0" err="1">
                <a:latin typeface="휴먼엑스포" pitchFamily="18" charset="-127"/>
                <a:ea typeface="휴먼엑스포" pitchFamily="18" charset="-127"/>
              </a:rPr>
              <a:t>Curation</a:t>
            </a: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이란 콘텐츠를 개별적으로 평가하고 문맥</a:t>
            </a: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최근 사건</a:t>
            </a: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브랜드</a:t>
            </a: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정서 등을 기초로 </a:t>
            </a:r>
            <a:r>
              <a:rPr lang="ko-KR" altLang="en-US" sz="1600" dirty="0" err="1">
                <a:latin typeface="휴먼엑스포" pitchFamily="18" charset="-127"/>
                <a:ea typeface="휴먼엑스포" pitchFamily="18" charset="-127"/>
              </a:rPr>
              <a:t>콘텐츠의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 가중치를 결정하는 등 기계적인 검색으로 걸러서 제공하는 것 이상의 </a:t>
            </a:r>
            <a:r>
              <a:rPr lang="ko-KR" altLang="en-US" sz="1600" dirty="0" err="1">
                <a:latin typeface="휴먼엑스포" pitchFamily="18" charset="-127"/>
                <a:ea typeface="휴먼엑스포" pitchFamily="18" charset="-127"/>
              </a:rPr>
              <a:t>콘텐츠</a:t>
            </a:r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 수집과 제공을 의미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콘텐츠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lang="ko-KR" altLang="en-US" sz="16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큐레이션은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다른 어떤 마케팅 전략에 비해 상대적으로 낮은 비용과 강력한 가치를 제공할 수 있다는 강점을 보유</a:t>
            </a:r>
            <a:endParaRPr lang="en-US" altLang="ko-KR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개인 </a:t>
            </a:r>
            <a:r>
              <a:rPr lang="ko-KR" altLang="en-US" sz="16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필터링에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기반을 둔 신뢰성 높은 </a:t>
            </a:r>
            <a:r>
              <a:rPr lang="ko-KR" altLang="en-US" sz="16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콘텐츠가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유통되면서 기업은 소비자의 신뢰와 공감 확보가 가능하여 기업 홍보에도 유용</a:t>
            </a:r>
          </a:p>
          <a:p>
            <a:pPr lvl="1"/>
            <a:endParaRPr lang="ko-KR" altLang="en-US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20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r>
              <a:rPr lang="en-US" altLang="ko-KR" sz="1400" dirty="0">
                <a:latin typeface="휴먼엑스포" pitchFamily="18" charset="-127"/>
                <a:ea typeface="휴먼엑스포" pitchFamily="18" charset="-127"/>
              </a:rPr>
              <a:t>  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>
              <a:buNone/>
            </a:pP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/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 </a:t>
            </a:r>
          </a:p>
        </p:txBody>
      </p:sp>
      <p:cxnSp>
        <p:nvCxnSpPr>
          <p:cNvPr id="9" name="꺾인 연결선 42"/>
          <p:cNvCxnSpPr>
            <a:stCxn id="24" idx="2"/>
            <a:endCxn id="10" idx="2"/>
          </p:cNvCxnSpPr>
          <p:nvPr/>
        </p:nvCxnSpPr>
        <p:spPr>
          <a:xfrm rot="5400000">
            <a:off x="4150924" y="3209833"/>
            <a:ext cx="806148" cy="4356484"/>
          </a:xfrm>
          <a:prstGeom prst="bentConnector3">
            <a:avLst>
              <a:gd name="adj1" fmla="val 1598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모서리가 둥근 직사각형 49"/>
          <p:cNvSpPr/>
          <p:nvPr/>
        </p:nvSpPr>
        <p:spPr>
          <a:xfrm>
            <a:off x="1403648" y="4855045"/>
            <a:ext cx="1944216" cy="936104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563888" y="4259236"/>
            <a:ext cx="16834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sng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큐레이션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프로세스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1691680" y="4711029"/>
            <a:ext cx="1440160" cy="288032"/>
            <a:chOff x="0" y="0"/>
            <a:chExt cx="3286148" cy="425880"/>
          </a:xfrm>
          <a:scene3d>
            <a:camera prst="orthographicFront"/>
            <a:lightRig rig="flat" dir="t"/>
          </a:scene3d>
        </p:grpSpPr>
        <p:sp>
          <p:nvSpPr>
            <p:cNvPr id="13" name="모서리가 둥근 직사각형 21"/>
            <p:cNvSpPr/>
            <p:nvPr/>
          </p:nvSpPr>
          <p:spPr>
            <a:xfrm>
              <a:off x="0" y="0"/>
              <a:ext cx="3286148" cy="42588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>
                    <a:lumMod val="20000"/>
                    <a:lumOff val="8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모서리가 둥근 직사각형 4"/>
            <p:cNvSpPr/>
            <p:nvPr/>
          </p:nvSpPr>
          <p:spPr>
            <a:xfrm>
              <a:off x="20789" y="20790"/>
              <a:ext cx="3244567" cy="3843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Using 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5" name="그림 14" descr="twitter_active_user_inf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19672" y="5071069"/>
            <a:ext cx="288032" cy="576064"/>
          </a:xfrm>
          <a:prstGeom prst="rect">
            <a:avLst/>
          </a:prstGeom>
        </p:spPr>
      </p:pic>
      <p:sp>
        <p:nvSpPr>
          <p:cNvPr id="16" name="모서리가 둥근 직사각형 51"/>
          <p:cNvSpPr/>
          <p:nvPr/>
        </p:nvSpPr>
        <p:spPr>
          <a:xfrm>
            <a:off x="3563888" y="4855045"/>
            <a:ext cx="1944216" cy="936104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모서리가 둥근 직사각형 52"/>
          <p:cNvSpPr/>
          <p:nvPr/>
        </p:nvSpPr>
        <p:spPr>
          <a:xfrm>
            <a:off x="5724128" y="4855045"/>
            <a:ext cx="1944216" cy="936104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3851920" y="4711029"/>
            <a:ext cx="1440160" cy="288032"/>
            <a:chOff x="0" y="0"/>
            <a:chExt cx="3286148" cy="425880"/>
          </a:xfrm>
          <a:scene3d>
            <a:camera prst="orthographicFront"/>
            <a:lightRig rig="flat" dir="t"/>
          </a:scene3d>
        </p:grpSpPr>
        <p:sp>
          <p:nvSpPr>
            <p:cNvPr id="20" name="모서리가 둥근 직사각형 33"/>
            <p:cNvSpPr/>
            <p:nvPr/>
          </p:nvSpPr>
          <p:spPr>
            <a:xfrm>
              <a:off x="0" y="0"/>
              <a:ext cx="3286148" cy="42588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>
                    <a:lumMod val="20000"/>
                    <a:lumOff val="8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모서리가 둥근 직사각형 4"/>
            <p:cNvSpPr/>
            <p:nvPr/>
          </p:nvSpPr>
          <p:spPr>
            <a:xfrm>
              <a:off x="20789" y="20790"/>
              <a:ext cx="3244567" cy="3843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Analyzing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6012160" y="4711029"/>
            <a:ext cx="1440160" cy="288032"/>
            <a:chOff x="0" y="0"/>
            <a:chExt cx="3286148" cy="425880"/>
          </a:xfrm>
          <a:scene3d>
            <a:camera prst="orthographicFront"/>
            <a:lightRig rig="flat" dir="t"/>
          </a:scene3d>
        </p:grpSpPr>
        <p:sp>
          <p:nvSpPr>
            <p:cNvPr id="23" name="모서리가 둥근 직사각형 36"/>
            <p:cNvSpPr/>
            <p:nvPr/>
          </p:nvSpPr>
          <p:spPr>
            <a:xfrm>
              <a:off x="0" y="0"/>
              <a:ext cx="3286148" cy="42588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>
                    <a:lumMod val="20000"/>
                    <a:lumOff val="8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모서리가 둥근 직사각형 4"/>
            <p:cNvSpPr/>
            <p:nvPr/>
          </p:nvSpPr>
          <p:spPr>
            <a:xfrm>
              <a:off x="20789" y="20790"/>
              <a:ext cx="3244567" cy="3843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Catching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5" name="Picture 2" descr="C:\Users\user\AppData\Local\Microsoft\Windows\Temporary Internet Files\Content.IE5\9XT61UVM\Big_Data_-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123332"/>
            <a:ext cx="750572" cy="498676"/>
          </a:xfrm>
          <a:prstGeom prst="rect">
            <a:avLst/>
          </a:prstGeom>
          <a:noFill/>
        </p:spPr>
      </p:pic>
      <p:pic>
        <p:nvPicPr>
          <p:cNvPr id="26" name="그림 25" descr="twitter_active_user_inf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07704" y="5076724"/>
            <a:ext cx="288032" cy="57606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456471" y="5097932"/>
            <a:ext cx="103906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ko-KR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빅데이터를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활용한 이용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패턴분석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95736" y="5123332"/>
            <a:ext cx="11801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소비자 </a:t>
            </a:r>
            <a:r>
              <a:rPr kumimoji="0" lang="ko-KR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콘텐츠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이용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88224" y="5099232"/>
            <a:ext cx="1088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개인 맞춤형 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</a:t>
            </a:r>
            <a:r>
              <a:rPr kumimoji="0" lang="ko-KR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콘텐츠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도출 </a:t>
            </a:r>
          </a:p>
        </p:txBody>
      </p:sp>
      <p:pic>
        <p:nvPicPr>
          <p:cNvPr id="30" name="그림 29" descr="해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5051324"/>
            <a:ext cx="648072" cy="648072"/>
          </a:xfrm>
          <a:prstGeom prst="rect">
            <a:avLst/>
          </a:prstGeom>
        </p:spPr>
      </p:pic>
      <p:sp>
        <p:nvSpPr>
          <p:cNvPr id="31" name="모서리가 둥근 직사각형 61"/>
          <p:cNvSpPr/>
          <p:nvPr/>
        </p:nvSpPr>
        <p:spPr>
          <a:xfrm>
            <a:off x="3572396" y="6093344"/>
            <a:ext cx="1944216" cy="432000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맞춤형 </a:t>
            </a:r>
            <a:r>
              <a:rPr kumimoji="0" lang="ko-KR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콘텐츠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추천 </a:t>
            </a:r>
          </a:p>
        </p:txBody>
      </p:sp>
      <p:grpSp>
        <p:nvGrpSpPr>
          <p:cNvPr id="32" name="그룹 31"/>
          <p:cNvGrpSpPr/>
          <p:nvPr/>
        </p:nvGrpSpPr>
        <p:grpSpPr>
          <a:xfrm>
            <a:off x="3851920" y="5915420"/>
            <a:ext cx="1440160" cy="288032"/>
            <a:chOff x="0" y="0"/>
            <a:chExt cx="3286148" cy="425880"/>
          </a:xfrm>
          <a:scene3d>
            <a:camera prst="orthographicFront"/>
            <a:lightRig rig="flat" dir="t"/>
          </a:scene3d>
        </p:grpSpPr>
        <p:sp>
          <p:nvSpPr>
            <p:cNvPr id="33" name="모서리가 둥근 직사각형 45"/>
            <p:cNvSpPr/>
            <p:nvPr/>
          </p:nvSpPr>
          <p:spPr>
            <a:xfrm>
              <a:off x="0" y="0"/>
              <a:ext cx="3286148" cy="42588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>
                    <a:lumMod val="20000"/>
                    <a:lumOff val="80000"/>
                  </a:schemeClr>
                </a:gs>
                <a:gs pos="100000">
                  <a:schemeClr val="l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모서리가 둥근 직사각형 4"/>
            <p:cNvSpPr/>
            <p:nvPr/>
          </p:nvSpPr>
          <p:spPr>
            <a:xfrm>
              <a:off x="20789" y="20790"/>
              <a:ext cx="3244567" cy="3843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Recommending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515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콘텐츠 </a:t>
            </a:r>
            <a:r>
              <a:rPr lang="ko-KR" altLang="en-US" sz="2400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큐레이션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마케팅</a:t>
            </a:r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2952328"/>
          </a:xfrm>
        </p:spPr>
        <p:txBody>
          <a:bodyPr>
            <a:noAutofit/>
          </a:bodyPr>
          <a:lstStyle/>
          <a:p>
            <a:pPr lvl="1"/>
            <a:endParaRPr lang="ko-KR" altLang="en-US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20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r>
              <a:rPr lang="en-US" altLang="ko-KR" sz="1400" dirty="0">
                <a:latin typeface="휴먼엑스포" pitchFamily="18" charset="-127"/>
                <a:ea typeface="휴먼엑스포" pitchFamily="18" charset="-127"/>
              </a:rPr>
              <a:t>  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>
              <a:buNone/>
            </a:pP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/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 </a:t>
            </a:r>
          </a:p>
        </p:txBody>
      </p:sp>
      <p:pic>
        <p:nvPicPr>
          <p:cNvPr id="35" name="그림 34" descr="스크린샷이(가) 표시된 사진&#10;&#10;자동 생성된 설명">
            <a:extLst>
              <a:ext uri="{FF2B5EF4-FFF2-40B4-BE49-F238E27FC236}">
                <a16:creationId xmlns:a16="http://schemas.microsoft.com/office/drawing/2014/main" id="{2B2A8D08-6F69-42FD-94A1-E51F3A78A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64" y="2269016"/>
            <a:ext cx="4938940" cy="2963364"/>
          </a:xfrm>
          <a:prstGeom prst="rect">
            <a:avLst/>
          </a:prstGeom>
        </p:spPr>
      </p:pic>
      <p:pic>
        <p:nvPicPr>
          <p:cNvPr id="36" name="그림 35" descr="모니터, 탑재, 측면, 대형이(가) 표시된 사진&#10;&#10;자동 생성된 설명">
            <a:extLst>
              <a:ext uri="{FF2B5EF4-FFF2-40B4-BE49-F238E27FC236}">
                <a16:creationId xmlns:a16="http://schemas.microsoft.com/office/drawing/2014/main" id="{DED6E19D-1C34-46B3-A926-C30B8E4CE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165" y="2132856"/>
            <a:ext cx="2341282" cy="401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92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소비</a:t>
            </a:r>
          </a:p>
        </p:txBody>
      </p:sp>
      <p:sp>
        <p:nvSpPr>
          <p:cNvPr id="19" name="내용 개체 틀 1"/>
          <p:cNvSpPr txBox="1">
            <a:spLocks/>
          </p:cNvSpPr>
          <p:nvPr/>
        </p:nvSpPr>
        <p:spPr bwMode="auto">
          <a:xfrm>
            <a:off x="395536" y="1988840"/>
            <a:ext cx="835292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 algn="just" eaLnBrk="0" latinLnBrk="0" hangingPunct="0">
              <a:spcBef>
                <a:spcPct val="20000"/>
              </a:spcBef>
              <a:buFontTx/>
              <a:buChar char="•"/>
              <a:defRPr/>
            </a:pPr>
            <a:r>
              <a:rPr lang="ko-KR" altLang="en-US" sz="2000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소비트렌드가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 혁신적으로 변화하고 스마트 소비자가 등장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IoT, 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빅데이터 등의 기술발전으로 소비자들은 수많은 소비정보를 직접 탐색하는 것이 아니라 자기 자신에 맞는 맞춤형 정보를 제공받고 선택만 하면 자동적으로 물건을 공급받는 소비부문에서의 혁명</a:t>
            </a:r>
            <a:endParaRPr lang="en-US" altLang="ko-KR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endParaRPr lang="en-US" altLang="ko-KR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342900" indent="-342900" algn="just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차산업혁명으로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스마트슈머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스마트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+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컨슈머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와 엔지니어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못지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않은 지식을 갖춘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컨슈니어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컨슈머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+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엔지니어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가 등장</a:t>
            </a: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42900" indent="-342900" algn="just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42900" indent="-342900" algn="just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단순 소비자에서 콘텐츠를 직접 제작하고 유통하는 생산자로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더 나아가 관련 문화를 함께 조성해 나가는 향유자로 위치</a:t>
            </a:r>
          </a:p>
          <a:p>
            <a:pPr marL="342900" indent="-342900" algn="just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ko-KR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42900" indent="-342900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 산업혁명시대의 최대 수혜 산업은 놀이와 미디어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·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문화산업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엔터테인먼트 산업이 될 것임</a:t>
            </a:r>
          </a:p>
          <a:p>
            <a:pPr marL="342900" indent="-342900" algn="just" eaLnBrk="0" latin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endParaRPr lang="en-US" altLang="ko-KR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맑은 고딕" panose="020B0503020000020004" pitchFamily="50" charset="-127"/>
              <a:buChar char="–"/>
              <a:defRPr/>
            </a:pPr>
            <a:endParaRPr kumimoji="0" lang="en-US" altLang="ko-KR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4415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0" y="1028862"/>
            <a:ext cx="5436096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사례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스마트카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엔터테인먼트 산업</a:t>
            </a:r>
          </a:p>
        </p:txBody>
      </p:sp>
      <p:sp>
        <p:nvSpPr>
          <p:cNvPr id="19" name="내용 개체 틀 1"/>
          <p:cNvSpPr txBox="1">
            <a:spLocks/>
          </p:cNvSpPr>
          <p:nvPr/>
        </p:nvSpPr>
        <p:spPr bwMode="auto">
          <a:xfrm>
            <a:off x="431540" y="1556792"/>
            <a:ext cx="835292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latinLnBrk="0" hangingPunct="0">
              <a:spcBef>
                <a:spcPct val="20000"/>
              </a:spcBef>
              <a:buFontTx/>
              <a:buChar char="•"/>
              <a:defRPr/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자율주행차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스마트카가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보급되면서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스마트카는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콘텐츠 유통의 플랫폼으로 등장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안전한 자율주행이 실현되어 탑승자 모두 차 안에서 다양한 콘텐츠를 이용할 수 있게 됨</a:t>
            </a:r>
          </a:p>
          <a:p>
            <a:pPr marL="800100" lvl="1" indent="-342900" algn="just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스마트폰이나 태블릿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PC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용 콘텐츠를 자동차 안에서 동일하게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혹은 더 좋은 품질로 접할 수 있게 되고</a:t>
            </a:r>
            <a:r>
              <a:rPr lang="en-US" altLang="ko-KR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자동차에 특화된 새로운 콘텐츠와 새로운 향유 형태도 출현하게 될 것임</a:t>
            </a:r>
            <a:endParaRPr lang="en-US" altLang="ko-KR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eaLnBrk="0" latinLnBrk="0" hangingPunct="0">
              <a:spcBef>
                <a:spcPct val="20000"/>
              </a:spcBef>
              <a:buFont typeface="맑은 고딕" panose="020B0503020000020004" pitchFamily="50" charset="-127"/>
              <a:buChar char="–"/>
              <a:defRPr/>
            </a:pPr>
            <a:endParaRPr kumimoji="0" lang="en-US" altLang="ko-KR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C7EA56E-734E-42B8-855F-DF488E365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4395936"/>
            <a:ext cx="4087388" cy="20574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A00908D3-2C7B-4475-8FF6-A2B2D64B3A21}"/>
              </a:ext>
            </a:extLst>
          </p:cNvPr>
          <p:cNvSpPr/>
          <p:nvPr/>
        </p:nvSpPr>
        <p:spPr>
          <a:xfrm>
            <a:off x="2085830" y="3881368"/>
            <a:ext cx="4393190" cy="4324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&lt;</a:t>
            </a:r>
            <a:r>
              <a:rPr lang="ko-KR" altLang="en-US" sz="1600" kern="0" spc="-4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스마트카에서의</a:t>
            </a:r>
            <a:r>
              <a:rPr lang="ko-KR" altLang="en-US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 엔터테인먼트 향유 시스템</a:t>
            </a:r>
            <a:r>
              <a:rPr lang="en-US" altLang="ko-KR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&gt;</a:t>
            </a:r>
            <a:endParaRPr lang="ko-KR" altLang="en-US" sz="1600" kern="0" spc="-4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1300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 txBox="1">
            <a:spLocks/>
          </p:cNvSpPr>
          <p:nvPr/>
        </p:nvSpPr>
        <p:spPr>
          <a:xfrm>
            <a:off x="1187624" y="2566199"/>
            <a:ext cx="57418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en-US" altLang="ko-KR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1. 4</a:t>
            </a:r>
            <a:r>
              <a:rPr lang="ko-KR" altLang="en-US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차산업혁명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3357562"/>
            <a:ext cx="6929454" cy="928694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 txBox="1">
            <a:spLocks/>
          </p:cNvSpPr>
          <p:nvPr/>
        </p:nvSpPr>
        <p:spPr>
          <a:xfrm>
            <a:off x="1187624" y="2566199"/>
            <a:ext cx="57418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en-US" altLang="ko-KR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창의성에의 도전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3357562"/>
            <a:ext cx="6929454" cy="928694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887440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77096"/>
            <a:ext cx="8229600" cy="461665"/>
          </a:xfrm>
          <a:effectLst/>
        </p:spPr>
        <p:txBody>
          <a:bodyPr>
            <a:noAutofit/>
          </a:bodyPr>
          <a:lstStyle/>
          <a:p>
            <a:r>
              <a:rPr lang="en-US" altLang="ko-KR" sz="2800" dirty="0">
                <a:effectLst/>
              </a:rPr>
              <a:t>4</a:t>
            </a:r>
            <a:r>
              <a:rPr lang="ko-KR" altLang="en-US" sz="2800" dirty="0">
                <a:effectLst/>
              </a:rPr>
              <a:t>차산업혁명</a:t>
            </a:r>
            <a:r>
              <a:rPr lang="en-US" altLang="ko-KR" sz="2800" dirty="0">
                <a:effectLst/>
              </a:rPr>
              <a:t>,</a:t>
            </a:r>
            <a:r>
              <a:rPr lang="ko-KR" altLang="en-US" sz="2800" dirty="0">
                <a:effectLst/>
              </a:rPr>
              <a:t> 창의성 영역에 도전</a:t>
            </a:r>
          </a:p>
        </p:txBody>
      </p:sp>
      <p:sp>
        <p:nvSpPr>
          <p:cNvPr id="16" name="내용 개체 틀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085184"/>
          </a:xfrm>
        </p:spPr>
        <p:txBody>
          <a:bodyPr>
            <a:noAutofit/>
          </a:bodyPr>
          <a:lstStyle/>
          <a:p>
            <a:r>
              <a:rPr lang="en-US" altLang="ko-KR" sz="1800" dirty="0"/>
              <a:t>4</a:t>
            </a:r>
            <a:r>
              <a:rPr lang="ko-KR" altLang="en-US" sz="1800" dirty="0"/>
              <a:t>차산업혁명은 문화예술</a:t>
            </a:r>
            <a:r>
              <a:rPr lang="en-US" altLang="ko-KR" sz="1800" dirty="0"/>
              <a:t>, </a:t>
            </a:r>
            <a:r>
              <a:rPr lang="ko-KR" altLang="en-US" sz="1800" dirty="0"/>
              <a:t>콘텐츠</a:t>
            </a:r>
            <a:r>
              <a:rPr lang="en-US" altLang="ko-KR" sz="1800" dirty="0"/>
              <a:t>, </a:t>
            </a:r>
            <a:r>
              <a:rPr lang="ko-KR" altLang="en-US" sz="1800" dirty="0"/>
              <a:t>미디어의 창의성 영역까지 도전</a:t>
            </a:r>
            <a:endParaRPr lang="en-US" altLang="ko-KR" sz="1800" dirty="0"/>
          </a:p>
          <a:p>
            <a:pPr lvl="1"/>
            <a:r>
              <a:rPr lang="ko-KR" altLang="en-US" sz="1600" dirty="0"/>
              <a:t>인공지능의 지식을 가진 기술이 그 주역</a:t>
            </a:r>
            <a:endParaRPr lang="en-US" altLang="ko-KR" sz="1600" dirty="0"/>
          </a:p>
          <a:p>
            <a:pPr lvl="1"/>
            <a:r>
              <a:rPr lang="ko-KR" altLang="en-US" sz="1600" dirty="0" err="1"/>
              <a:t>쿨리타를</a:t>
            </a:r>
            <a:r>
              <a:rPr lang="ko-KR" altLang="en-US" sz="1600" dirty="0"/>
              <a:t> 통한 </a:t>
            </a:r>
            <a:r>
              <a:rPr lang="ko-KR" altLang="en-US" sz="1600" dirty="0" err="1"/>
              <a:t>바하</a:t>
            </a:r>
            <a:r>
              <a:rPr lang="ko-KR" altLang="en-US" sz="1600" dirty="0"/>
              <a:t> 작품의 작곡이후 새로운 창작 작품 도전</a:t>
            </a:r>
            <a:endParaRPr lang="en-US" altLang="ko-KR" sz="1600" dirty="0"/>
          </a:p>
          <a:p>
            <a:pPr lvl="1"/>
            <a:r>
              <a:rPr lang="ko-KR" altLang="en-US" sz="1600" dirty="0"/>
              <a:t>고흐의 작품을 인공지능이 제작하고 </a:t>
            </a:r>
            <a:r>
              <a:rPr lang="ko-KR" altLang="en-US" sz="1600" dirty="0" err="1"/>
              <a:t>딥드림을</a:t>
            </a:r>
            <a:r>
              <a:rPr lang="ko-KR" altLang="en-US" sz="1600" dirty="0"/>
              <a:t> 활용한 새로운 작품 개발</a:t>
            </a:r>
            <a:endParaRPr lang="en-US" altLang="ko-KR" sz="1600" dirty="0"/>
          </a:p>
          <a:p>
            <a:pPr lvl="1"/>
            <a:endParaRPr lang="en-US" altLang="ko-KR" sz="1600" dirty="0"/>
          </a:p>
          <a:p>
            <a:r>
              <a:rPr lang="en-US" altLang="ko-KR" sz="2000" dirty="0"/>
              <a:t>4</a:t>
            </a:r>
            <a:r>
              <a:rPr lang="ko-KR" altLang="en-US" sz="2000" dirty="0"/>
              <a:t>차산업혁명이 인간의 창의성에 도전하면 문화예술</a:t>
            </a:r>
            <a:r>
              <a:rPr lang="en-US" altLang="ko-KR" sz="2000" dirty="0"/>
              <a:t>, </a:t>
            </a:r>
            <a:r>
              <a:rPr lang="ko-KR" altLang="en-US" sz="2000" dirty="0"/>
              <a:t>콘텐츠의 </a:t>
            </a:r>
            <a:r>
              <a:rPr lang="ko-KR" altLang="en-US" sz="2000" dirty="0" err="1"/>
              <a:t>갈길은</a:t>
            </a:r>
            <a:r>
              <a:rPr lang="en-US" altLang="ko-KR" sz="2000" dirty="0"/>
              <a:t>? </a:t>
            </a:r>
            <a:endParaRPr lang="ko-KR" altLang="en-US" sz="2000" dirty="0"/>
          </a:p>
          <a:p>
            <a:pPr lvl="1"/>
            <a:endParaRPr lang="ko-KR" altLang="en-US" sz="1400" dirty="0"/>
          </a:p>
          <a:p>
            <a:pPr lvl="1"/>
            <a:endParaRPr lang="en-US" altLang="ko-KR" sz="14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63377-50F9-4416-973A-B45B4488DF0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42380"/>
            <a:ext cx="4944244" cy="259553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44BA9734-CD7A-4874-A027-EF9C6FCE10A7}"/>
              </a:ext>
            </a:extLst>
          </p:cNvPr>
          <p:cNvSpPr/>
          <p:nvPr/>
        </p:nvSpPr>
        <p:spPr>
          <a:xfrm>
            <a:off x="2844913" y="3143571"/>
            <a:ext cx="2925801" cy="486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&lt;</a:t>
            </a:r>
            <a:r>
              <a:rPr lang="ko-KR" altLang="en-US" sz="1600" kern="0" spc="-4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쿨리타</a:t>
            </a:r>
            <a:r>
              <a:rPr lang="ko-KR" altLang="en-US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 인공지능 프로그램</a:t>
            </a:r>
            <a:r>
              <a:rPr lang="en-US" altLang="ko-KR" sz="1600" kern="0" spc="-40" dirty="0">
                <a:solidFill>
                  <a:srgbClr val="000000"/>
                </a:solidFill>
                <a:latin typeface="맑은 고딕" panose="020B0503020000020004" pitchFamily="50" charset="-127"/>
              </a:rPr>
              <a:t>&gt;</a:t>
            </a:r>
            <a:endParaRPr lang="ko-KR" altLang="en-US" sz="1600" kern="0" spc="-4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3235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77096"/>
            <a:ext cx="8229600" cy="461665"/>
          </a:xfrm>
          <a:effectLst/>
        </p:spPr>
        <p:txBody>
          <a:bodyPr>
            <a:noAutofit/>
          </a:bodyPr>
          <a:lstStyle/>
          <a:p>
            <a:r>
              <a:rPr lang="en-US" altLang="ko-KR" sz="2400" dirty="0">
                <a:effectLst/>
              </a:rPr>
              <a:t>4</a:t>
            </a:r>
            <a:r>
              <a:rPr lang="ko-KR" altLang="en-US" sz="2400" dirty="0">
                <a:effectLst/>
              </a:rPr>
              <a:t>차산업혁명은 창의성에의 도전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63377-50F9-4416-973A-B45B4488DF0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2B2FBC5-6DE4-407E-8CF5-6062CA582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/>
              <a:t>상반된 견해</a:t>
            </a:r>
            <a:endParaRPr lang="en-US" altLang="ko-KR" sz="2000" dirty="0"/>
          </a:p>
          <a:p>
            <a:pPr lvl="1"/>
            <a:r>
              <a:rPr lang="ko-KR" altLang="en-US" sz="1800" dirty="0"/>
              <a:t>알고리즘에 의해 콘텐츠를 유사하게 만드는 것이지 창의적인 것은 아니다</a:t>
            </a:r>
            <a:endParaRPr lang="en-US" altLang="ko-KR" sz="1800" dirty="0"/>
          </a:p>
          <a:p>
            <a:pPr lvl="1"/>
            <a:r>
              <a:rPr lang="ko-KR" altLang="en-US" sz="1800" dirty="0"/>
              <a:t>창의성이란 하늘에서 갑자기 떨어진 것이 아니라 경험의 씨줄과 날줄의 접점에서 창출된다</a:t>
            </a:r>
            <a:r>
              <a:rPr lang="en-US" altLang="ko-KR" sz="1800" dirty="0"/>
              <a:t>. </a:t>
            </a:r>
            <a:r>
              <a:rPr lang="ko-KR" altLang="en-US" sz="1800" dirty="0"/>
              <a:t>인공지능의 사고방식이 바로 이러한 씨줄과 날줄의 조합에 의한 창작</a:t>
            </a:r>
            <a:endParaRPr lang="en-US" altLang="ko-KR" sz="1800" dirty="0"/>
          </a:p>
          <a:p>
            <a:pPr lvl="1"/>
            <a:endParaRPr lang="en-US" altLang="ko-KR" sz="1800" dirty="0"/>
          </a:p>
          <a:p>
            <a:r>
              <a:rPr lang="en-US" altLang="ko-KR" sz="2000" dirty="0"/>
              <a:t>4</a:t>
            </a:r>
            <a:r>
              <a:rPr lang="ko-KR" altLang="en-US" sz="2000" dirty="0"/>
              <a:t>차산업은 인간 고유의 창의성의 영역에 도전</a:t>
            </a:r>
            <a:endParaRPr lang="en-US" altLang="ko-KR" sz="2000" dirty="0"/>
          </a:p>
          <a:p>
            <a:pPr lvl="1"/>
            <a:r>
              <a:rPr lang="ko-KR" altLang="en-US" sz="1800" dirty="0"/>
              <a:t>인간과 닮아가면서 새로운 시도</a:t>
            </a:r>
            <a:endParaRPr lang="en-US" altLang="ko-KR" sz="1800" dirty="0"/>
          </a:p>
          <a:p>
            <a:pPr lvl="1"/>
            <a:r>
              <a:rPr lang="ko-KR" altLang="en-US" sz="1800" dirty="0"/>
              <a:t>엄청난 양의 데이터를 활용하여 </a:t>
            </a:r>
            <a:r>
              <a:rPr lang="ko-KR" altLang="en-US" sz="1800" dirty="0" err="1"/>
              <a:t>데이터간의</a:t>
            </a:r>
            <a:r>
              <a:rPr lang="ko-KR" altLang="en-US" sz="1800" dirty="0"/>
              <a:t> 조합으로 새로운 데이터 창출</a:t>
            </a:r>
            <a:endParaRPr lang="en-US" altLang="ko-KR" sz="1800" dirty="0"/>
          </a:p>
          <a:p>
            <a:pPr lvl="1"/>
            <a:endParaRPr lang="en-US" altLang="ko-KR" sz="1800" dirty="0"/>
          </a:p>
          <a:p>
            <a:r>
              <a:rPr lang="ko-KR" altLang="en-US" sz="2000" dirty="0">
                <a:solidFill>
                  <a:srgbClr val="222222"/>
                </a:solidFill>
              </a:rPr>
              <a:t>인공지능의 시대</a:t>
            </a:r>
            <a:r>
              <a:rPr lang="en-US" altLang="ko-KR" sz="2000" dirty="0">
                <a:solidFill>
                  <a:srgbClr val="222222"/>
                </a:solidFill>
              </a:rPr>
              <a:t>?</a:t>
            </a:r>
          </a:p>
          <a:p>
            <a:pPr lvl="1"/>
            <a:r>
              <a:rPr lang="ko-KR" altLang="en-US" sz="1800" dirty="0">
                <a:solidFill>
                  <a:srgbClr val="222222"/>
                </a:solidFill>
              </a:rPr>
              <a:t>“생물학적 진화에 의해 제약을 받고 있는 인간은 컴퓨터의 경쟁상태가 될 수 없으며</a:t>
            </a:r>
            <a:r>
              <a:rPr lang="en-US" altLang="ko-KR" sz="1800" dirty="0">
                <a:solidFill>
                  <a:srgbClr val="222222"/>
                </a:solidFill>
              </a:rPr>
              <a:t>, </a:t>
            </a:r>
            <a:r>
              <a:rPr lang="ko-KR" altLang="en-US" sz="1800" dirty="0">
                <a:solidFill>
                  <a:srgbClr val="222222"/>
                </a:solidFill>
              </a:rPr>
              <a:t>이런 과정이 인공지능으로 대체될 수도 있다는 점에 유의해야 한다”</a:t>
            </a:r>
            <a:r>
              <a:rPr lang="en-US" altLang="ko-KR" sz="1800" dirty="0">
                <a:solidFill>
                  <a:srgbClr val="222222"/>
                </a:solidFill>
              </a:rPr>
              <a:t>(2017 </a:t>
            </a:r>
            <a:r>
              <a:rPr lang="ko-KR" altLang="en-US" sz="1800" dirty="0">
                <a:solidFill>
                  <a:srgbClr val="222222"/>
                </a:solidFill>
              </a:rPr>
              <a:t>글로벌 </a:t>
            </a:r>
            <a:r>
              <a:rPr lang="ko-KR" altLang="en-US" sz="1800" dirty="0" err="1">
                <a:solidFill>
                  <a:srgbClr val="222222"/>
                </a:solidFill>
              </a:rPr>
              <a:t>모바일인터넷컨퍼런스</a:t>
            </a:r>
            <a:r>
              <a:rPr lang="en-US" altLang="ko-KR" sz="1800" dirty="0">
                <a:solidFill>
                  <a:srgbClr val="222222"/>
                </a:solidFill>
              </a:rPr>
              <a:t>)</a:t>
            </a:r>
            <a:endParaRPr lang="ko-KR" altLang="en-US" sz="18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9080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FE0F6B-5CF0-4CD0-8C18-C33B9C9D3B0F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425630" y="1546236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창의성</a:t>
            </a:r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창의성은 </a:t>
            </a:r>
            <a:r>
              <a:rPr lang="en-US" altLang="ko-KR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‘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지금까지 알려지지 않은</a:t>
            </a:r>
            <a:r>
              <a:rPr lang="en-US" altLang="ko-KR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’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또는 </a:t>
            </a:r>
            <a:r>
              <a:rPr lang="en-US" altLang="ko-KR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‘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시도되지 않은</a:t>
            </a:r>
            <a:r>
              <a:rPr lang="en-US" altLang="ko-KR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’</a:t>
            </a:r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새로운 방법이나 사고과정을 통하여 새로운 산출물을 얻거나 특정한 목표를 효과적으로 달성하는 것 </a:t>
            </a:r>
            <a:endParaRPr lang="en-US" altLang="ko-KR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latin typeface="휴먼엑스포" pitchFamily="18" charset="-127"/>
                <a:ea typeface="휴먼엑스포" pitchFamily="18" charset="-127"/>
              </a:rPr>
              <a:t>이는 같은 분야나 같은 영역에서의 새로운 방법이라는 의미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고정관념의 타파</a:t>
            </a:r>
            <a:r>
              <a:rPr lang="en-US" altLang="ko-KR" sz="18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발상의 전환</a:t>
            </a:r>
            <a:endParaRPr lang="en-US" altLang="ko-KR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기존의 방법이 아닌 방법으로 접근하라는 의미</a:t>
            </a:r>
            <a:endParaRPr lang="en-US" altLang="ko-KR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타분야에서의 방법이나 사고과정을 활용하면 창의성이 창출</a:t>
            </a:r>
            <a:endParaRPr lang="en-US" altLang="ko-KR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사고방식의 씨줄과 날줄의 조합에서 창의성 발현</a:t>
            </a:r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600" dirty="0">
                <a:solidFill>
                  <a:prstClr val="black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스티브 잡스는 창의성은 존재하지 않는 </a:t>
            </a:r>
            <a:r>
              <a:rPr lang="ko-KR" altLang="en-US" sz="1600" dirty="0" err="1">
                <a:solidFill>
                  <a:prstClr val="black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무언가를만들어내는</a:t>
            </a:r>
            <a:r>
              <a:rPr lang="ko-KR" altLang="en-US" sz="1600" dirty="0">
                <a:solidFill>
                  <a:prstClr val="black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것이 아니라 다양한 삶의 경험과 관점들을 하나의 선으로 연결하는 것이라 설명</a:t>
            </a:r>
          </a:p>
          <a:p>
            <a:pPr lvl="1"/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20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r>
              <a:rPr lang="en-US" altLang="ko-KR" sz="1400" dirty="0">
                <a:latin typeface="휴먼엑스포" pitchFamily="18" charset="-127"/>
                <a:ea typeface="휴먼엑스포" pitchFamily="18" charset="-127"/>
              </a:rPr>
              <a:t>  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>
              <a:buFont typeface="Arial" pitchFamily="34" charset="0"/>
              <a:buNone/>
            </a:pP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/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 </a:t>
            </a:r>
          </a:p>
        </p:txBody>
      </p:sp>
      <p:sp>
        <p:nvSpPr>
          <p:cNvPr id="10" name="모서리가 둥근 직사각형 13">
            <a:extLst>
              <a:ext uri="{FF2B5EF4-FFF2-40B4-BE49-F238E27FC236}">
                <a16:creationId xmlns:a16="http://schemas.microsoft.com/office/drawing/2014/main" id="{DB5CDB04-C503-4F94-AB42-B21CE08ADBA7}"/>
              </a:ext>
            </a:extLst>
          </p:cNvPr>
          <p:cNvSpPr/>
          <p:nvPr/>
        </p:nvSpPr>
        <p:spPr>
          <a:xfrm>
            <a:off x="467543" y="1052736"/>
            <a:ext cx="2712893" cy="408623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6223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씨줄과 날줄의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조합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9876512-2DB6-4E20-A2BE-67BC6E723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941168"/>
            <a:ext cx="2540000" cy="1731762"/>
          </a:xfrm>
          <a:prstGeom prst="rect">
            <a:avLst/>
          </a:prstGeom>
        </p:spPr>
      </p:pic>
      <p:pic>
        <p:nvPicPr>
          <p:cNvPr id="15" name="Picture 2" descr="스티브 잡스">
            <a:extLst>
              <a:ext uri="{FF2B5EF4-FFF2-40B4-BE49-F238E27FC236}">
                <a16:creationId xmlns:a16="http://schemas.microsoft.com/office/drawing/2014/main" id="{7D20012B-2B43-40D0-9216-BE46D724B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691" y="4941168"/>
            <a:ext cx="1440160" cy="1801985"/>
          </a:xfrm>
          <a:prstGeom prst="rect">
            <a:avLst/>
          </a:prstGeom>
          <a:noFill/>
        </p:spPr>
      </p:pic>
      <p:sp>
        <p:nvSpPr>
          <p:cNvPr id="19" name="제목 1">
            <a:extLst>
              <a:ext uri="{FF2B5EF4-FFF2-40B4-BE49-F238E27FC236}">
                <a16:creationId xmlns:a16="http://schemas.microsoft.com/office/drawing/2014/main" id="{04F236BA-273F-4ED4-B17A-821A090D4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7096"/>
            <a:ext cx="8229600" cy="461665"/>
          </a:xfrm>
          <a:effectLst/>
        </p:spPr>
        <p:txBody>
          <a:bodyPr>
            <a:noAutofit/>
          </a:bodyPr>
          <a:lstStyle/>
          <a:p>
            <a:r>
              <a:rPr lang="en-US" altLang="ko-KR" sz="2400" dirty="0">
                <a:effectLst/>
              </a:rPr>
              <a:t>4</a:t>
            </a:r>
            <a:r>
              <a:rPr lang="ko-KR" altLang="en-US" sz="2400" dirty="0">
                <a:effectLst/>
              </a:rPr>
              <a:t>차산업혁명은 창의성에의 도전</a:t>
            </a:r>
          </a:p>
        </p:txBody>
      </p:sp>
    </p:spTree>
    <p:extLst>
      <p:ext uri="{BB962C8B-B14F-4D97-AF65-F5344CB8AC3E}">
        <p14:creationId xmlns:p14="http://schemas.microsoft.com/office/powerpoint/2010/main" val="2324806818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032C8D7-6E40-4876-B84C-2FB49719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3377-50F9-4416-973A-B45B4488D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내용 개체 틀 3">
            <a:extLst>
              <a:ext uri="{FF2B5EF4-FFF2-40B4-BE49-F238E27FC236}">
                <a16:creationId xmlns:a16="http://schemas.microsoft.com/office/drawing/2014/main" id="{D484010C-7BAA-4C6C-A866-9E89679D61D4}"/>
              </a:ext>
            </a:extLst>
          </p:cNvPr>
          <p:cNvSpPr txBox="1">
            <a:spLocks/>
          </p:cNvSpPr>
          <p:nvPr/>
        </p:nvSpPr>
        <p:spPr>
          <a:xfrm>
            <a:off x="683568" y="1108512"/>
            <a:ext cx="7797552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/>
              <a:t>글로벌 기업들은 </a:t>
            </a:r>
            <a:r>
              <a:rPr lang="en-US" altLang="ko-KR" sz="2000" dirty="0"/>
              <a:t>4</a:t>
            </a:r>
            <a:r>
              <a:rPr lang="ko-KR" altLang="en-US" sz="2000" dirty="0"/>
              <a:t>차산업혁명에 대응</a:t>
            </a:r>
            <a:endParaRPr lang="en-US" altLang="ko-KR" sz="2000" dirty="0"/>
          </a:p>
          <a:p>
            <a:pPr lvl="1"/>
            <a:r>
              <a:rPr lang="ko-KR" altLang="en-US" sz="1800" dirty="0"/>
              <a:t>아마존은 인공지능 디자이너</a:t>
            </a:r>
            <a:endParaRPr lang="en-US" altLang="ko-KR" sz="1800" dirty="0"/>
          </a:p>
          <a:p>
            <a:pPr lvl="1"/>
            <a:r>
              <a:rPr lang="ko-KR" altLang="en-US" sz="1800" dirty="0"/>
              <a:t>완전히 새로운 스타일의 디자인 제품을 목표</a:t>
            </a:r>
            <a:endParaRPr lang="en-US" altLang="ko-KR" sz="1800" dirty="0"/>
          </a:p>
          <a:p>
            <a:pPr lvl="1"/>
            <a:endParaRPr lang="en-US" altLang="ko-KR" sz="1400" dirty="0"/>
          </a:p>
          <a:p>
            <a:r>
              <a:rPr lang="ko-KR" altLang="en-US" sz="2000" dirty="0"/>
              <a:t>구글의 </a:t>
            </a:r>
            <a:r>
              <a:rPr lang="ko-KR" altLang="en-US" sz="2000" dirty="0" err="1"/>
              <a:t>딥드림</a:t>
            </a:r>
            <a:endParaRPr lang="en-US" altLang="ko-KR" sz="2000" dirty="0"/>
          </a:p>
          <a:p>
            <a:pPr lvl="1"/>
            <a:r>
              <a:rPr lang="ko-KR" altLang="en-US" sz="1800" dirty="0"/>
              <a:t>방대한 데이터를 분석</a:t>
            </a:r>
            <a:endParaRPr lang="en-US" altLang="ko-KR" sz="1800" dirty="0"/>
          </a:p>
          <a:p>
            <a:pPr lvl="1"/>
            <a:r>
              <a:rPr lang="ko-KR" altLang="en-US" sz="1800" dirty="0"/>
              <a:t>인공지능이 콘텐츠 인력을 교육</a:t>
            </a:r>
            <a:endParaRPr lang="en-US" altLang="ko-KR" sz="1800" dirty="0"/>
          </a:p>
          <a:p>
            <a:pPr lvl="1"/>
            <a:r>
              <a:rPr lang="ko-KR" altLang="en-US" sz="1800" dirty="0"/>
              <a:t>새로운 이미지를 제공</a:t>
            </a:r>
            <a:endParaRPr lang="en-US" altLang="ko-KR" sz="1800" dirty="0"/>
          </a:p>
          <a:p>
            <a:pPr lvl="1"/>
            <a:endParaRPr lang="en-US" altLang="ko-KR" sz="1800" dirty="0"/>
          </a:p>
          <a:p>
            <a:r>
              <a:rPr lang="ko-KR" altLang="en-US" sz="2000" dirty="0"/>
              <a:t>자동번역기</a:t>
            </a:r>
            <a:endParaRPr lang="en-US" altLang="ko-KR" sz="2000" dirty="0"/>
          </a:p>
          <a:p>
            <a:pPr lvl="1"/>
            <a:r>
              <a:rPr lang="ko-KR" altLang="en-US" sz="1800" dirty="0"/>
              <a:t>구글</a:t>
            </a:r>
            <a:r>
              <a:rPr lang="en-US" altLang="ko-KR" sz="1800" dirty="0"/>
              <a:t>, </a:t>
            </a:r>
            <a:r>
              <a:rPr lang="ko-KR" altLang="en-US" sz="1800" dirty="0"/>
              <a:t>네이버 등</a:t>
            </a:r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A6267FAD-FAE9-459B-ADF8-DFAD2A564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7096"/>
            <a:ext cx="8229600" cy="461665"/>
          </a:xfrm>
          <a:effectLst/>
        </p:spPr>
        <p:txBody>
          <a:bodyPr>
            <a:noAutofit/>
          </a:bodyPr>
          <a:lstStyle/>
          <a:p>
            <a:r>
              <a:rPr lang="en-US" altLang="ko-KR" sz="2400" dirty="0">
                <a:effectLst/>
              </a:rPr>
              <a:t>4</a:t>
            </a:r>
            <a:r>
              <a:rPr lang="ko-KR" altLang="en-US" sz="2400" dirty="0">
                <a:effectLst/>
              </a:rPr>
              <a:t>차산업혁명은 창의성에의 도전</a:t>
            </a:r>
          </a:p>
        </p:txBody>
      </p:sp>
    </p:spTree>
    <p:extLst>
      <p:ext uri="{BB962C8B-B14F-4D97-AF65-F5344CB8AC3E}">
        <p14:creationId xmlns:p14="http://schemas.microsoft.com/office/powerpoint/2010/main" val="299943131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" name="Google Shape;583;p27"/>
          <p:cNvGrpSpPr/>
          <p:nvPr/>
        </p:nvGrpSpPr>
        <p:grpSpPr>
          <a:xfrm>
            <a:off x="338283" y="2461938"/>
            <a:ext cx="36900" cy="1934125"/>
            <a:chOff x="536100" y="1398825"/>
            <a:chExt cx="36900" cy="1934125"/>
          </a:xfrm>
        </p:grpSpPr>
        <p:sp>
          <p:nvSpPr>
            <p:cNvPr id="584" name="Google Shape;584;p27"/>
            <p:cNvSpPr/>
            <p:nvPr/>
          </p:nvSpPr>
          <p:spPr>
            <a:xfrm>
              <a:off x="536100" y="139882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5" name="Google Shape;585;p27"/>
            <p:cNvSpPr/>
            <p:nvPr/>
          </p:nvSpPr>
          <p:spPr>
            <a:xfrm>
              <a:off x="536100" y="157130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6" name="Google Shape;586;p27"/>
            <p:cNvSpPr/>
            <p:nvPr/>
          </p:nvSpPr>
          <p:spPr>
            <a:xfrm>
              <a:off x="536100" y="174377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7" name="Google Shape;587;p27"/>
            <p:cNvSpPr/>
            <p:nvPr/>
          </p:nvSpPr>
          <p:spPr>
            <a:xfrm>
              <a:off x="536100" y="191625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8" name="Google Shape;588;p27"/>
            <p:cNvSpPr/>
            <p:nvPr/>
          </p:nvSpPr>
          <p:spPr>
            <a:xfrm>
              <a:off x="536100" y="208872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89" name="Google Shape;589;p27"/>
            <p:cNvSpPr/>
            <p:nvPr/>
          </p:nvSpPr>
          <p:spPr>
            <a:xfrm>
              <a:off x="536100" y="226120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0" name="Google Shape;590;p27"/>
            <p:cNvSpPr/>
            <p:nvPr/>
          </p:nvSpPr>
          <p:spPr>
            <a:xfrm>
              <a:off x="536100" y="243367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1" name="Google Shape;591;p27"/>
            <p:cNvSpPr/>
            <p:nvPr/>
          </p:nvSpPr>
          <p:spPr>
            <a:xfrm>
              <a:off x="536100" y="260615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2" name="Google Shape;592;p27"/>
            <p:cNvSpPr/>
            <p:nvPr/>
          </p:nvSpPr>
          <p:spPr>
            <a:xfrm>
              <a:off x="536100" y="277862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3" name="Google Shape;593;p27"/>
            <p:cNvSpPr/>
            <p:nvPr/>
          </p:nvSpPr>
          <p:spPr>
            <a:xfrm>
              <a:off x="536100" y="295110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4" name="Google Shape;594;p27"/>
            <p:cNvSpPr/>
            <p:nvPr/>
          </p:nvSpPr>
          <p:spPr>
            <a:xfrm>
              <a:off x="536100" y="3123575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595" name="Google Shape;595;p27"/>
            <p:cNvSpPr/>
            <p:nvPr/>
          </p:nvSpPr>
          <p:spPr>
            <a:xfrm>
              <a:off x="536100" y="3296050"/>
              <a:ext cx="36900" cy="36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596" name="Google Shape;596;p27"/>
          <p:cNvSpPr/>
          <p:nvPr/>
        </p:nvSpPr>
        <p:spPr>
          <a:xfrm>
            <a:off x="306933" y="2603062"/>
            <a:ext cx="99600" cy="996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597" name="Google Shape;597;p27"/>
          <p:cNvSpPr txBox="1">
            <a:spLocks noGrp="1"/>
          </p:cNvSpPr>
          <p:nvPr>
            <p:ph type="subTitle" idx="2"/>
          </p:nvPr>
        </p:nvSpPr>
        <p:spPr>
          <a:xfrm>
            <a:off x="3193979" y="2666624"/>
            <a:ext cx="3483151" cy="1798858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ko-KR" altLang="en-US" sz="1400" dirty="0">
                <a:solidFill>
                  <a:schemeClr val="lt1"/>
                </a:solidFill>
                <a:latin typeface="+mj-ea"/>
                <a:ea typeface="+mj-ea"/>
              </a:rPr>
              <a:t>몸짓은 미련이 되고</a:t>
            </a:r>
            <a:r>
              <a:rPr lang="en-US" altLang="ko-KR" sz="1400" dirty="0">
                <a:solidFill>
                  <a:schemeClr val="lt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lt1"/>
                </a:solidFill>
                <a:latin typeface="+mj-ea"/>
                <a:ea typeface="+mj-ea"/>
              </a:rPr>
              <a:t>춤을 추는 사람</a:t>
            </a:r>
            <a:endParaRPr lang="en-US" altLang="ko-KR" sz="1400" dirty="0">
              <a:solidFill>
                <a:schemeClr val="lt1"/>
              </a:solidFill>
              <a:latin typeface="+mj-ea"/>
              <a:ea typeface="+mj-ea"/>
            </a:endParaRPr>
          </a:p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ko-KR" altLang="en-US" sz="1400" dirty="0">
                <a:solidFill>
                  <a:schemeClr val="lt1"/>
                </a:solidFill>
                <a:latin typeface="+mj-ea"/>
                <a:ea typeface="+mj-ea"/>
              </a:rPr>
              <a:t>온도에 강물은 녹아요</a:t>
            </a:r>
            <a:r>
              <a:rPr lang="en-US" altLang="ko-KR" sz="1400" dirty="0">
                <a:solidFill>
                  <a:schemeClr val="lt1"/>
                </a:solidFill>
                <a:latin typeface="+mj-ea"/>
                <a:ea typeface="+mj-ea"/>
              </a:rPr>
              <a:t>.</a:t>
            </a:r>
          </a:p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ko-KR" altLang="en-US" sz="1400" dirty="0">
                <a:solidFill>
                  <a:schemeClr val="lt1"/>
                </a:solidFill>
                <a:latin typeface="+mj-ea"/>
                <a:ea typeface="+mj-ea"/>
              </a:rPr>
              <a:t>모두가 햇살에 가려 울고 있었네</a:t>
            </a:r>
            <a:r>
              <a:rPr lang="en-US" altLang="ko-KR" sz="1400" dirty="0">
                <a:solidFill>
                  <a:schemeClr val="lt1"/>
                </a:solidFill>
                <a:latin typeface="+mj-ea"/>
                <a:ea typeface="+mj-ea"/>
              </a:rPr>
              <a:t>.</a:t>
            </a:r>
            <a:endParaRPr sz="1400" dirty="0">
              <a:latin typeface="+mj-ea"/>
              <a:ea typeface="+mj-ea"/>
            </a:endParaRPr>
          </a:p>
        </p:txBody>
      </p:sp>
      <p:pic>
        <p:nvPicPr>
          <p:cNvPr id="2" name="AI가 만든 음악">
            <a:hlinkClick r:id="" action="ppaction://media"/>
            <a:extLst>
              <a:ext uri="{FF2B5EF4-FFF2-40B4-BE49-F238E27FC236}">
                <a16:creationId xmlns:a16="http://schemas.microsoft.com/office/drawing/2014/main" id="{F3FB0D4D-BFD2-47C2-B9B2-CDED4968C3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17912" y="5735097"/>
            <a:ext cx="157982" cy="157982"/>
          </a:xfrm>
          <a:prstGeom prst="rect">
            <a:avLst/>
          </a:prstGeom>
        </p:spPr>
      </p:pic>
      <p:pic>
        <p:nvPicPr>
          <p:cNvPr id="18" name="그림 17" descr="시계이(가) 표시된 사진&#10;&#10;자동 생성된 설명">
            <a:extLst>
              <a:ext uri="{FF2B5EF4-FFF2-40B4-BE49-F238E27FC236}">
                <a16:creationId xmlns:a16="http://schemas.microsoft.com/office/drawing/2014/main" id="{1776CE46-65EB-4A95-9819-7642B35117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4353513"/>
            <a:ext cx="4263884" cy="218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5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32" y="3360334"/>
            <a:ext cx="6929454" cy="928694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5" name="제목 3"/>
          <p:cNvSpPr txBox="1">
            <a:spLocks/>
          </p:cNvSpPr>
          <p:nvPr/>
        </p:nvSpPr>
        <p:spPr>
          <a:xfrm>
            <a:off x="3057540" y="2568971"/>
            <a:ext cx="3871882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en-US" altLang="ko-KR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향후 과제</a:t>
            </a:r>
          </a:p>
        </p:txBody>
      </p:sp>
    </p:spTree>
    <p:extLst>
      <p:ext uri="{BB962C8B-B14F-4D97-AF65-F5344CB8AC3E}">
        <p14:creationId xmlns:p14="http://schemas.microsoft.com/office/powerpoint/2010/main" val="611791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FE0F6B-5CF0-4CD0-8C18-C33B9C9D3B0F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385626" y="147524"/>
            <a:ext cx="23727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32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기회와 위협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457200" y="1056803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/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차산업혁명은 콘텐츠 산업과 연결</a:t>
            </a: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초연결시대에 중요한 것은 정보와 지식인데 이는 모두 콘텐츠와 연관되어 있고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타분야에서도 콘텐츠를 활용할 수 있어야만 초연결시대가 가능하며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이를 통해 혁신이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일어남</a:t>
            </a: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 fontAlgn="base"/>
            <a:endParaRPr lang="ko-KR" altLang="en-US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문화콘텐츠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산업은 새로운 성장국면이 전개될 것으로 예상</a:t>
            </a:r>
          </a:p>
          <a:p>
            <a:pPr lvl="1"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콘텐츠의 수요가 과거보다 대폭적으로 증가할 것으로 예상되며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여기에 접근하는 소비자의 규모도 크게 증가할 것으로 예상됨</a:t>
            </a:r>
          </a:p>
          <a:p>
            <a:pPr lvl="0" fontAlgn="base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인간이 하던 많은 작업을 기계가 대신하는 시대가 되면서 인간들은 여유시간이 늘어나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문화콘텐츠산업에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대한 소비가 크게 증가할 것임</a:t>
            </a: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또한 타산업에 대한 콘텐츠 산업의 응용성과 확장성이 기대되고 있어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침체에 빠져 있는 국가경제의 활력을 찾는데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문화콘텐츠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산업이 기여할 수 있을 것임</a:t>
            </a:r>
          </a:p>
          <a:p>
            <a:pPr>
              <a:lnSpc>
                <a:spcPct val="150000"/>
              </a:lnSpc>
            </a:pP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2998429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FE0F6B-5CF0-4CD0-8C18-C33B9C9D3B0F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385626" y="147524"/>
            <a:ext cx="23727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32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기회와 위협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457200" y="1056803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/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AI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에 의해 콘텐츠가 많은 사람이 필요 없이 알고리즘에 의해 제작되므로 기존의 콘텐츠 업계와 근로자들에게는 큰 위협이 될 수 있음</a:t>
            </a:r>
          </a:p>
          <a:p>
            <a:pPr lvl="1" fontAlgn="base"/>
            <a:r>
              <a:rPr lang="ko-KR" altLang="en-US" sz="16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기존의 콘텐츠와 인공지능이 만든 콘텐츠의 구별이 없어진다면 사람들의 일자리는 크게 위협을 받는 반면</a:t>
            </a:r>
            <a:r>
              <a:rPr lang="en-US" altLang="ko-KR" sz="16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6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소프트웨어 프로그래머와 같은 분야에서의 일자리 창출이 나타날 수 있음</a:t>
            </a:r>
            <a:endParaRPr lang="en-US" altLang="ko-KR" sz="16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 fontAlgn="base"/>
            <a:endParaRPr lang="ko-KR" altLang="en-US" sz="14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또한 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차산업의 혁명은 자본을 가진 자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기술을 가진 자가 콘텐츠의 제작과 유통을 독점하므로 콘텐츠 산업계의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부익부빈익빈의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결과를 초래할 것으로 예상</a:t>
            </a: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0" fontAlgn="base"/>
            <a:endParaRPr lang="ko-KR" altLang="en-US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fontAlgn="base"/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그러나 향후 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차산업혁명의 진전으로 하드웨어와 소프트웨어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온라인과 오프라인의 결합을 통해 수많은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틈새시장들에서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새로운 제품과 서비스가 등장할 것이며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여기에서 한국이 강한 한류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문화콘텐츠로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한국형 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차산업혁명을 이루는데 중요한 역할을 할 것으로 기대됨</a:t>
            </a: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fontAlgn="base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fontAlgn="base"/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차산업혁명에 대응한 콘텐츠 산업의 새로운 패러다임을 수립하고 비전을 제시하며</a:t>
            </a: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구체적인 전략을 마련해야 할 것임</a:t>
            </a:r>
          </a:p>
          <a:p>
            <a:pPr lvl="1"/>
            <a:endParaRPr lang="en-US" altLang="ko-KR" sz="1800" dirty="0">
              <a:solidFill>
                <a:prstClr val="black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ko-KR" altLang="en-US" sz="1800" dirty="0">
              <a:solidFill>
                <a:prstClr val="black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en-US" altLang="ko-KR" sz="1800" dirty="0">
              <a:solidFill>
                <a:prstClr val="black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fontAlgn="base">
              <a:buFont typeface="Arial" pitchFamily="34" charset="0"/>
              <a:buNone/>
            </a:pP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 </a:t>
            </a:r>
          </a:p>
          <a:p>
            <a:pPr fontAlgn="base">
              <a:buFont typeface="Arial" pitchFamily="34" charset="0"/>
              <a:buNone/>
            </a:pP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fontAlgn="base">
              <a:buFont typeface="Arial" pitchFamily="34" charset="0"/>
              <a:buNone/>
            </a:pP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2">
              <a:buFont typeface="Arial" pitchFamily="34" charset="0"/>
              <a:buNone/>
            </a:pP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buFont typeface="Arial" pitchFamily="34" charset="0"/>
              <a:buNone/>
            </a:pPr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2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ko-KR" altLang="en-US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ko-KR" altLang="en-US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lvl="1"/>
            <a:endParaRPr lang="ko-KR" altLang="en-US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8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46924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0" y="857232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FE0F6B-5CF0-4CD0-8C18-C33B9C9D3B0F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52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직사각형 15"/>
          <p:cNvSpPr/>
          <p:nvPr/>
        </p:nvSpPr>
        <p:spPr>
          <a:xfrm>
            <a:off x="3947" y="963524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400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뉴콘텐츠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개발 선점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4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590804" y="147524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32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향후 과제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395536" y="1628800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콘텐츠 미디어 영역에서 새로운 사업 기회 창출</a:t>
            </a:r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 fontAlgn="base"/>
            <a:r>
              <a:rPr lang="en-US" altLang="ko-KR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차산업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혁명과 관련된 </a:t>
            </a:r>
            <a:r>
              <a:rPr lang="ko-KR" altLang="en-US" sz="180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문화콘텐츠</a:t>
            </a:r>
            <a:r>
              <a:rPr lang="ko-KR" altLang="en-US" sz="18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 및 미디어 영역이 새롭게 창출</a:t>
            </a:r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/>
            <a:endParaRPr lang="en-US" altLang="ko-KR" sz="18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/>
            <a:r>
              <a:rPr lang="en-US" altLang="ko-KR" sz="20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AI </a:t>
            </a:r>
            <a:r>
              <a:rPr lang="ko-KR" altLang="en-US" sz="200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</a:rPr>
              <a:t>기술 등을 활용하여 콘텐츠 개발 가속</a:t>
            </a:r>
            <a:endParaRPr lang="en-US" altLang="ko-KR" sz="20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en-US" altLang="ko-KR" sz="1800" dirty="0">
                <a:latin typeface="휴먼엑스포" pitchFamily="18" charset="-127"/>
                <a:ea typeface="휴먼엑스포" pitchFamily="18" charset="-127"/>
              </a:rPr>
              <a:t>CT </a:t>
            </a:r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연구개발 사업에 </a:t>
            </a:r>
            <a:r>
              <a:rPr lang="en-US" altLang="ko-KR" sz="1800" dirty="0">
                <a:latin typeface="휴먼엑스포" pitchFamily="18" charset="-127"/>
                <a:ea typeface="휴먼엑스포" pitchFamily="18" charset="-127"/>
              </a:rPr>
              <a:t>AI </a:t>
            </a:r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콘텐츠의 개발에 대한 비중 확대</a:t>
            </a:r>
            <a:endParaRPr lang="en-US" altLang="ko-KR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다양한 분야에서의 전문가들로 구성된 대규모 </a:t>
            </a:r>
            <a:r>
              <a:rPr lang="en-US" altLang="ko-KR" sz="1800" dirty="0">
                <a:latin typeface="휴먼엑스포" pitchFamily="18" charset="-127"/>
                <a:ea typeface="휴먼엑스포" pitchFamily="18" charset="-127"/>
              </a:rPr>
              <a:t>AI </a:t>
            </a:r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콘텐츠 프로젝트 진행</a:t>
            </a:r>
            <a:endParaRPr lang="en-US" altLang="ko-KR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빅데이터를 활용하여 콘텐츠 제작에 활용할 수 있는 제도 개선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r>
              <a:rPr lang="ko-KR" altLang="en-US" sz="1800" dirty="0">
                <a:latin typeface="휴먼엑스포" pitchFamily="18" charset="-127"/>
                <a:ea typeface="휴먼엑스포" pitchFamily="18" charset="-127"/>
              </a:rPr>
              <a:t>개인정보 등에 대한 규제를 일정 범위내에서 허용하는 제도 개선</a:t>
            </a:r>
            <a:endParaRPr lang="en-US" altLang="ko-KR" sz="18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6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2000" dirty="0">
              <a:solidFill>
                <a:prstClr val="black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r>
              <a:rPr lang="en-US" altLang="ko-KR" sz="1400" dirty="0">
                <a:latin typeface="휴먼엑스포" pitchFamily="18" charset="-127"/>
                <a:ea typeface="휴먼엑스포" pitchFamily="18" charset="-127"/>
              </a:rPr>
              <a:t>  </a:t>
            </a: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fontAlgn="base"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>
              <a:buFont typeface="Arial" pitchFamily="34" charset="0"/>
              <a:buNone/>
            </a:pP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>
              <a:buFont typeface="Arial" pitchFamily="34" charset="0"/>
              <a:buNone/>
            </a:pPr>
            <a:endParaRPr lang="en-US" altLang="ko-KR" sz="1600" dirty="0">
              <a:latin typeface="휴먼엑스포" pitchFamily="18" charset="-127"/>
              <a:ea typeface="휴먼엑스포" pitchFamily="18" charset="-127"/>
            </a:endParaRPr>
          </a:p>
          <a:p>
            <a:pPr lvl="2"/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ko-KR" altLang="en-US" sz="1200" dirty="0">
              <a:latin typeface="휴먼엑스포" pitchFamily="18" charset="-127"/>
              <a:ea typeface="휴먼엑스포" pitchFamily="18" charset="-127"/>
            </a:endParaRPr>
          </a:p>
          <a:p>
            <a:pPr lvl="1"/>
            <a:endParaRPr lang="en-US" altLang="ko-KR" sz="1200" dirty="0">
              <a:latin typeface="휴먼엑스포" pitchFamily="18" charset="-127"/>
              <a:ea typeface="휴먼엑스포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휴먼엑스포" pitchFamily="18" charset="-127"/>
                <a:ea typeface="휴먼엑스포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2796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</a:t>
              </a: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86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편리성</a:t>
            </a:r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효율성의 증진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723541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>
                <a:latin typeface="휴먼엑스포" pitchFamily="18" charset="-127"/>
                <a:ea typeface="휴먼엑스포" pitchFamily="18" charset="-127"/>
              </a:rPr>
              <a:t>∙</a:t>
            </a: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 4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차산업혁명 요소기술을 활용하여 연구개발</a:t>
            </a: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생산</a:t>
            </a: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마케팅</a:t>
            </a: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유통</a:t>
            </a:r>
            <a:endParaRPr lang="en-US" altLang="ko-KR" sz="2200" dirty="0"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  등에서 생산성</a:t>
            </a: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효율성의 증진으로 해석</a:t>
            </a:r>
            <a:endParaRPr lang="ko-KR" altLang="en-US" sz="22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437438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인공지능이 사람의 일자리를 대체하면서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2015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년부터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2020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년까지 총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710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만개의 일자리가 사라지고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200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만개의 일자리가 창출되어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총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510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만여개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일자리가 감소</a:t>
            </a: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501008"/>
            <a:ext cx="7632848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ko-KR" altLang="en-US" sz="32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향후 과제</a:t>
              </a: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저작권체계 정립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1700808"/>
            <a:ext cx="85725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latinLnBrk="0">
              <a:buFont typeface="Arial" panose="020B0604020202020204" pitchFamily="34" charset="0"/>
              <a:buChar char="•"/>
              <a:defRPr/>
            </a:pPr>
            <a:r>
              <a:rPr lang="ko-KR" altLang="en-US" sz="2200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저작자에 대한 재정의를 논의</a:t>
            </a:r>
            <a:endParaRPr lang="en-US" altLang="ko-KR" sz="2200" kern="0" dirty="0">
              <a:solidFill>
                <a:sysClr val="windowText" lastClr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latinLnBrk="0">
              <a:buFont typeface="휴먼엑스포" panose="02030504000101010101" pitchFamily="18" charset="-127"/>
              <a:buChar char="­"/>
              <a:defRPr/>
            </a:pP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시대에 흐름에 맞도록 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AI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의 창작 범위가 포함되도록 저작자를 재정의하여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창작자를 보호하고 콘텐츠산업 창작 생태계를 활성화할 수 있는 합리적 개선을 시도</a:t>
            </a:r>
            <a:endParaRPr lang="en-US" altLang="ko-KR" kern="0" dirty="0">
              <a:solidFill>
                <a:sysClr val="windowText" lastClr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algn="just" latinLnBrk="0">
              <a:buFont typeface="휴먼엑스포" panose="02030504000101010101" pitchFamily="18" charset="-127"/>
              <a:buChar char="­"/>
              <a:defRPr/>
            </a:pP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주요국 등을 대상으로 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AI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관련 콘텐츠 저작권법이 포함하고 있는 내용을 규정하는 법률 등의 현황을 조사하고 이를 비교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․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분석함으로써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우리나라의 현실에서 참고할 수 있는 시사점들을 적용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200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                                     예시</a:t>
            </a:r>
            <a:endParaRPr kumimoji="0" lang="en-US" altLang="ko-KR" sz="2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200" kern="0" dirty="0">
              <a:solidFill>
                <a:sysClr val="windowText" lastClr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4437112"/>
            <a:ext cx="6840760" cy="23083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lvl="0" algn="just" latinLnBrk="0">
              <a:defRPr/>
            </a:pP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저작자 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: “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컴퓨터 내지 컴퓨터프로그램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또는 소프트웨어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을 활용한 어문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연극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사진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음악 또는 미술 저작물의 경우에는 저작자는 그 저작물의 창작을 위하여 필요한 기여를 한 자로 본다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.”</a:t>
            </a:r>
          </a:p>
          <a:p>
            <a:pPr lvl="0" algn="just" latinLnBrk="0">
              <a:defRPr/>
            </a:pPr>
            <a:endParaRPr lang="en-US" altLang="ko-KR" kern="0" dirty="0">
              <a:solidFill>
                <a:sysClr val="windowText" lastClr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lvl="0" algn="just" latinLnBrk="0">
              <a:defRPr/>
            </a:pP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· 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업무상저작물 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: “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단체에서 도입한 컴퓨터프로그램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또는 소프트웨어</a:t>
            </a:r>
            <a:r>
              <a:rPr lang="en-US" altLang="ko-KR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)</a:t>
            </a:r>
            <a:r>
              <a:rPr lang="ko-KR" altLang="en-US" kern="0" dirty="0">
                <a:solidFill>
                  <a:sysClr val="windowText" lastClr="000000"/>
                </a:solidFill>
                <a:latin typeface="휴먼엑스포" pitchFamily="18" charset="-127"/>
                <a:ea typeface="휴먼엑스포" pitchFamily="18" charset="-127"/>
              </a:rPr>
              <a:t>에 의해 작성된 결과물로서 회사명의로 공표된 것도 업무상 저작물로 본다”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-24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ko-KR" altLang="en-US" sz="32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향후 과제</a:t>
              </a: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62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타분야와 콘텐츠의 융합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685417"/>
            <a:ext cx="88582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IT 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등의 타 분야와의 연계를 통해 콘텐츠 </a:t>
            </a: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4.0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을 구현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창의성과 혁신적 기술을 융합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개발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유통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소비 가치사슬의 각 분야별 타분야와 협력이 필요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초연결성시대가 도래하면서 융합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협력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통섭이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요구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1595B3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4005064"/>
            <a:ext cx="2323809" cy="19047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</a:t>
              </a: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86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차산업혁명 시대</a:t>
            </a:r>
          </a:p>
        </p:txBody>
      </p:sp>
      <p:sp>
        <p:nvSpPr>
          <p:cNvPr id="21" name="내용 개체 틀 1"/>
          <p:cNvSpPr txBox="1">
            <a:spLocks/>
          </p:cNvSpPr>
          <p:nvPr/>
        </p:nvSpPr>
        <p:spPr bwMode="auto">
          <a:xfrm>
            <a:off x="395536" y="1711350"/>
            <a:ext cx="835292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ko-KR" altLang="en-US" sz="20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패러다임의 변화로 해석</a:t>
            </a:r>
            <a:endParaRPr lang="en-US" altLang="ko-KR" sz="2000" kern="0" noProof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kumimoji="0" lang="ko-KR" altLang="en-US" b="0" i="0" u="none" strike="noStrike" kern="0" cap="none" spc="0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기존과는 다른 모든 분야에서의 새로운 시대라는 의미로 해석</a:t>
            </a:r>
            <a:endParaRPr kumimoji="0" lang="en-US" altLang="ko-KR" b="0" i="0" u="none" strike="noStrike" kern="0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ko-KR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산업 경쟁력은 물론 사회구조를 근본적으로 바꿀 것으로 예상</a:t>
            </a:r>
          </a:p>
          <a:p>
            <a:pPr marL="800100" lvl="1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342900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차산업혁명은 극단적 자동화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극단적 연결화로 특징지어지며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사물인터넷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빅데이터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인공지능 등의 역할이 확대되는 환경</a:t>
            </a:r>
          </a:p>
          <a:p>
            <a:pPr marL="800100" lvl="1" indent="-342900" eaLnBrk="0" latinLnBrk="0" hangingPunct="0">
              <a:spcBef>
                <a:spcPct val="20000"/>
              </a:spcBef>
              <a:buFont typeface="휴먼엑스포" panose="02030504000101010101" pitchFamily="18" charset="-127"/>
              <a:buChar char="­"/>
              <a:defRPr/>
            </a:pP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차산업혁명은 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IT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산업의 발전은 물론 제조업 및 서비스산업의 개념과 효율성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지능성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연결성을 확대하여 국가경제의 대변혁을 예고</a:t>
            </a: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endParaRPr lang="en-US" altLang="ko-KR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342900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디지털 영역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물리적영역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생물학</a:t>
            </a:r>
            <a:r>
              <a:rPr lang="en-US" altLang="ko-KR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물리학 등이 서로 연결되어 </a:t>
            </a:r>
            <a:r>
              <a:rPr lang="ko-KR" altLang="en-US" sz="2000" kern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초연결</a:t>
            </a:r>
            <a:r>
              <a:rPr lang="ko-KR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휴먼엑스포" pitchFamily="18" charset="-127"/>
                <a:ea typeface="휴먼엑스포" pitchFamily="18" charset="-127"/>
              </a:rPr>
              <a:t> 시대가 도래</a:t>
            </a:r>
          </a:p>
          <a:p>
            <a:pPr marL="800100" lvl="1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endParaRPr lang="ko-KR" altLang="en-US" sz="2000" kern="0" dirty="0">
              <a:solidFill>
                <a:schemeClr val="tx1">
                  <a:lumMod val="85000"/>
                  <a:lumOff val="15000"/>
                </a:schemeClr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endParaRPr kumimoji="0" lang="en-US" altLang="ko-KR" sz="2000" b="0" i="0" u="none" strike="noStrike" kern="0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 eaLnBrk="0" latinLnBrk="0" hangingPunct="0">
              <a:spcBef>
                <a:spcPct val="20000"/>
              </a:spcBef>
              <a:buFontTx/>
              <a:buChar char="•"/>
              <a:defRPr/>
            </a:pP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 txBox="1">
            <a:spLocks/>
          </p:cNvSpPr>
          <p:nvPr/>
        </p:nvSpPr>
        <p:spPr>
          <a:xfrm>
            <a:off x="251520" y="2566199"/>
            <a:ext cx="7992888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en-US" altLang="ko-KR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2. 4</a:t>
            </a:r>
            <a:r>
              <a:rPr lang="ko-KR" altLang="en-US" sz="36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차산업혁명과 </a:t>
            </a:r>
            <a:r>
              <a:rPr lang="ko-KR" altLang="en-US" sz="3600" dirty="0" err="1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문화ㆍ미디어산업</a:t>
            </a:r>
            <a:endParaRPr lang="ko-KR" altLang="en-US" sz="3600" dirty="0">
              <a:solidFill>
                <a:prstClr val="black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3357562"/>
            <a:ext cx="6929454" cy="928694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0000"/>
                  <a:lumOff val="4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026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86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문화산업의 변화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1687158"/>
            <a:ext cx="857256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차산업혁명의 초연결시대에는 연결의 내용 중에는 콘텐츠와 미디어가 중심적 역할을 할 것으로 예상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차산업혁명에서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문화콘텐츠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산업의 패러다임 변화와 함께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이를 바탕으로 새로운 성장국면이 전개될 것으로 예상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콘텐츠</a:t>
            </a:r>
            <a:r>
              <a:rPr lang="en-US" altLang="ko-KR" sz="2000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미디어산업의 </a:t>
            </a:r>
            <a:r>
              <a:rPr lang="ko-KR" altLang="en-US" sz="2000" dirty="0" err="1">
                <a:latin typeface="휴먼엑스포" pitchFamily="18" charset="-127"/>
                <a:ea typeface="휴먼엑스포" pitchFamily="18" charset="-127"/>
              </a:rPr>
              <a:t>타분야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 확장성 증가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타산업에 대한 콘텐츠 산업의 응용성과 확장성이 기대되고 있어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침체에 빠져 있는 국가경제의 활력을 찾는데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문화콘텐츠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미디어 산업이 기여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콘텐츠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미디어 산업은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차산업혁명과 결합해 인접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타분야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전반을 리셋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차산업혁명 기술 자원에 더해 콘텐츠 산업 새로운 가치사슬 활동이 과학과 기술 한계를 뛰어넘는 형이상학적 작용을 감행함으로써 새로운 제품과 서비스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즉 뉴 아이템 등장 토대를 만듦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>
                <a:latin typeface="휴먼엑스포" pitchFamily="18" charset="-127"/>
                <a:ea typeface="휴먼엑스포" pitchFamily="18" charset="-127"/>
              </a:rPr>
              <a:t>부익부빈익빈</a:t>
            </a:r>
            <a:r>
              <a:rPr lang="ko-KR" altLang="en-US" sz="2000" dirty="0">
                <a:latin typeface="휴먼엑스포" pitchFamily="18" charset="-127"/>
                <a:ea typeface="휴먼엑스포" pitchFamily="18" charset="-127"/>
              </a:rPr>
              <a:t> 확대</a:t>
            </a:r>
            <a:endParaRPr lang="en-US" altLang="ko-KR" sz="2000" dirty="0"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차산업의 혁명은 자본을 가진 자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기술을 가진 자가 콘텐츠의 제작과 미디어 유통을 독점하므로 콘텐츠 산업계의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부익부빈익빈의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결과를 초래할 것으로 예상 </a:t>
            </a:r>
            <a:endParaRPr lang="en-US" altLang="ko-KR" dirty="0">
              <a:latin typeface="휴먼엑스포" pitchFamily="18" charset="-127"/>
              <a:ea typeface="휴먼엑스포" pitchFamily="18" charset="-127"/>
            </a:endParaRPr>
          </a:p>
          <a:p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0" y="1028886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  기획 및 제작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1687158"/>
            <a:ext cx="857256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AI 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기술 등은 콘텐츠 기획 및 제작에도 많은 영향을 미칠 것임</a:t>
            </a:r>
            <a:endParaRPr lang="en-US" altLang="ko-KR" sz="2200" dirty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200" dirty="0"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AI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에 의해 소설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회화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작곡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영상제작 등 다양한 분야에서 문화예술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콘텐츠 영역까지 혁명적인 변화를 초래할 것임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2016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년 마이크로 소프트와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네델란드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연구진들은 넥스트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렘브란트하는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프로젝트를 공개했는데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AI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에게 렘브란트 회화의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딥러닝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기법을 학습시킨 후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그림을 그린 결과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독창적인 작품을 제작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또한 예일대 교수는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‘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클리타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’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라는 인공지능프로그램으로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바하의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곡을 알고리즘에 의해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재작곡한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결과 </a:t>
            </a:r>
            <a:r>
              <a:rPr lang="ko-KR" altLang="en-US" dirty="0" err="1">
                <a:latin typeface="휴먼엑스포" pitchFamily="18" charset="-127"/>
                <a:ea typeface="휴먼엑스포" pitchFamily="18" charset="-127"/>
              </a:rPr>
              <a:t>바하의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 곡과 차이를 느끼지 못하는 사람들이 많았음</a:t>
            </a:r>
          </a:p>
          <a:p>
            <a:pPr marL="742950" lvl="1" indent="-285750">
              <a:buFont typeface="휴먼엑스포" panose="02030504000101010101" pitchFamily="18" charset="-127"/>
              <a:buChar char="­"/>
            </a:pP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일본에서는 인공지능이 쓴 단편소설이 문학상의 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1</a:t>
            </a:r>
            <a:r>
              <a:rPr lang="ko-KR" altLang="en-US" dirty="0">
                <a:latin typeface="휴먼엑스포" pitchFamily="18" charset="-127"/>
                <a:ea typeface="휴먼엑스포" pitchFamily="18" charset="-127"/>
              </a:rPr>
              <a:t>차 심사를 통과</a:t>
            </a:r>
          </a:p>
          <a:p>
            <a:endParaRPr lang="en-US" altLang="ko-KR" sz="2200" dirty="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200" dirty="0">
                <a:latin typeface="휴먼엑스포" pitchFamily="18" charset="-127"/>
                <a:ea typeface="휴먼엑스포" pitchFamily="18" charset="-127"/>
              </a:rPr>
              <a:t>4</a:t>
            </a:r>
            <a:r>
              <a:rPr lang="ko-KR" altLang="en-US" sz="2200" dirty="0">
                <a:latin typeface="휴먼엑스포" pitchFamily="18" charset="-127"/>
                <a:ea typeface="휴먼엑스포" pitchFamily="18" charset="-127"/>
              </a:rPr>
              <a:t>차산업혁명의 도래는 콘텐츠 제작 분야에서 큰 변화와 기회</a:t>
            </a:r>
          </a:p>
          <a:p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94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9144000" cy="928670"/>
            <a:chOff x="0" y="0"/>
            <a:chExt cx="9144000" cy="92867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0" y="171949"/>
              <a:ext cx="914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dirty="0">
                  <a:latin typeface="HY견고딕" pitchFamily="18" charset="-127"/>
                  <a:ea typeface="HY견고딕" pitchFamily="18" charset="-127"/>
                </a:rPr>
                <a:t>4</a:t>
              </a:r>
              <a:r>
                <a:rPr lang="ko-KR" altLang="en-US" sz="3200" dirty="0">
                  <a:latin typeface="HY견고딕" pitchFamily="18" charset="-127"/>
                  <a:ea typeface="HY견고딕" pitchFamily="18" charset="-127"/>
                </a:rPr>
                <a:t>차산업혁명과 </a:t>
              </a:r>
              <a:r>
                <a:rPr lang="ko-KR" altLang="en-US" sz="3200" dirty="0" err="1">
                  <a:latin typeface="HY견고딕" pitchFamily="18" charset="-127"/>
                  <a:ea typeface="HY견고딕" pitchFamily="18" charset="-127"/>
                </a:rPr>
                <a:t>문화ㆍ미디어산업</a:t>
              </a:r>
              <a:endParaRPr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0" y="1028886"/>
            <a:ext cx="5126682" cy="540000"/>
          </a:xfrm>
          <a:prstGeom prst="rect">
            <a:avLst/>
          </a:prstGeom>
          <a:solidFill>
            <a:srgbClr val="7FC7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  사례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: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소설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44824"/>
            <a:ext cx="5600000" cy="197142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933056"/>
            <a:ext cx="630669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521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내용 개체 틀 1"/>
          <p:cNvSpPr txBox="1">
            <a:spLocks/>
          </p:cNvSpPr>
          <p:nvPr/>
        </p:nvSpPr>
        <p:spPr bwMode="auto">
          <a:xfrm>
            <a:off x="428624" y="1617663"/>
            <a:ext cx="835584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/>
              <a:t>인공지능 음악 생성 </a:t>
            </a:r>
            <a:r>
              <a:rPr lang="ko-KR" altLang="en-US" sz="2000" b="1" dirty="0" err="1"/>
              <a:t>스타트업</a:t>
            </a:r>
            <a:r>
              <a:rPr lang="ko-KR" altLang="en-US" sz="2000" b="1" dirty="0"/>
              <a:t> </a:t>
            </a:r>
            <a:r>
              <a:rPr lang="ko-KR" altLang="en-US" sz="2000" b="1" dirty="0" err="1"/>
              <a:t>주크텍</a:t>
            </a:r>
            <a:endParaRPr lang="ko-KR" altLang="en-US" sz="2000" dirty="0"/>
          </a:p>
          <a:p>
            <a:pPr marL="742950" lvl="1" indent="-285750">
              <a:buFont typeface="맑은 고딕" panose="020B0503020000020004" pitchFamily="50" charset="-127"/>
              <a:buChar char="­"/>
            </a:pP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인공지능 음악 생성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스타트업인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주크덱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(Juke deck)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은 장르와 무드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재생 시간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템포를 지정하면 수십 초 내외의 짧은 시간 안에 자동으로 음악을 만들어 주는 서비스를 공개 </a:t>
            </a:r>
          </a:p>
          <a:p>
            <a:pPr marL="742950" lvl="1" indent="-285750">
              <a:buFont typeface="맑은 고딕" panose="020B0503020000020004" pitchFamily="50" charset="-127"/>
              <a:buChar char="­"/>
            </a:pP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주크덱은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캠브리지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대 출신의 엔지니어와 뮤지션들이 설립한 기업으로</a:t>
            </a:r>
            <a:r>
              <a:rPr lang="en-US" altLang="ko-KR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음악에 대한 전문지식이 없어도 누구나 손쉽게 음악을 만들어낼 수 있는 서비스를 제공 중</a:t>
            </a:r>
          </a:p>
          <a:p>
            <a:pPr marL="1143000" marR="0" lvl="2" indent="-228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1143000" marR="0" lvl="2" indent="-2286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ko-KR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55C7A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3200" dirty="0">
                <a:latin typeface="HY견고딕" pitchFamily="18" charset="-127"/>
                <a:ea typeface="HY견고딕" pitchFamily="18" charset="-127"/>
              </a:rPr>
              <a:t>차산업혁명과 </a:t>
            </a:r>
            <a:r>
              <a:rPr lang="ko-KR" altLang="en-US" sz="3200" dirty="0" err="1">
                <a:latin typeface="HY견고딕" pitchFamily="18" charset="-127"/>
                <a:ea typeface="HY견고딕" pitchFamily="18" charset="-127"/>
              </a:rPr>
              <a:t>문화ㆍ미디어산업</a:t>
            </a:r>
            <a:endParaRPr lang="ko-KR" altLang="en-US" sz="3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-508" y="1034964"/>
            <a:ext cx="4320604" cy="461665"/>
          </a:xfrm>
          <a:prstGeom prst="rect">
            <a:avLst/>
          </a:prstGeom>
          <a:solidFill>
            <a:srgbClr val="3CB696">
              <a:alpha val="57000"/>
            </a:srgb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HY견고딕" pitchFamily="18" charset="-127"/>
              </a:rPr>
              <a:t>사례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HY견고딕" pitchFamily="18" charset="-127"/>
              </a:rPr>
              <a:t>: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HY견고딕" pitchFamily="18" charset="-127"/>
              </a:rPr>
              <a:t>음악</a:t>
            </a:r>
          </a:p>
        </p:txBody>
      </p:sp>
      <p:sp>
        <p:nvSpPr>
          <p:cNvPr id="38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63377-50F9-4416-973A-B45B4488DF0B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0" name="직사각형 29"/>
          <p:cNvSpPr/>
          <p:nvPr/>
        </p:nvSpPr>
        <p:spPr>
          <a:xfrm flipV="1">
            <a:off x="0" y="6777372"/>
            <a:ext cx="9144000" cy="126336"/>
          </a:xfrm>
          <a:prstGeom prst="rect">
            <a:avLst/>
          </a:prstGeom>
          <a:gradFill flip="none" rotWithShape="1">
            <a:gsLst>
              <a:gs pos="0">
                <a:srgbClr val="3CB696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HY견고딕" pitchFamily="18" charset="-127"/>
            </a:endParaRPr>
          </a:p>
        </p:txBody>
      </p:sp>
      <p:pic>
        <p:nvPicPr>
          <p:cNvPr id="4" name="그림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3909503"/>
            <a:ext cx="5040559" cy="2772308"/>
          </a:xfrm>
          <a:prstGeom prst="rect">
            <a:avLst/>
          </a:prstGeom>
        </p:spPr>
      </p:pic>
      <p:sp>
        <p:nvSpPr>
          <p:cNvPr id="10" name="직사각형 9">
            <a:hlinkClick r:id="rId5"/>
            <a:extLst>
              <a:ext uri="{FF2B5EF4-FFF2-40B4-BE49-F238E27FC236}">
                <a16:creationId xmlns:a16="http://schemas.microsoft.com/office/drawing/2014/main" id="{754B3425-0377-4AF0-9DEA-1F3570434A6C}"/>
              </a:ext>
            </a:extLst>
          </p:cNvPr>
          <p:cNvSpPr/>
          <p:nvPr/>
        </p:nvSpPr>
        <p:spPr>
          <a:xfrm>
            <a:off x="3491880" y="3407964"/>
            <a:ext cx="5448300" cy="36933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https://www.youtube.com/watch?v=KjRuiwaagZg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543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rgbClr val="55C7A9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Office 테마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Office 테마">
  <a:themeElements>
    <a:clrScheme name="중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12872</TotalTime>
  <Words>1849</Words>
  <Application>Microsoft Office PowerPoint</Application>
  <PresentationFormat>화면 슬라이드 쇼(4:3)</PresentationFormat>
  <Paragraphs>338</Paragraphs>
  <Slides>31</Slides>
  <Notes>8</Notes>
  <HiddenSlides>0</HiddenSlides>
  <MMClips>1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31</vt:i4>
      </vt:variant>
    </vt:vector>
  </HeadingPairs>
  <TitlesOfParts>
    <vt:vector size="45" baseType="lpstr">
      <vt:lpstr>HY견고딕</vt:lpstr>
      <vt:lpstr>HY동녘B</vt:lpstr>
      <vt:lpstr>Josefin Sans</vt:lpstr>
      <vt:lpstr>맑은 고딕</vt:lpstr>
      <vt:lpstr>휴먼엑스포</vt:lpstr>
      <vt:lpstr>휴먼옛체</vt:lpstr>
      <vt:lpstr>Arial</vt:lpstr>
      <vt:lpstr>Tahoma</vt:lpstr>
      <vt:lpstr>Times New Roman</vt:lpstr>
      <vt:lpstr>Office 테마</vt:lpstr>
      <vt:lpstr>1_Office 테마</vt:lpstr>
      <vt:lpstr>7_Office 테마</vt:lpstr>
      <vt:lpstr>6_Office 테마</vt:lpstr>
      <vt:lpstr>8_Office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4차산업혁명, 창의성 영역에 도전</vt:lpstr>
      <vt:lpstr>4차산업혁명은 창의성에의 도전</vt:lpstr>
      <vt:lpstr>4차산업혁명은 창의성에의 도전</vt:lpstr>
      <vt:lpstr>4차산업혁명은 창의성에의 도전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고창만</dc:creator>
  <cp:lastModifiedBy>이승준</cp:lastModifiedBy>
  <cp:revision>172</cp:revision>
  <dcterms:created xsi:type="dcterms:W3CDTF">2016-05-23T01:23:58Z</dcterms:created>
  <dcterms:modified xsi:type="dcterms:W3CDTF">2019-10-20T01:59:47Z</dcterms:modified>
</cp:coreProperties>
</file>