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8" r:id="rId1"/>
  </p:sldMasterIdLst>
  <p:notesMasterIdLst>
    <p:notesMasterId r:id="rId26"/>
  </p:notesMasterIdLst>
  <p:sldIdLst>
    <p:sldId id="256" r:id="rId2"/>
    <p:sldId id="262" r:id="rId3"/>
    <p:sldId id="264" r:id="rId4"/>
    <p:sldId id="266" r:id="rId5"/>
    <p:sldId id="288" r:id="rId6"/>
    <p:sldId id="271" r:id="rId7"/>
    <p:sldId id="272" r:id="rId8"/>
    <p:sldId id="268" r:id="rId9"/>
    <p:sldId id="277" r:id="rId10"/>
    <p:sldId id="279" r:id="rId11"/>
    <p:sldId id="275" r:id="rId12"/>
    <p:sldId id="276" r:id="rId13"/>
    <p:sldId id="270" r:id="rId14"/>
    <p:sldId id="280" r:id="rId15"/>
    <p:sldId id="260" r:id="rId16"/>
    <p:sldId id="281" r:id="rId17"/>
    <p:sldId id="283" r:id="rId18"/>
    <p:sldId id="290" r:id="rId19"/>
    <p:sldId id="263" r:id="rId20"/>
    <p:sldId id="258" r:id="rId21"/>
    <p:sldId id="291" r:id="rId22"/>
    <p:sldId id="286" r:id="rId23"/>
    <p:sldId id="287" r:id="rId24"/>
    <p:sldId id="289" r:id="rId2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FCB36-A20C-40E7-AA77-A91D3C342E5D}" type="datetimeFigureOut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2FDD3-641C-4451-8B45-30BB020913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847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C226-63ED-4A57-A58C-719078F5D3CC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fld id="{4336AD1D-FA4C-42D9-AB5C-F8E0745A222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8657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B574-EEBD-46EC-99B6-ADA21655A166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681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0DD1-0730-4966-B796-493A19192A4C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408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3B7B-0583-4D36-892F-BC9D6AF5AD9B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0139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CDB2-EFAF-4F2C-BA88-240239B6C8CC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398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89FB-C65F-4044-9345-6F59C444B23B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2337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059A-C766-40B8-B37E-54180E1110FD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2099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4657-0543-40D9-9B89-803D62E00AB5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7460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A290-239A-4FCC-A694-E230345D02D9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265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AB94-4B96-43E5-BF96-889393863D8E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466271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fld id="{4336AD1D-FA4C-42D9-AB5C-F8E0745A222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034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BF37-624A-4C89-A76A-BEA53D3CE71F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7052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DD2E-18A5-4455-99A9-03556ED27856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184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B21FE-99B1-4104-8B1F-6A2971202CCB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2208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E729-556C-45A1-B4AE-05B628102CA8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199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A2CD-FD35-4F2A-ABFB-CC35C82C58AD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3158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B0B1-113A-471B-9A40-77A8C57364D3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123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7E01-B0B9-4BEA-9ECF-F1F9C65AFDAF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9381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C0C8CA6-59EB-4E3D-A4AE-84BA9CE48624}" type="datetime1">
              <a:rPr lang="ko-KR" altLang="en-US" smtClean="0"/>
              <a:t>2019-12-06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6AD1D-FA4C-42D9-AB5C-F8E0745A22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97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p:hf hdr="0" ftr="0" dt="0"/>
  <p:txStyles>
    <p:titleStyle>
      <a:lvl1pPr algn="l" defTabSz="457200" rtl="0" eaLnBrk="1" latinLnBrk="1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forme.or.kr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namle.net/publications/media-literacy-definition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766307"/>
            <a:ext cx="9144000" cy="2387600"/>
          </a:xfrm>
        </p:spPr>
        <p:txBody>
          <a:bodyPr anchor="ctr"/>
          <a:lstStyle/>
          <a:p>
            <a:pPr algn="ctr"/>
            <a:r>
              <a:rPr lang="ko-KR" altLang="en-US" sz="6600" dirty="0" smtClean="0">
                <a:solidFill>
                  <a:schemeClr val="tx2">
                    <a:lumMod val="50000"/>
                  </a:schemeClr>
                </a:solidFill>
                <a:ea typeface="HY견고딕" panose="02030600000101010101" pitchFamily="18" charset="-127"/>
              </a:rPr>
              <a:t>미디어교육 활성화와 </a:t>
            </a:r>
            <a:r>
              <a:rPr lang="en-US" altLang="ko-KR" sz="6600" dirty="0" smtClean="0">
                <a:solidFill>
                  <a:schemeClr val="tx2">
                    <a:lumMod val="50000"/>
                  </a:schemeClr>
                </a:solidFill>
                <a:ea typeface="HY견고딕" panose="02030600000101010101" pitchFamily="18" charset="-127"/>
              </a:rPr>
              <a:t/>
            </a:r>
            <a:br>
              <a:rPr lang="en-US" altLang="ko-KR" sz="6600" dirty="0" smtClean="0">
                <a:solidFill>
                  <a:schemeClr val="tx2">
                    <a:lumMod val="50000"/>
                  </a:schemeClr>
                </a:solidFill>
                <a:ea typeface="HY견고딕" panose="02030600000101010101" pitchFamily="18" charset="-127"/>
              </a:rPr>
            </a:br>
            <a:r>
              <a:rPr lang="ko-KR" altLang="en-US" sz="6600" dirty="0" smtClean="0">
                <a:solidFill>
                  <a:schemeClr val="tx2">
                    <a:lumMod val="50000"/>
                  </a:schemeClr>
                </a:solidFill>
                <a:ea typeface="HY견고딕" panose="02030600000101010101" pitchFamily="18" charset="-127"/>
              </a:rPr>
              <a:t>공교육화를 위한 방향</a:t>
            </a:r>
            <a:endParaRPr lang="ko-KR" altLang="en-US" sz="6600" dirty="0">
              <a:solidFill>
                <a:schemeClr val="tx2">
                  <a:lumMod val="50000"/>
                </a:schemeClr>
              </a:solidFill>
              <a:ea typeface="HY견고딕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4464922"/>
            <a:ext cx="9144000" cy="1655762"/>
          </a:xfrm>
        </p:spPr>
        <p:txBody>
          <a:bodyPr anchor="ctr">
            <a:normAutofit/>
          </a:bodyPr>
          <a:lstStyle/>
          <a:p>
            <a:pPr algn="ctr"/>
            <a:r>
              <a:rPr lang="ko-KR" altLang="en-US" sz="2800" dirty="0" smtClean="0">
                <a:solidFill>
                  <a:schemeClr val="tx2">
                    <a:lumMod val="75000"/>
                  </a:schemeClr>
                </a:solidFill>
              </a:rPr>
              <a:t>김  형  일</a:t>
            </a:r>
            <a:endParaRPr lang="en-US" altLang="ko-KR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altLang="ko-KR" sz="24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ko-KR" altLang="en-US" sz="2400" dirty="0" smtClean="0">
                <a:solidFill>
                  <a:schemeClr val="tx2">
                    <a:lumMod val="75000"/>
                  </a:schemeClr>
                </a:solidFill>
              </a:rPr>
              <a:t>극동대학교 언론홍보학과 교수</a:t>
            </a:r>
            <a:r>
              <a:rPr lang="en-US" altLang="ko-K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ko-KR" alt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71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25320" y="218941"/>
            <a:ext cx="10830059" cy="64201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dirty="0" smtClean="0"/>
              <a:t>    (4) </a:t>
            </a:r>
            <a:r>
              <a:rPr lang="ko-KR" altLang="en-US" sz="2400" dirty="0" smtClean="0"/>
              <a:t>정보 교과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- 1995</a:t>
            </a:r>
            <a:r>
              <a:rPr lang="ko-KR" altLang="en-US" sz="2400" dirty="0" smtClean="0"/>
              <a:t>년 </a:t>
            </a:r>
            <a:r>
              <a:rPr lang="en-US" altLang="ko-KR" sz="2400" dirty="0" smtClean="0"/>
              <a:t>6</a:t>
            </a:r>
            <a:r>
              <a:rPr lang="ko-KR" altLang="en-US" sz="2400" dirty="0" smtClean="0"/>
              <a:t>차 교육과정 초</a:t>
            </a:r>
            <a:r>
              <a:rPr lang="en-US" altLang="ko-KR" sz="2400" dirty="0" smtClean="0"/>
              <a:t>5-6 &lt;</a:t>
            </a:r>
            <a:r>
              <a:rPr lang="ko-KR" altLang="en-US" sz="2400" dirty="0" smtClean="0"/>
              <a:t>실과</a:t>
            </a:r>
            <a:r>
              <a:rPr lang="en-US" altLang="ko-KR" sz="2400" dirty="0" smtClean="0"/>
              <a:t>&gt;</a:t>
            </a:r>
            <a:r>
              <a:rPr lang="ko-KR" altLang="en-US" sz="2400" dirty="0" smtClean="0"/>
              <a:t>에 컴퓨터 관련 내용 포함</a:t>
            </a:r>
            <a:r>
              <a:rPr lang="en-US" altLang="ko-KR" sz="2400" dirty="0" smtClean="0"/>
              <a:t>,</a:t>
            </a:r>
          </a:p>
          <a:p>
            <a:pPr marL="0" indent="0">
              <a:buNone/>
            </a:pPr>
            <a:r>
              <a:rPr lang="en-US" altLang="ko-KR" sz="2400" dirty="0" smtClean="0"/>
              <a:t>           </a:t>
            </a:r>
            <a:r>
              <a:rPr lang="ko-KR" altLang="en-US" sz="2400" dirty="0" smtClean="0"/>
              <a:t>중학교 </a:t>
            </a:r>
            <a:r>
              <a:rPr lang="en-US" altLang="ko-KR" sz="2400" dirty="0" smtClean="0"/>
              <a:t>&lt;</a:t>
            </a:r>
            <a:r>
              <a:rPr lang="ko-KR" altLang="en-US" sz="2400" dirty="0" smtClean="0"/>
              <a:t>컴퓨터</a:t>
            </a:r>
            <a:r>
              <a:rPr lang="en-US" altLang="ko-KR" sz="2400" dirty="0" smtClean="0"/>
              <a:t>&gt; </a:t>
            </a:r>
            <a:r>
              <a:rPr lang="ko-KR" altLang="en-US" sz="2400" dirty="0" smtClean="0"/>
              <a:t>선택과목 채택</a:t>
            </a:r>
            <a:r>
              <a:rPr lang="en-US" altLang="ko-KR" sz="2400" dirty="0" smtClean="0"/>
              <a:t>. </a:t>
            </a:r>
            <a:r>
              <a:rPr lang="ko-KR" altLang="en-US" sz="2400" dirty="0" smtClean="0"/>
              <a:t>교육내용에 정보윤리</a:t>
            </a:r>
            <a:r>
              <a:rPr lang="en-US" altLang="ko-KR" sz="2400" dirty="0" smtClean="0"/>
              <a:t>, 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사이버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에티켓 관련 내용 반영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- 2000</a:t>
            </a:r>
            <a:r>
              <a:rPr lang="ko-KR" altLang="en-US" sz="2400" dirty="0" smtClean="0"/>
              <a:t>년 </a:t>
            </a:r>
            <a:r>
              <a:rPr lang="en-US" altLang="ko-KR" sz="2400" dirty="0" smtClean="0"/>
              <a:t>7</a:t>
            </a:r>
            <a:r>
              <a:rPr lang="ko-KR" altLang="en-US" sz="2400" dirty="0" smtClean="0"/>
              <a:t>차 교육과정에서 주당 </a:t>
            </a:r>
            <a:r>
              <a:rPr lang="en-US" altLang="ko-KR" sz="2400" dirty="0" smtClean="0"/>
              <a:t>1</a:t>
            </a:r>
            <a:r>
              <a:rPr lang="ko-KR" altLang="en-US" sz="2400" dirty="0" smtClean="0"/>
              <a:t>시간 이상 컴퓨터교육 이수 의무화</a:t>
            </a:r>
            <a:r>
              <a:rPr lang="en-US" altLang="ko-KR" sz="2400" dirty="0" smtClean="0"/>
              <a:t>.</a:t>
            </a:r>
          </a:p>
          <a:p>
            <a:pPr marL="0" indent="0">
              <a:buNone/>
            </a:pPr>
            <a:r>
              <a:rPr lang="en-US" altLang="ko-KR" sz="2400" dirty="0" smtClean="0"/>
              <a:t>           </a:t>
            </a:r>
            <a:r>
              <a:rPr lang="ko-KR" altLang="en-US" sz="2400" dirty="0" smtClean="0"/>
              <a:t>소양교육에서는 정보통신윤리 포함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교과활용교육에서는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UCC </a:t>
            </a:r>
            <a:r>
              <a:rPr lang="ko-KR" altLang="en-US" sz="2400" dirty="0" smtClean="0"/>
              <a:t>제작 등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동영상 편집기술교육과 함께 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인터넷 에티켓</a:t>
            </a:r>
            <a:r>
              <a:rPr lang="en-US" altLang="ko-KR" sz="2400" dirty="0" smtClean="0"/>
              <a:t>, 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정보윤리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저작권 문제 다룸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- 2007 </a:t>
            </a:r>
            <a:r>
              <a:rPr lang="ko-KR" altLang="en-US" sz="2400" dirty="0" smtClean="0"/>
              <a:t>개정교육과정에서 교과 명칭을 </a:t>
            </a:r>
            <a:r>
              <a:rPr lang="en-US" altLang="ko-KR" sz="2400" dirty="0" smtClean="0"/>
              <a:t>&lt;</a:t>
            </a:r>
            <a:r>
              <a:rPr lang="ko-KR" altLang="en-US" sz="2400" dirty="0" smtClean="0"/>
              <a:t>정보</a:t>
            </a:r>
            <a:r>
              <a:rPr lang="en-US" altLang="ko-KR" sz="2400" dirty="0" smtClean="0"/>
              <a:t>&gt;</a:t>
            </a:r>
            <a:r>
              <a:rPr lang="ko-KR" altLang="en-US" sz="2400" dirty="0" smtClean="0"/>
              <a:t>로 개정</a:t>
            </a:r>
            <a:r>
              <a:rPr lang="en-US" altLang="ko-KR" sz="2400" dirty="0" smtClean="0"/>
              <a:t>.</a:t>
            </a:r>
          </a:p>
          <a:p>
            <a:pPr marL="0" indent="0">
              <a:buNone/>
            </a:pPr>
            <a:r>
              <a:rPr lang="en-US" altLang="ko-KR" sz="2400" dirty="0" smtClean="0"/>
              <a:t>           </a:t>
            </a:r>
            <a:r>
              <a:rPr lang="ko-KR" altLang="en-US" sz="2400" dirty="0" smtClean="0"/>
              <a:t>정보과학의 이론적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기술적 원리를 바탕으로 지식정보사회를 이해하고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  </a:t>
            </a:r>
            <a:r>
              <a:rPr lang="ko-KR" altLang="en-US" sz="2400" dirty="0" smtClean="0"/>
              <a:t>창의적 문제해결능력 및 논리적 사고력 키우기 위한 교과로 변화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- 2015 </a:t>
            </a:r>
            <a:r>
              <a:rPr lang="ko-KR" altLang="en-US" sz="2400" dirty="0" smtClean="0"/>
              <a:t>개정교육과정에서 중학교 필수과목으로 지정</a:t>
            </a:r>
            <a:endParaRPr lang="en-US" altLang="ko-KR" sz="2400" dirty="0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44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8049049"/>
              </p:ext>
            </p:extLst>
          </p:nvPr>
        </p:nvGraphicFramePr>
        <p:xfrm>
          <a:off x="773805" y="911224"/>
          <a:ext cx="10855818" cy="58521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14899"/>
                <a:gridCol w="676929"/>
                <a:gridCol w="9463990"/>
              </a:tblGrid>
              <a:tr h="3014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교과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학년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성취 기준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5355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국어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초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[6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국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01-05]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매체 자료를 활용하여 내용을 효과적으로 발표한다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[6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국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02-05]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매체에 따른 다양한 읽기 방법을 이해하고 적절하게 적용하며 읽는다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[6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국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03-02]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목적이나 주제에 따라 알맞은 내용과 매체를 선정하여 글을 쓴다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ko-KR" alt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120568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중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[9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국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01-11]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매체 자료의 효과를 판단하며 듣는다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[9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국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02-07]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매체에 드러난 다양한 표현 방법과 의도를 평가하며 읽는다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[9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국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03-01]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쓰기는 주제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목적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독자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매체 등을 고려한 문제 해결 과정임을 이해하고 </a:t>
                      </a:r>
                      <a:endParaRPr lang="en-US" altLang="ko-KR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           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글을 쓴다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[9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국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03-08]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영상이나 인터넷 등의 매체 특성을 고려하여 생각이나 느낌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경험을 표현한다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 </a:t>
                      </a:r>
                      <a:endParaRPr lang="ko-KR" alt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2748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도덕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초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[6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도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02-01]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사이버 공간에서 발생하는 여러 문제에 대한 도덕적</a:t>
                      </a:r>
                      <a:r>
                        <a:rPr lang="ko-KR" altLang="en-U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민감성을 기르며</a:t>
                      </a:r>
                      <a:r>
                        <a:rPr lang="en-US" altLang="ko-KR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</a:p>
                    <a:p>
                      <a:pPr latinLnBrk="1"/>
                      <a:r>
                        <a:rPr lang="en-US" altLang="ko-KR" baseline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           </a:t>
                      </a:r>
                      <a:r>
                        <a:rPr lang="en-US" altLang="ko-KR" baseline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ko-KR" altLang="en-U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사이버 공간에서 지켜야 할 예절과 법을 알고 습관화한다</a:t>
                      </a:r>
                      <a:r>
                        <a:rPr lang="en-US" altLang="ko-KR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ko-KR" alt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5893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중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[9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도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02-05]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정보화 시대에 요구되는 도덕적 자세와 책임의 도덕적 근거와 이유를 제시하고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           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타인 존중의 태도를 통해 다양한 방식으로 </a:t>
                      </a:r>
                      <a:r>
                        <a:rPr lang="ko-KR" altLang="en-US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의사소통할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수 있다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 </a:t>
                      </a:r>
                      <a:endParaRPr lang="ko-KR" alt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2748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사회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중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[9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사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일사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)02-03]</a:t>
                      </a:r>
                      <a:r>
                        <a:rPr lang="en-US" altLang="ko-KR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ko-KR" altLang="en-U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대중매체와 대중문화의 의미와 특징을 이해하고</a:t>
                      </a:r>
                      <a:r>
                        <a:rPr lang="en-US" altLang="ko-KR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ko-KR" altLang="en-U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대중문화를 비판적으로</a:t>
                      </a:r>
                      <a:endParaRPr lang="en-US" altLang="ko-KR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latinLnBrk="1"/>
                      <a:r>
                        <a:rPr lang="en-US" altLang="ko-KR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            </a:t>
                      </a:r>
                      <a:r>
                        <a:rPr lang="ko-KR" altLang="en-US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평가하는 태도를 가진다</a:t>
                      </a:r>
                      <a:r>
                        <a:rPr lang="en-US" altLang="ko-KR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ko-KR" alt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589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정보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중</a:t>
                      </a:r>
                      <a:endParaRPr lang="ko-KR" alt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[9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정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01-02]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정보사회 구성원으로서 개인정보와 저작권 보호의 중요성을 인식하고</a:t>
                      </a:r>
                      <a:endParaRPr lang="en-US" altLang="ko-KR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           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개인정보 보호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저작권 보호 방법을 실천한다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[9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정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01-03]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정보사회에서 개인이 지켜야 하는 사이버 윤리의 필요성을 이해하고</a:t>
                      </a:r>
                      <a:endParaRPr lang="en-US" altLang="ko-KR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latinLnBrk="1"/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            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사이버 폭력 방지와 게임∙인터넷∙</a:t>
                      </a:r>
                      <a:r>
                        <a:rPr lang="ko-KR" altLang="en-US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스마트폰</a:t>
                      </a:r>
                      <a:r>
                        <a:rPr lang="ko-KR" altLang="en-US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중독의 예방법을 실천한다</a:t>
                      </a:r>
                      <a:r>
                        <a:rPr lang="en-US" altLang="ko-KR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ko-KR" alt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9258" y="346759"/>
            <a:ext cx="9452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&lt;</a:t>
            </a:r>
            <a:r>
              <a:rPr lang="ko-KR" altLang="en-US" sz="2400" dirty="0" smtClean="0"/>
              <a:t>초등학교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중학교 교육과정의 미디어교육 관련 성취기준</a:t>
            </a:r>
            <a:r>
              <a:rPr lang="en-US" altLang="ko-KR" sz="2400" dirty="0" smtClean="0"/>
              <a:t>&gt;</a:t>
            </a:r>
            <a:endParaRPr lang="ko-KR" altLang="en-US" sz="24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93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199" y="476518"/>
            <a:ext cx="11010363" cy="6381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고등학교 교육과정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국어 일반선택</a:t>
            </a:r>
            <a:r>
              <a:rPr lang="en-US" altLang="ko-KR" sz="2400" dirty="0" smtClean="0"/>
              <a:t>-&lt;</a:t>
            </a:r>
            <a:r>
              <a:rPr lang="ko-KR" altLang="en-US" sz="2400" dirty="0" smtClean="0"/>
              <a:t>언어와 매체</a:t>
            </a:r>
            <a:r>
              <a:rPr lang="en-US" altLang="ko-KR" sz="2400" dirty="0" smtClean="0"/>
              <a:t>&gt;) </a:t>
            </a:r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국어 교과 특성상 언어와 미디어의 관계에 지속적인 관심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- 2007 </a:t>
            </a:r>
            <a:r>
              <a:rPr lang="ko-KR" altLang="en-US" sz="2400" dirty="0" smtClean="0"/>
              <a:t>개정교육과정에서 </a:t>
            </a:r>
            <a:r>
              <a:rPr lang="en-US" altLang="ko-KR" sz="2400" dirty="0" smtClean="0"/>
              <a:t>&lt;</a:t>
            </a:r>
            <a:r>
              <a:rPr lang="ko-KR" altLang="en-US" sz="2400" dirty="0" smtClean="0"/>
              <a:t>매체 언어</a:t>
            </a:r>
            <a:r>
              <a:rPr lang="en-US" altLang="ko-KR" sz="2400" dirty="0" smtClean="0"/>
              <a:t>&gt; </a:t>
            </a:r>
            <a:r>
              <a:rPr lang="ko-KR" altLang="en-US" sz="2400" dirty="0" smtClean="0"/>
              <a:t>과목 신설</a:t>
            </a:r>
            <a:r>
              <a:rPr lang="en-US" altLang="ko-KR" sz="2400" dirty="0" smtClean="0"/>
              <a:t>. </a:t>
            </a:r>
            <a:r>
              <a:rPr lang="ko-KR" altLang="en-US" sz="2400" dirty="0" smtClean="0"/>
              <a:t>매체활용이 아니라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매체를 통한 개인의 사회적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심미적 의사소통능력 기르기 위한 목적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- 2009 </a:t>
            </a:r>
            <a:r>
              <a:rPr lang="ko-KR" altLang="en-US" sz="2400" dirty="0" smtClean="0"/>
              <a:t>개정교육과정에서는 국어과 선택과목이 지나치게 세분화되어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있다는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지적으로 </a:t>
            </a:r>
            <a:r>
              <a:rPr lang="en-US" altLang="ko-KR" sz="2400" dirty="0" smtClean="0"/>
              <a:t>&lt;</a:t>
            </a:r>
            <a:r>
              <a:rPr lang="ko-KR" altLang="en-US" sz="2400" dirty="0" smtClean="0"/>
              <a:t>매체 언어</a:t>
            </a:r>
            <a:r>
              <a:rPr lang="en-US" altLang="ko-KR" sz="2400" dirty="0" smtClean="0"/>
              <a:t>&gt; </a:t>
            </a:r>
            <a:r>
              <a:rPr lang="ko-KR" altLang="en-US" sz="2400" dirty="0" smtClean="0"/>
              <a:t>교육내용 다른 선택과목으로 흡수통합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- 2015 </a:t>
            </a:r>
            <a:r>
              <a:rPr lang="ko-KR" altLang="en-US" sz="2400" dirty="0" smtClean="0"/>
              <a:t>개정교육과정에서 핵심역량 가운데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자료∙정보 활용 역량</a:t>
            </a:r>
            <a:r>
              <a:rPr lang="en-US" altLang="ko-KR" sz="2400" dirty="0" smtClean="0"/>
              <a:t>‘, 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‘</a:t>
            </a:r>
            <a:r>
              <a:rPr lang="ko-KR" altLang="en-US" sz="2400" dirty="0" smtClean="0"/>
              <a:t>의사소통 역량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이 포함되면서 일반선택 과목으로 </a:t>
            </a:r>
            <a:r>
              <a:rPr lang="en-US" altLang="ko-KR" sz="2400" dirty="0" smtClean="0"/>
              <a:t>&lt;</a:t>
            </a:r>
            <a:r>
              <a:rPr lang="ko-KR" altLang="en-US" sz="2400" dirty="0" smtClean="0"/>
              <a:t>언어와 매체</a:t>
            </a:r>
            <a:r>
              <a:rPr lang="en-US" altLang="ko-KR" sz="2400" dirty="0" smtClean="0"/>
              <a:t>&gt; </a:t>
            </a:r>
            <a:r>
              <a:rPr lang="ko-KR" altLang="en-US" sz="2400" dirty="0" smtClean="0"/>
              <a:t>신설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매체 </a:t>
            </a:r>
            <a:r>
              <a:rPr lang="ko-KR" altLang="en-US" sz="2400" dirty="0"/>
              <a:t>언어의 본질을 이해하고 </a:t>
            </a:r>
            <a:r>
              <a:rPr lang="ko-KR" altLang="en-US" sz="2400" dirty="0" smtClean="0"/>
              <a:t>탐구하며 이를 </a:t>
            </a:r>
            <a:r>
              <a:rPr lang="ko-KR" altLang="en-US" sz="2400" dirty="0"/>
              <a:t>실제 의사소통에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통합적으로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활용하는 </a:t>
            </a:r>
            <a:r>
              <a:rPr lang="ko-KR" altLang="en-US" sz="2400" dirty="0"/>
              <a:t>능력과 </a:t>
            </a:r>
            <a:r>
              <a:rPr lang="ko-KR" altLang="en-US" sz="2400" dirty="0" smtClean="0"/>
              <a:t>태도를 기르기 위한 목적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매체의 언어적 활용 측면을 중심으로 접근함으로써 다른 관련 교과와 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  </a:t>
            </a:r>
            <a:r>
              <a:rPr lang="ko-KR" altLang="en-US" sz="2400" dirty="0" smtClean="0"/>
              <a:t>연계된 통합교육의 어려움  </a:t>
            </a:r>
            <a:endParaRPr lang="ko-KR" altLang="en-US" sz="24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49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76836" y="762000"/>
            <a:ext cx="10515600" cy="63299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dirty="0" smtClean="0"/>
              <a:t>&lt;</a:t>
            </a:r>
            <a:r>
              <a:rPr lang="ko-KR" altLang="en-US" sz="2400" dirty="0" smtClean="0"/>
              <a:t>고등학교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언어와 매체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의 미디어교육 관련 성취기준</a:t>
            </a:r>
            <a:r>
              <a:rPr lang="en-US" altLang="ko-KR" sz="2400" dirty="0" smtClean="0"/>
              <a:t>&gt;</a:t>
            </a:r>
          </a:p>
          <a:p>
            <a:pPr marL="0" indent="0">
              <a:buNone/>
            </a:pPr>
            <a:endParaRPr lang="en-US" altLang="ko-KR" sz="2400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02912"/>
              </p:ext>
            </p:extLst>
          </p:nvPr>
        </p:nvGraphicFramePr>
        <p:xfrm>
          <a:off x="973428" y="1339403"/>
          <a:ext cx="10527406" cy="512579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90559"/>
                <a:gridCol w="8936847"/>
              </a:tblGrid>
              <a:tr h="46587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영역</a:t>
                      </a:r>
                      <a:endParaRPr lang="ko-KR" altLang="en-US" sz="18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성취 기준</a:t>
                      </a:r>
                      <a:r>
                        <a:rPr lang="en-US" altLang="ko-KR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ko-KR" altLang="en-US" sz="18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9315"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언어와 </a:t>
                      </a:r>
                      <a:endParaRPr lang="en-US" altLang="ko-KR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ase" latinLnBrk="1"/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매체의 본질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[12</a:t>
                      </a:r>
                      <a:r>
                        <a:rPr lang="ko-KR" altLang="en-US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언매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01-03]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의사소통의 매개체로서 매체의 유형과 특성을 이해한다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ko-KR" altLang="en-US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[12</a:t>
                      </a:r>
                      <a:r>
                        <a:rPr lang="ko-KR" altLang="en-US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언매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01-04]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현대 사회의 소통 현상과 관련하여 매체 언어의 특성을 이해한다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ko-KR" altLang="en-US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2595792"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매체 언어의 탐구와 활용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[12</a:t>
                      </a:r>
                      <a:r>
                        <a:rPr lang="ko-KR" altLang="en-US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언매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03-01]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매체의 특성에 따라 정보가 구성되고 유통되는 방식을 알고 </a:t>
                      </a:r>
                      <a:endParaRPr lang="en-US" altLang="ko-KR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fontAlgn="base" latinLnBrk="1"/>
                      <a:r>
                        <a:rPr lang="en-US" altLang="ko-KR" sz="18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                       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이를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의사소통에 활용한다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ko-KR" altLang="en-US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[12</a:t>
                      </a:r>
                      <a:r>
                        <a:rPr lang="ko-KR" altLang="en-US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언매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03-02]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다양한 관점과 가치를 고려하여 매체 자료를 수용한다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ko-KR" altLang="en-US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[12</a:t>
                      </a:r>
                      <a:r>
                        <a:rPr lang="ko-KR" altLang="en-US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언매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03-03]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목적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수용자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매체의 특성을 고려하여 다양한 매체 자료를 생산한다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ko-KR" altLang="en-US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[12</a:t>
                      </a:r>
                      <a:r>
                        <a:rPr lang="ko-KR" altLang="en-US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언매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03-04]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매체 언어의 창의적 표현 방법과 심미적 가치를 이해하고 향유한다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ko-KR" altLang="en-US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[12</a:t>
                      </a:r>
                      <a:r>
                        <a:rPr lang="ko-KR" altLang="en-US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언매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03-05]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매체 언어가 인간관계와 사회생활에 미치는 영향을 탐구한다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ko-KR" altLang="en-US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[12</a:t>
                      </a:r>
                      <a:r>
                        <a:rPr lang="ko-KR" altLang="en-US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언매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03-06]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매체를 바탕으로 하여 형성되는 문화에 대해 비판적으로 이해하고 </a:t>
                      </a:r>
                      <a:endParaRPr lang="en-US" altLang="ko-KR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                       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주체적으로 향유한다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ko-KR" altLang="en-US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1344807"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언어와 </a:t>
                      </a:r>
                      <a:endParaRPr lang="en-US" altLang="ko-KR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ase" latinLnBrk="1"/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매체에 대한 태도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[12</a:t>
                      </a:r>
                      <a:r>
                        <a:rPr lang="ko-KR" altLang="en-US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언매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04-02]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자신의 매체 언어생활에 대해 성찰하고 문제점을 개선하려는 </a:t>
                      </a:r>
                      <a:endParaRPr lang="en-US" altLang="ko-KR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                       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태도를 지닌다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ko-KR" altLang="en-US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[12</a:t>
                      </a:r>
                      <a:r>
                        <a:rPr lang="ko-KR" altLang="en-US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언매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04-03]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현대 사회에서 언어와 매체 언어의 가치를 이해하고 언어문화와 </a:t>
                      </a:r>
                      <a:endParaRPr lang="en-US" altLang="ko-KR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fontAlgn="base" latinLnBrk="1"/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                        </a:t>
                      </a:r>
                      <a:r>
                        <a:rPr lang="ko-KR" alt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매체 문화의 발전에 참여하는 태도를 지닌다</a:t>
                      </a:r>
                      <a:r>
                        <a:rPr lang="en-US" altLang="ko-KR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ko-KR" altLang="en-US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168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360608"/>
            <a:ext cx="10958848" cy="64973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800" dirty="0" smtClean="0"/>
              <a:t>3. </a:t>
            </a:r>
            <a:r>
              <a:rPr lang="ko-KR" altLang="en-US" sz="2800" dirty="0" smtClean="0"/>
              <a:t>학교 미디어교육 지원 기관 현황</a:t>
            </a:r>
            <a:endParaRPr lang="en-US" altLang="ko-KR" sz="2800" dirty="0" smtClean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한국언론진흥재단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지식기반사회에서 지식과 정보에 분별 있게 접근하고 그 내용을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분석하고 평가하여 효율적으로 활용할 수 있는 능력을 기르는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/>
              <a:t>          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뉴스 </a:t>
            </a:r>
            <a:r>
              <a:rPr lang="ko-KR" altLang="en-US" sz="2400" dirty="0" err="1" smtClean="0"/>
              <a:t>리터러시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 중심의 미디어교육 강조</a:t>
            </a:r>
            <a:endParaRPr lang="en-US" altLang="ko-KR" sz="2400" dirty="0" smtClean="0"/>
          </a:p>
          <a:p>
            <a:pPr marL="0" indent="0" fontAlgn="base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학교에서 활용할 수 있는 뉴스 </a:t>
            </a:r>
            <a:r>
              <a:rPr lang="ko-KR" altLang="en-US" sz="2400" dirty="0" err="1" smtClean="0"/>
              <a:t>리터러시</a:t>
            </a:r>
            <a:r>
              <a:rPr lang="ko-KR" altLang="en-US" sz="2400" dirty="0" smtClean="0"/>
              <a:t> 수업지도안과 교수학습자료</a:t>
            </a:r>
            <a:endParaRPr lang="en-US" altLang="ko-KR" sz="2400" dirty="0" smtClean="0"/>
          </a:p>
          <a:p>
            <a:pPr marL="0" indent="0" fontAlgn="base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보급을 위한 온라인 미디어교육 포털 사이트 운영</a:t>
            </a:r>
            <a:r>
              <a:rPr lang="en-US" altLang="ko-KR" sz="2400" dirty="0" smtClean="0"/>
              <a:t>(</a:t>
            </a:r>
            <a:r>
              <a:rPr lang="en-US" altLang="ko-KR" sz="2400" dirty="0" smtClean="0">
                <a:hlinkClick r:id="rId2"/>
              </a:rPr>
              <a:t>http://forme.or.kr</a:t>
            </a:r>
            <a:r>
              <a:rPr lang="en-US" altLang="ko-KR" sz="2400" dirty="0" smtClean="0"/>
              <a:t>)</a:t>
            </a:r>
          </a:p>
          <a:p>
            <a:pPr marL="0" indent="0" fontAlgn="base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매년 </a:t>
            </a:r>
            <a:r>
              <a:rPr lang="en-US" altLang="ko-KR" sz="2400" dirty="0" smtClean="0"/>
              <a:t>&lt;</a:t>
            </a:r>
            <a:r>
              <a:rPr lang="ko-KR" altLang="en-US" sz="2400" dirty="0" smtClean="0"/>
              <a:t>미디어교육 전국대회</a:t>
            </a:r>
            <a:r>
              <a:rPr lang="en-US" altLang="ko-KR" sz="2400" dirty="0" smtClean="0"/>
              <a:t>&gt; </a:t>
            </a:r>
            <a:r>
              <a:rPr lang="ko-KR" altLang="en-US" sz="2400" dirty="0" smtClean="0"/>
              <a:t>개최하여 우수 수업사례 공유</a:t>
            </a:r>
            <a:endParaRPr lang="en-US" altLang="ko-KR" sz="2400" dirty="0" smtClean="0"/>
          </a:p>
          <a:p>
            <a:pPr marL="0" indent="0" fontAlgn="base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교사들의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해외 미디어교육 현장 연수 프로그램 운영</a:t>
            </a:r>
            <a:endParaRPr lang="en-US" altLang="ko-KR" sz="2400" dirty="0" smtClean="0"/>
          </a:p>
          <a:p>
            <a:pPr marL="0" indent="0" fontAlgn="base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교사들의 전문적 학습 공동체 활성화를 위한 교과연구회 지원</a:t>
            </a:r>
            <a:endParaRPr lang="en-US" altLang="ko-KR" sz="2400" dirty="0" smtClean="0"/>
          </a:p>
          <a:p>
            <a:pPr marL="0" indent="0" fontAlgn="base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미디어교육의 사회적 인식 제고와 정보 제공을 위해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계간지 </a:t>
            </a:r>
            <a:endParaRPr lang="en-US" altLang="ko-KR" sz="2400" dirty="0" smtClean="0"/>
          </a:p>
          <a:p>
            <a:pPr marL="0" indent="0" fontAlgn="base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‘</a:t>
            </a:r>
            <a:r>
              <a:rPr lang="ko-KR" altLang="en-US" sz="2400" dirty="0" err="1" smtClean="0"/>
              <a:t>미디어리터러시</a:t>
            </a:r>
            <a:r>
              <a:rPr lang="en-US" altLang="ko-KR" sz="2400" dirty="0" smtClean="0"/>
              <a:t>’ </a:t>
            </a:r>
            <a:r>
              <a:rPr lang="ko-KR" altLang="en-US" sz="2400" dirty="0" smtClean="0"/>
              <a:t>발간 등</a:t>
            </a:r>
            <a:endParaRPr lang="ko-KR" altLang="en-US" sz="24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208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6434608"/>
              </p:ext>
            </p:extLst>
          </p:nvPr>
        </p:nvGraphicFramePr>
        <p:xfrm>
          <a:off x="1043189" y="1275009"/>
          <a:ext cx="10239100" cy="537048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71269"/>
                <a:gridCol w="8167831"/>
              </a:tblGrid>
              <a:tr h="134260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학교</a:t>
                      </a:r>
                      <a:r>
                        <a:rPr lang="ko-KR" altLang="en-US" sz="20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US" altLang="ko-KR" sz="2000" b="1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20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미디어교육</a:t>
                      </a:r>
                      <a:endParaRPr lang="en-US" altLang="ko-KR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학교별 맞춤형 미디어 </a:t>
                      </a:r>
                      <a:r>
                        <a:rPr lang="ko-KR" altLang="en-US" sz="2000" b="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리터러시</a:t>
                      </a:r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수업 지원</a:t>
                      </a:r>
                      <a:endParaRPr lang="en-US" altLang="ko-KR" sz="2000" b="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b="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자유학기제</a:t>
                      </a:r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맞춤형 미디어 </a:t>
                      </a:r>
                      <a:r>
                        <a:rPr lang="ko-KR" altLang="en-US" sz="2000" b="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리터러시</a:t>
                      </a:r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수업 지원</a:t>
                      </a:r>
                      <a:endParaRPr lang="en-US" altLang="ko-KR" sz="2000" b="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미디어 </a:t>
                      </a:r>
                      <a:r>
                        <a:rPr lang="ko-KR" altLang="en-US" sz="2000" b="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리터러시</a:t>
                      </a:r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수업 역량 강화를 위한 교사 연수</a:t>
                      </a:r>
                      <a:endParaRPr lang="en-US" altLang="ko-KR" sz="2000" b="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현장 교사 중심 미디어 </a:t>
                      </a:r>
                      <a:r>
                        <a:rPr lang="ko-KR" altLang="en-US" sz="2000" b="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리터러시</a:t>
                      </a:r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교육과정 및 수업 설계</a:t>
                      </a:r>
                      <a:r>
                        <a:rPr lang="ko-KR" altLang="en-US" sz="2000" b="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연구 활성화</a:t>
                      </a:r>
                      <a:endParaRPr lang="ko-KR" altLang="en-US" sz="2000" b="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29">
                <a:tc>
                  <a:txBody>
                    <a:bodyPr/>
                    <a:lstStyle/>
                    <a:p>
                      <a:pPr algn="ctr" latinLnBrk="1"/>
                      <a:endParaRPr lang="en-US" altLang="ko-KR" sz="5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endParaRPr lang="ko-KR" altLang="en-US" sz="500" b="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173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사회 </a:t>
                      </a:r>
                      <a:endParaRPr lang="en-US" altLang="ko-KR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미디어교육 </a:t>
                      </a:r>
                      <a:endParaRPr lang="en-US" altLang="ko-KR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다양한</a:t>
                      </a:r>
                      <a:r>
                        <a:rPr lang="ko-KR" altLang="en-US" sz="20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계층과 연령대 대상 미디어 </a:t>
                      </a:r>
                      <a:r>
                        <a:rPr lang="ko-KR" altLang="en-US" sz="2000" kern="12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리터러시</a:t>
                      </a:r>
                      <a:r>
                        <a:rPr lang="ko-KR" altLang="en-US" sz="20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교실 운영</a:t>
                      </a:r>
                      <a:endParaRPr lang="en-US" altLang="ko-KR" sz="2000" kern="12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미디어교육 시설 및 단체의 교육 기반 강화</a:t>
                      </a:r>
                      <a:endParaRPr lang="en-US" altLang="ko-KR" sz="2000" kern="12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신문사 미디어교육 프로그램 지원</a:t>
                      </a:r>
                      <a:endParaRPr lang="en-US" altLang="ko-KR" sz="2000" kern="12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뉴스 읽기 진흥 </a:t>
                      </a:r>
                      <a:r>
                        <a:rPr lang="ko-KR" altLang="en-US" sz="2000" kern="12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콘텐츠</a:t>
                      </a:r>
                      <a:r>
                        <a:rPr lang="ko-KR" altLang="en-US" sz="20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보급</a:t>
                      </a:r>
                      <a:endParaRPr lang="en-US" altLang="ko-KR" sz="2000" kern="12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뉴스 활용 강좌 지원</a:t>
                      </a:r>
                      <a:endParaRPr lang="ko-KR" altLang="en-US" sz="20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71729">
                <a:tc>
                  <a:txBody>
                    <a:bodyPr/>
                    <a:lstStyle/>
                    <a:p>
                      <a:pPr algn="ctr" latinLnBrk="1"/>
                      <a:endParaRPr lang="en-US" altLang="ko-KR" sz="5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endParaRPr lang="ko-KR" altLang="en-US" sz="5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96707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미디어교육</a:t>
                      </a:r>
                      <a:endParaRPr lang="en-US" altLang="ko-KR" sz="2000" b="1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20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인프라 구축</a:t>
                      </a:r>
                      <a:endParaRPr lang="ko-KR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미디어교육 전문강사 양성 및 역량 강화</a:t>
                      </a:r>
                      <a:endParaRPr lang="en-US" altLang="ko-KR" sz="20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미디어교육 교재 개발 및 배포</a:t>
                      </a:r>
                      <a:endParaRPr lang="en-US" altLang="ko-KR" sz="20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미디어교육 포털 운영 및 교육 </a:t>
                      </a:r>
                      <a:r>
                        <a:rPr lang="ko-KR" altLang="en-US" sz="20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콘텐츠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개발∙제공</a:t>
                      </a:r>
                      <a:endParaRPr lang="en-US" altLang="ko-KR" sz="20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미디어교육 전국대회 개최</a:t>
                      </a:r>
                      <a:endParaRPr lang="en-US" altLang="ko-KR" sz="20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미디어교육 포럼 운영</a:t>
                      </a:r>
                      <a:endParaRPr lang="en-US" altLang="ko-KR" sz="20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선진 미디어교육 벤치마킹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189" y="762000"/>
            <a:ext cx="8590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&lt;</a:t>
            </a:r>
            <a:r>
              <a:rPr lang="ko-KR" altLang="en-US" sz="2400" dirty="0" smtClean="0"/>
              <a:t>한국언론진흥재단의 미디어교육 사업</a:t>
            </a:r>
            <a:r>
              <a:rPr lang="en-US" altLang="ko-KR" sz="2400" dirty="0" smtClean="0"/>
              <a:t>&gt;</a:t>
            </a:r>
            <a:endParaRPr lang="ko-KR" altLang="en-US" sz="24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716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199" y="476518"/>
            <a:ext cx="11010363" cy="6381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시청자미디어재단</a:t>
            </a:r>
            <a:r>
              <a:rPr lang="en-US" altLang="ko-KR" sz="2400" dirty="0" smtClean="0"/>
              <a:t> </a:t>
            </a:r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방송법 제</a:t>
            </a:r>
            <a:r>
              <a:rPr lang="en-US" altLang="ko-KR" sz="2400" dirty="0" smtClean="0"/>
              <a:t>90</a:t>
            </a:r>
            <a:r>
              <a:rPr lang="ko-KR" altLang="en-US" sz="2400" dirty="0" smtClean="0"/>
              <a:t>조의</a:t>
            </a:r>
            <a:r>
              <a:rPr lang="en-US" altLang="ko-KR" sz="2400" dirty="0" smtClean="0"/>
              <a:t>2</a:t>
            </a:r>
            <a:r>
              <a:rPr lang="ko-KR" altLang="en-US" sz="2400" dirty="0" smtClean="0"/>
              <a:t>에 근거하여 </a:t>
            </a:r>
            <a:r>
              <a:rPr lang="en-US" altLang="ko-KR" sz="2400" dirty="0" smtClean="0"/>
              <a:t>2015</a:t>
            </a:r>
            <a:r>
              <a:rPr lang="ko-KR" altLang="en-US" sz="2400" dirty="0" smtClean="0"/>
              <a:t>년 </a:t>
            </a:r>
            <a:r>
              <a:rPr lang="en-US" altLang="ko-KR" sz="2400" dirty="0" smtClean="0"/>
              <a:t>5</a:t>
            </a:r>
            <a:r>
              <a:rPr lang="ko-KR" altLang="en-US" sz="2400" dirty="0" smtClean="0"/>
              <a:t>월 설립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미디어에 관한 교육∙체험 및 홍보를 주요 사업으로 지정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사업목적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국민 누구나 미디어를 통하여 전달되는 정보와 내용에 대한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                </a:t>
            </a:r>
            <a:r>
              <a:rPr lang="ko-KR" altLang="en-US" sz="2400" dirty="0" smtClean="0"/>
              <a:t>접근 능력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비판적 이해 능력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창의적 활용 능력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민주적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                </a:t>
            </a:r>
            <a:r>
              <a:rPr lang="ko-KR" altLang="en-US" sz="2400" dirty="0" smtClean="0"/>
              <a:t>소통 능력을 증진시킬 수 있도록 미디어교육을 지원하여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                </a:t>
            </a:r>
            <a:r>
              <a:rPr lang="ko-KR" altLang="en-US" sz="2400" dirty="0" smtClean="0"/>
              <a:t>시민의식을 함양하고 미디어를 통한 사회참여 활성화에 기여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사업내용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평생 미디어교육 체계 구축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                </a:t>
            </a:r>
            <a:r>
              <a:rPr lang="ko-KR" altLang="en-US" sz="2400" dirty="0" smtClean="0"/>
              <a:t>미디어 취약계층 지원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                </a:t>
            </a:r>
            <a:r>
              <a:rPr lang="ko-KR" altLang="en-US" sz="2400" dirty="0" smtClean="0"/>
              <a:t>디지털 미디어 환경 대응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                </a:t>
            </a:r>
            <a:r>
              <a:rPr lang="ko-KR" altLang="en-US" sz="2400" dirty="0" smtClean="0"/>
              <a:t>미디어교육 네트워크 활성화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                </a:t>
            </a:r>
            <a:r>
              <a:rPr lang="ko-KR" altLang="en-US" sz="2400" dirty="0" smtClean="0"/>
              <a:t>미디어교육 전문성 강화</a:t>
            </a:r>
            <a:endParaRPr lang="en-US" altLang="ko-KR" sz="2400" dirty="0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83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54109" y="814346"/>
            <a:ext cx="11010363" cy="6381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dirty="0" smtClean="0"/>
              <a:t>&lt;</a:t>
            </a:r>
            <a:r>
              <a:rPr lang="ko-KR" altLang="en-US" sz="2400" dirty="0" smtClean="0"/>
              <a:t>시청자미디어재단의 학교 미디어교육 지원 사업</a:t>
            </a:r>
            <a:r>
              <a:rPr lang="en-US" altLang="ko-KR" sz="2400" dirty="0" smtClean="0"/>
              <a:t>&gt;</a:t>
            </a:r>
          </a:p>
          <a:p>
            <a:pPr marL="0" indent="0">
              <a:buNone/>
            </a:pPr>
            <a:endParaRPr lang="en-US" altLang="ko-KR" sz="2400" dirty="0" smtClean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476840"/>
              </p:ext>
            </p:extLst>
          </p:nvPr>
        </p:nvGraphicFramePr>
        <p:xfrm>
          <a:off x="1053204" y="1402247"/>
          <a:ext cx="10241566" cy="380081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24534"/>
                <a:gridCol w="1688563"/>
                <a:gridCol w="6928469"/>
              </a:tblGrid>
              <a:tr h="111521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자유학기제</a:t>
                      </a:r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미디어교육</a:t>
                      </a:r>
                      <a:endParaRPr lang="ko-KR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맞춤형 </a:t>
                      </a:r>
                      <a:endParaRPr lang="en-US" altLang="ko-KR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미디어교육</a:t>
                      </a:r>
                      <a:endParaRPr lang="ko-KR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- </a:t>
                      </a: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자유학기에 선정된 학교 대상 공모</a:t>
                      </a:r>
                      <a:endParaRPr lang="en-US" altLang="ko-KR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  <a:p>
                      <a:pPr latinLnBrk="1"/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- </a:t>
                      </a: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선정된 학교에서 </a:t>
                      </a:r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1</a:t>
                      </a: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학기 또는 </a:t>
                      </a:r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1</a:t>
                      </a: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년 동안 </a:t>
                      </a:r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8~30</a:t>
                      </a:r>
                      <a:r>
                        <a:rPr lang="ko-KR" altLang="en-US" sz="2000" b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차시</a:t>
                      </a: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교육</a:t>
                      </a:r>
                      <a:endParaRPr lang="ko-KR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5216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미디어 </a:t>
                      </a:r>
                      <a:endParaRPr lang="en-US" altLang="ko-KR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진로체험</a:t>
                      </a:r>
                      <a:endParaRPr lang="ko-KR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시청자미디어센터 스튜디오에서 진로체험 교육</a:t>
                      </a:r>
                      <a:endParaRPr lang="en-US" altLang="ko-KR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  <a:p>
                      <a:pPr latinLnBrk="1"/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 (1</a:t>
                      </a: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회 </a:t>
                      </a:r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4</a:t>
                      </a: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시간</a:t>
                      </a:r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)</a:t>
                      </a:r>
                      <a:endParaRPr lang="ko-KR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341">
                <a:tc>
                  <a:txBody>
                    <a:bodyPr/>
                    <a:lstStyle/>
                    <a:p>
                      <a:pPr algn="ctr" latinLnBrk="1"/>
                      <a:endParaRPr lang="ko-KR" altLang="en-US" sz="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5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046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동아리 미디어교육</a:t>
                      </a:r>
                      <a:endParaRPr lang="ko-KR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</a:t>
                      </a:r>
                      <a:r>
                        <a:rPr lang="ko-KR" altLang="en-US" sz="2000" b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초중고</a:t>
                      </a: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방송반 및 </a:t>
                      </a:r>
                      <a:r>
                        <a:rPr lang="ko-KR" altLang="en-US" sz="2000" b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동아리반</a:t>
                      </a: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학생들을 대상으로 방송제작 </a:t>
                      </a:r>
                      <a:endParaRPr lang="en-US" altLang="ko-KR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  <a:p>
                      <a:pPr marL="0" indent="0">
                        <a:buNone/>
                      </a:pP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분야의</a:t>
                      </a:r>
                      <a:r>
                        <a:rPr lang="en-US" altLang="ko-KR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</a:t>
                      </a: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적성을 조기발굴하기 위한 전문 미디어교육 </a:t>
                      </a:r>
                      <a:endParaRPr lang="en-US" altLang="ko-KR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  <a:p>
                      <a:pPr marL="0" indent="0">
                        <a:buNone/>
                      </a:pPr>
                      <a:r>
                        <a:rPr lang="ko-KR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 프로그램 과정</a:t>
                      </a:r>
                      <a:endParaRPr lang="en-US" altLang="ko-KR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254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360608"/>
            <a:ext cx="10868696" cy="64973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800" dirty="0" smtClean="0"/>
              <a:t>4. </a:t>
            </a:r>
            <a:r>
              <a:rPr lang="ko-KR" altLang="en-US" sz="2800" dirty="0" smtClean="0"/>
              <a:t>현행 학교 미디어교육의 한계</a:t>
            </a:r>
            <a:endParaRPr lang="en-US" altLang="ko-KR" sz="2800" dirty="0" smtClean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en-US" altLang="ko-KR" sz="2400" dirty="0" smtClean="0"/>
              <a:t>2015 </a:t>
            </a:r>
            <a:r>
              <a:rPr lang="ko-KR" altLang="en-US" sz="2400" dirty="0" smtClean="0"/>
              <a:t>개정 교육과정의 문제점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err="1" smtClean="0"/>
              <a:t>초중등은</a:t>
            </a:r>
            <a:r>
              <a:rPr lang="ko-KR" altLang="en-US" sz="2400" dirty="0" smtClean="0"/>
              <a:t> 개별 교과에 미디어교육 관련 내용 분산되어 체계성 없음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고등학교 </a:t>
            </a:r>
            <a:r>
              <a:rPr lang="en-US" altLang="ko-KR" sz="2400" dirty="0" smtClean="0"/>
              <a:t>&lt;</a:t>
            </a:r>
            <a:r>
              <a:rPr lang="ko-KR" altLang="en-US" sz="2400" dirty="0" smtClean="0"/>
              <a:t>언어와 매체</a:t>
            </a:r>
            <a:r>
              <a:rPr lang="en-US" altLang="ko-KR" sz="2400" dirty="0" smtClean="0"/>
              <a:t>&gt;</a:t>
            </a:r>
            <a:r>
              <a:rPr lang="ko-KR" altLang="en-US" sz="2400" dirty="0" smtClean="0"/>
              <a:t>는 미디어를 언어 </a:t>
            </a:r>
            <a:r>
              <a:rPr lang="ko-KR" altLang="en-US" sz="2400" dirty="0"/>
              <a:t>활</a:t>
            </a:r>
            <a:r>
              <a:rPr lang="ko-KR" altLang="en-US" sz="2400" dirty="0" smtClean="0"/>
              <a:t>용 차원에서 이해할 뿐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</a:t>
            </a:r>
            <a:r>
              <a:rPr lang="ko-KR" altLang="en-US" sz="2400" dirty="0" smtClean="0"/>
              <a:t>미디어로 인한 사회적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윤리적 쟁점에 대해서는 소홀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체계적이고 종합적인 교육과정의 부재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미디어교육의 필요성에 대한 인식은 높으나 관련 교육제도 미비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현장 교사들의 개인적 관심과 경험을 토대로 개별적 교육 수행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학교 외부의 청소년 대상 미디어교육에 대한 검증 필요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학교 미디어교육에 대한 외부 지원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수요자인 학교나 교사보다 공급자인 지원기관의 입장 반영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장기적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지속적인 교육보다 단기적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일회성 교육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행사에 그치기 쉬움</a:t>
            </a:r>
            <a:endParaRPr lang="en-US" altLang="ko-KR" sz="2400" dirty="0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798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199" y="244700"/>
            <a:ext cx="10855818" cy="6613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4000" dirty="0" smtClean="0">
                <a:latin typeface="+mj-ea"/>
                <a:ea typeface="+mj-ea"/>
              </a:rPr>
              <a:t>IV. </a:t>
            </a:r>
            <a:r>
              <a:rPr lang="ko-KR" altLang="en-US" sz="4000" dirty="0" smtClean="0">
                <a:latin typeface="+mj-ea"/>
                <a:ea typeface="+mj-ea"/>
              </a:rPr>
              <a:t>미디어교육의 공교육화 추진 방향</a:t>
            </a:r>
            <a:endParaRPr lang="en-US" altLang="ko-KR" sz="4000" dirty="0" smtClean="0">
              <a:latin typeface="+mj-ea"/>
              <a:ea typeface="+mj-ea"/>
            </a:endParaRPr>
          </a:p>
          <a:p>
            <a:pPr marL="0" indent="0">
              <a:buNone/>
            </a:pPr>
            <a:endParaRPr lang="en-US" altLang="ko-KR" sz="2400" dirty="0"/>
          </a:p>
          <a:p>
            <a:pPr marL="0" indent="0">
              <a:buNone/>
            </a:pPr>
            <a:r>
              <a:rPr lang="en-US" altLang="ko-KR" sz="2800" dirty="0" smtClean="0"/>
              <a:t>1. </a:t>
            </a:r>
            <a:r>
              <a:rPr lang="ko-KR" altLang="en-US" sz="2800" dirty="0" smtClean="0"/>
              <a:t>추진 필요성</a:t>
            </a:r>
            <a:endParaRPr lang="en-US" altLang="ko-KR" sz="2800" dirty="0" smtClean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미디어교육의 보편성 확립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청소년들 간에도 미디어 </a:t>
            </a:r>
            <a:r>
              <a:rPr lang="ko-KR" altLang="en-US" sz="2400" dirty="0" err="1" smtClean="0"/>
              <a:t>접근성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활용능력 격차 심각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정현선 외</a:t>
            </a:r>
            <a:r>
              <a:rPr lang="en-US" altLang="ko-KR" sz="2400" dirty="0" smtClean="0"/>
              <a:t>, 2016)</a:t>
            </a:r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미디어 접근과 이용에서 소외되는 계층 없도록 보편적 교육 수행 필요</a:t>
            </a:r>
            <a:endParaRPr lang="en-US" altLang="ko-KR" sz="2400" dirty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미디어교육의 지속성 유지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일회성 교육이나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사후교육으로는 미디어로 인한 사회 문제 해결 불가능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학생의 성장 과정에 맞춘 단계적 교육을 통한 사전교육 필요</a:t>
            </a:r>
            <a:endParaRPr lang="en-US" altLang="ko-KR" sz="2400" dirty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미디어교육의 전문성 강화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현장 교사들의 개인적 관심과 경험에 기반한 교육의 한계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‘</a:t>
            </a:r>
            <a:r>
              <a:rPr lang="ko-KR" altLang="en-US" sz="2400" dirty="0" smtClean="0"/>
              <a:t>교육</a:t>
            </a:r>
            <a:r>
              <a:rPr lang="en-US" altLang="ko-KR" sz="2400" dirty="0" smtClean="0"/>
              <a:t>’ </a:t>
            </a:r>
            <a:r>
              <a:rPr lang="ko-KR" altLang="en-US" sz="2400" dirty="0" smtClean="0"/>
              <a:t>전문가인 교사의 전문성 강화를 위해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미디어</a:t>
            </a:r>
            <a:r>
              <a:rPr lang="en-US" altLang="ko-KR" sz="2400" dirty="0" smtClean="0"/>
              <a:t>’ </a:t>
            </a:r>
            <a:r>
              <a:rPr lang="ko-KR" altLang="en-US" sz="2400" dirty="0" smtClean="0"/>
              <a:t>전문가 지원 필요</a:t>
            </a:r>
            <a:endParaRPr lang="en-US" altLang="ko-KR" sz="2400" dirty="0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22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257578"/>
            <a:ext cx="10515600" cy="66004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ko-KR" sz="4300" dirty="0" smtClean="0">
                <a:latin typeface="+mj-ea"/>
                <a:ea typeface="+mj-ea"/>
              </a:rPr>
              <a:t>I. </a:t>
            </a:r>
            <a:r>
              <a:rPr lang="ko-KR" altLang="en-US" sz="4300" dirty="0" smtClean="0">
                <a:latin typeface="+mj-ea"/>
                <a:ea typeface="+mj-ea"/>
              </a:rPr>
              <a:t>미디어교육의 필요성</a:t>
            </a:r>
            <a:endParaRPr lang="en-US" altLang="ko-KR" sz="4300" dirty="0" smtClean="0">
              <a:latin typeface="+mj-ea"/>
              <a:ea typeface="+mj-ea"/>
            </a:endParaRPr>
          </a:p>
          <a:p>
            <a:pPr marL="0" indent="0">
              <a:buNone/>
            </a:pPr>
            <a:endParaRPr lang="en-US" altLang="ko-KR" sz="26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ko-KR" altLang="en-US" sz="2600" dirty="0" smtClean="0">
                <a:solidFill>
                  <a:srgbClr val="C00000"/>
                </a:solidFill>
              </a:rPr>
              <a:t>    ■</a:t>
            </a:r>
            <a:r>
              <a:rPr lang="ko-KR" altLang="en-US" sz="2600" dirty="0" smtClean="0"/>
              <a:t> 미디어의 다양성 증대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/>
              <a:t> </a:t>
            </a:r>
            <a:r>
              <a:rPr lang="en-US" altLang="ko-KR" sz="2600" dirty="0" smtClean="0"/>
              <a:t>        - </a:t>
            </a:r>
            <a:r>
              <a:rPr lang="ko-KR" altLang="en-US" sz="2600" dirty="0" smtClean="0"/>
              <a:t>정보의 과잉생산</a:t>
            </a:r>
            <a:r>
              <a:rPr lang="en-US" altLang="ko-KR" sz="2600" dirty="0" smtClean="0"/>
              <a:t>, </a:t>
            </a:r>
            <a:r>
              <a:rPr lang="ko-KR" altLang="en-US" sz="2600" dirty="0" err="1" smtClean="0"/>
              <a:t>가짜뉴스</a:t>
            </a:r>
            <a:r>
              <a:rPr lang="en-US" altLang="ko-KR" sz="2600" dirty="0"/>
              <a:t>∙</a:t>
            </a:r>
            <a:r>
              <a:rPr lang="ko-KR" altLang="en-US" sz="2600" dirty="0" smtClean="0"/>
              <a:t>편향성 등 정보의 신뢰성 약화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ko-KR" altLang="en-US" sz="2600" dirty="0" smtClean="0"/>
              <a:t>         </a:t>
            </a:r>
            <a:r>
              <a:rPr lang="en-US" altLang="ko-KR" sz="2600" dirty="0" smtClean="0"/>
              <a:t>- </a:t>
            </a:r>
            <a:r>
              <a:rPr lang="ko-KR" altLang="en-US" sz="2600" dirty="0" smtClean="0"/>
              <a:t>이용자 스스로 적합한 정보 검색</a:t>
            </a:r>
            <a:r>
              <a:rPr lang="en-US" altLang="ko-KR" sz="2600" dirty="0" smtClean="0"/>
              <a:t>, </a:t>
            </a:r>
            <a:r>
              <a:rPr lang="ko-KR" altLang="en-US" sz="2600" dirty="0" smtClean="0"/>
              <a:t>진실성 판별하는 검증 능력 필요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ko-KR" altLang="en-US" sz="26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600" dirty="0" smtClean="0"/>
              <a:t>커뮤니케이션 </a:t>
            </a:r>
            <a:r>
              <a:rPr lang="ko-KR" altLang="en-US" sz="2600" dirty="0"/>
              <a:t>도구의 </a:t>
            </a:r>
            <a:r>
              <a:rPr lang="ko-KR" altLang="en-US" sz="2600" dirty="0" smtClean="0"/>
              <a:t>통합</a:t>
            </a:r>
            <a:endParaRPr lang="en-US" altLang="ko-KR" sz="2600" dirty="0"/>
          </a:p>
          <a:p>
            <a:pPr marL="0" indent="0">
              <a:buNone/>
            </a:pPr>
            <a:r>
              <a:rPr lang="en-US" altLang="ko-KR" sz="2600" dirty="0"/>
              <a:t>   </a:t>
            </a:r>
            <a:r>
              <a:rPr lang="en-US" altLang="ko-KR" sz="2600" dirty="0" smtClean="0"/>
              <a:t>      - </a:t>
            </a:r>
            <a:r>
              <a:rPr lang="ko-KR" altLang="en-US" sz="2600" dirty="0" smtClean="0"/>
              <a:t>동일 </a:t>
            </a:r>
            <a:r>
              <a:rPr lang="ko-KR" altLang="en-US" sz="2600" dirty="0"/>
              <a:t>미디어로 다양한 커뮤니케이션 </a:t>
            </a:r>
            <a:r>
              <a:rPr lang="ko-KR" altLang="en-US" sz="2600" dirty="0" smtClean="0"/>
              <a:t>수행</a:t>
            </a:r>
            <a:r>
              <a:rPr lang="en-US" altLang="ko-KR" sz="2600" dirty="0" smtClean="0"/>
              <a:t>(</a:t>
            </a:r>
            <a:r>
              <a:rPr lang="ko-KR" altLang="en-US" sz="2600" dirty="0"/>
              <a:t>대인</a:t>
            </a:r>
            <a:r>
              <a:rPr lang="en-US" altLang="ko-KR" sz="2600" dirty="0"/>
              <a:t>, </a:t>
            </a:r>
            <a:r>
              <a:rPr lang="ko-KR" altLang="en-US" sz="2600" dirty="0"/>
              <a:t>집단</a:t>
            </a:r>
            <a:r>
              <a:rPr lang="en-US" altLang="ko-KR" sz="2600" dirty="0"/>
              <a:t>, </a:t>
            </a:r>
            <a:r>
              <a:rPr lang="ko-KR" altLang="en-US" sz="2600" dirty="0"/>
              <a:t>조직</a:t>
            </a:r>
            <a:r>
              <a:rPr lang="en-US" altLang="ko-KR" sz="2600" dirty="0"/>
              <a:t>, </a:t>
            </a:r>
            <a:r>
              <a:rPr lang="ko-KR" altLang="en-US" sz="2600" dirty="0"/>
              <a:t>매스</a:t>
            </a:r>
            <a:r>
              <a:rPr lang="en-US" altLang="ko-KR" sz="2600" dirty="0"/>
              <a:t>)</a:t>
            </a:r>
          </a:p>
          <a:p>
            <a:pPr marL="0" indent="0">
              <a:buNone/>
            </a:pPr>
            <a:r>
              <a:rPr lang="en-US" altLang="ko-KR" sz="2600" dirty="0"/>
              <a:t>   </a:t>
            </a:r>
            <a:r>
              <a:rPr lang="en-US" altLang="ko-KR" sz="2600" dirty="0" smtClean="0"/>
              <a:t>      - </a:t>
            </a:r>
            <a:r>
              <a:rPr lang="ko-KR" altLang="en-US" sz="2600" dirty="0" smtClean="0"/>
              <a:t>커뮤니케이션 상황의 차이</a:t>
            </a:r>
            <a:r>
              <a:rPr lang="en-US" altLang="ko-KR" sz="2600" dirty="0" smtClean="0"/>
              <a:t>, </a:t>
            </a:r>
            <a:r>
              <a:rPr lang="ko-KR" altLang="en-US" sz="2600" dirty="0" smtClean="0"/>
              <a:t>공적</a:t>
            </a:r>
            <a:r>
              <a:rPr lang="en-US" altLang="ko-KR" sz="2600" dirty="0"/>
              <a:t>/</a:t>
            </a:r>
            <a:r>
              <a:rPr lang="ko-KR" altLang="en-US" sz="2600" dirty="0"/>
              <a:t>사적 </a:t>
            </a:r>
            <a:r>
              <a:rPr lang="ko-KR" altLang="en-US" sz="2600" dirty="0" smtClean="0"/>
              <a:t>공간 구분 불가</a:t>
            </a:r>
            <a:endParaRPr lang="ko-KR" altLang="en-US" sz="2600" dirty="0"/>
          </a:p>
          <a:p>
            <a:pPr marL="0" indent="0">
              <a:buNone/>
            </a:pPr>
            <a:r>
              <a:rPr lang="ko-KR" altLang="en-US" sz="26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600" dirty="0" err="1" smtClean="0"/>
              <a:t>콘텐츠</a:t>
            </a:r>
            <a:r>
              <a:rPr lang="ko-KR" altLang="en-US" sz="2600" dirty="0" smtClean="0"/>
              <a:t> 생산과 소비의 경계 약화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        - </a:t>
            </a:r>
            <a:r>
              <a:rPr lang="ko-KR" altLang="en-US" sz="2600" dirty="0" err="1" smtClean="0"/>
              <a:t>콘텐츠</a:t>
            </a:r>
            <a:r>
              <a:rPr lang="ko-KR" altLang="en-US" sz="2600" dirty="0" smtClean="0"/>
              <a:t> 소비뿐 아니라 생산과 유통에 필요한 지식과 기술 필요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/>
              <a:t> </a:t>
            </a:r>
            <a:r>
              <a:rPr lang="en-US" altLang="ko-KR" sz="2600" dirty="0" smtClean="0"/>
              <a:t>        - </a:t>
            </a:r>
            <a:r>
              <a:rPr lang="ko-KR" altLang="en-US" sz="2600" dirty="0" smtClean="0"/>
              <a:t>저작권 침해 등 생산과 유통 과정에서 법적 문제 발생</a:t>
            </a:r>
            <a:r>
              <a:rPr lang="en-US" altLang="ko-KR" sz="2600" dirty="0" smtClean="0"/>
              <a:t>(</a:t>
            </a:r>
            <a:r>
              <a:rPr lang="ko-KR" altLang="en-US" sz="2600" dirty="0" smtClean="0"/>
              <a:t>봉미선</a:t>
            </a:r>
            <a:r>
              <a:rPr lang="en-US" altLang="ko-KR" sz="2600" dirty="0" smtClean="0"/>
              <a:t>, 2019)</a:t>
            </a:r>
          </a:p>
          <a:p>
            <a:pPr marL="0" indent="0">
              <a:buNone/>
            </a:pPr>
            <a:r>
              <a:rPr lang="ko-KR" altLang="en-US" sz="26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600" dirty="0" smtClean="0"/>
              <a:t>디지털 </a:t>
            </a:r>
            <a:r>
              <a:rPr lang="ko-KR" altLang="en-US" sz="2600" dirty="0" err="1" smtClean="0"/>
              <a:t>네이티브</a:t>
            </a:r>
            <a:r>
              <a:rPr lang="ko-KR" altLang="en-US" sz="2600" dirty="0"/>
              <a:t> </a:t>
            </a:r>
            <a:r>
              <a:rPr lang="ko-KR" altLang="en-US" sz="2600" dirty="0" smtClean="0"/>
              <a:t>세대의 취약성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/>
              <a:t> </a:t>
            </a:r>
            <a:r>
              <a:rPr lang="en-US" altLang="ko-KR" sz="2600" dirty="0" smtClean="0"/>
              <a:t>        - </a:t>
            </a:r>
            <a:r>
              <a:rPr lang="ko-KR" altLang="en-US" sz="2600" dirty="0" smtClean="0"/>
              <a:t>태어날 때부터 자연스럽게 미디어를 활용하면서 자라난 세대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/>
              <a:t> </a:t>
            </a:r>
            <a:r>
              <a:rPr lang="en-US" altLang="ko-KR" sz="2600" dirty="0" smtClean="0"/>
              <a:t>        - </a:t>
            </a:r>
            <a:r>
              <a:rPr lang="ko-KR" altLang="en-US" sz="2600" dirty="0" smtClean="0"/>
              <a:t>미디어의 부정적 영향을 심각하게 인식하지 않음</a:t>
            </a:r>
            <a:endParaRPr lang="en-US" altLang="ko-KR" sz="2600" dirty="0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84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554584"/>
              </p:ext>
            </p:extLst>
          </p:nvPr>
        </p:nvGraphicFramePr>
        <p:xfrm>
          <a:off x="1335109" y="2318197"/>
          <a:ext cx="9817995" cy="427578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99068"/>
                <a:gridCol w="7018927"/>
              </a:tblGrid>
              <a:tr h="10689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학교 교육</a:t>
                      </a:r>
                      <a:endParaRPr lang="en-US" altLang="ko-KR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과정을 통한 </a:t>
                      </a:r>
                      <a:endParaRPr lang="en-US" altLang="ko-KR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미디어교육 지원</a:t>
                      </a:r>
                      <a:endParaRPr lang="ko-KR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(1)</a:t>
                      </a:r>
                      <a:r>
                        <a:rPr lang="en-US" altLang="ko-KR" sz="2000" b="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체계적인 미디어 교육을 위한 교수</a:t>
                      </a:r>
                      <a:r>
                        <a:rPr lang="en-US" altLang="ko-KR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학습 자료 개발</a:t>
                      </a:r>
                    </a:p>
                    <a:p>
                      <a:pPr fontAlgn="base" latinLnBrk="1"/>
                      <a:r>
                        <a:rPr lang="en-US" altLang="ko-KR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(2) </a:t>
                      </a:r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미디어 선택과목 개설 및 인정도서 개발 지원</a:t>
                      </a:r>
                    </a:p>
                    <a:p>
                      <a:pPr fontAlgn="base" latinLnBrk="1"/>
                      <a:r>
                        <a:rPr lang="en-US" altLang="ko-KR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(3) </a:t>
                      </a:r>
                      <a:r>
                        <a:rPr lang="ko-KR" altLang="en-US" sz="20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교육과정과 연계한 미디어 교육 환경 개선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287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학생의 미디어교육 </a:t>
                      </a:r>
                      <a:endParaRPr lang="en-US" altLang="ko-KR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기회 확대</a:t>
                      </a:r>
                      <a:endParaRPr lang="ko-KR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(1) 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민주시민역량을 키우는 미디어 교육 활성화</a:t>
                      </a:r>
                    </a:p>
                    <a:p>
                      <a:pPr fontAlgn="base" latinLnBrk="1"/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(2) 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창의</a:t>
                      </a:r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융합적 사고력 키우는 미디어 교육 지원</a:t>
                      </a:r>
                    </a:p>
                    <a:p>
                      <a:pPr fontAlgn="base" latinLnBrk="1"/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(3) 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문화소외계층을 위한 미디어 교육 지원</a:t>
                      </a:r>
                    </a:p>
                    <a:p>
                      <a:pPr fontAlgn="base" latinLnBrk="1"/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(4) 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 자원을 활용한 미디어 교육 활성화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74502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교원의</a:t>
                      </a:r>
                      <a:r>
                        <a:rPr lang="ko-KR" altLang="en-US" sz="20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미디어</a:t>
                      </a:r>
                      <a:endParaRPr lang="en-US" altLang="ko-KR" sz="2000" b="1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20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교육 역량 강화</a:t>
                      </a:r>
                      <a:endParaRPr lang="ko-KR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(1) 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현장성을 강화하는 교원 연수 실시</a:t>
                      </a:r>
                    </a:p>
                    <a:p>
                      <a:pPr fontAlgn="base" latinLnBrk="1"/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(2) 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맞춤형 미디어 교원 연수 확대</a:t>
                      </a:r>
                    </a:p>
                  </a:txBody>
                  <a:tcPr anchor="ctr"/>
                </a:tc>
              </a:tr>
              <a:tr h="10689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학교 미디어</a:t>
                      </a:r>
                      <a:endParaRPr lang="en-US" altLang="ko-KR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교육을 위한 </a:t>
                      </a:r>
                      <a:endParaRPr lang="en-US" altLang="ko-KR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지원 체계 구축</a:t>
                      </a:r>
                      <a:endParaRPr lang="ko-KR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(1) (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가칭</a:t>
                      </a:r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미디어교육센터 설립</a:t>
                      </a:r>
                    </a:p>
                    <a:p>
                      <a:pPr fontAlgn="base" latinLnBrk="1"/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(2) 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교육부</a:t>
                      </a:r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</a:t>
                      </a:r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20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도교육청</a:t>
                      </a:r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학부모가 함께 만드는 미디어 교육</a:t>
                      </a:r>
                    </a:p>
                    <a:p>
                      <a:pPr fontAlgn="base" latinLnBrk="1"/>
                      <a:r>
                        <a:rPr lang="en-US" altLang="ko-KR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(3) </a:t>
                      </a:r>
                      <a:r>
                        <a:rPr lang="ko-KR" altLang="en-US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유관 기관과의 정책 공조</a:t>
                      </a:r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내용 개체 틀 2"/>
          <p:cNvSpPr txBox="1">
            <a:spLocks/>
          </p:cNvSpPr>
          <p:nvPr/>
        </p:nvSpPr>
        <p:spPr>
          <a:xfrm>
            <a:off x="953036" y="360608"/>
            <a:ext cx="10400763" cy="6497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교육부의 학교 미디어교육 내실화 지원 계획</a:t>
            </a:r>
            <a:r>
              <a:rPr lang="en-US" altLang="ko-KR" dirty="0" smtClean="0"/>
              <a:t>(2019. 7. 29)</a:t>
            </a:r>
          </a:p>
          <a:p>
            <a:pPr marL="0" indent="0">
              <a:buNone/>
            </a:pPr>
            <a:r>
              <a:rPr lang="en-US" altLang="ko-KR" sz="2400" dirty="0" smtClean="0"/>
              <a:t>     </a:t>
            </a:r>
            <a:r>
              <a:rPr lang="ko-KR" altLang="en-US" sz="2400" dirty="0" smtClean="0">
                <a:solidFill>
                  <a:srgbClr val="C00000"/>
                </a:solidFill>
              </a:rPr>
              <a:t>■ </a:t>
            </a:r>
            <a:r>
              <a:rPr lang="ko-KR" altLang="en-US" sz="2400" dirty="0" smtClean="0"/>
              <a:t>미디어 환경의 급변으로 미디어교육에 대한 정책적 지원 요청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/>
              <a:t>          </a:t>
            </a:r>
            <a:r>
              <a:rPr lang="en-US" altLang="ko-KR" sz="2400" dirty="0" smtClean="0"/>
              <a:t>- </a:t>
            </a:r>
            <a:r>
              <a:rPr lang="ko-KR" altLang="en-US" sz="2400" dirty="0" smtClean="0"/>
              <a:t>정부 부처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시민단체의 개별적 지원으로는 체계성과 일관성 부족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/>
              <a:t>          </a:t>
            </a:r>
            <a:r>
              <a:rPr lang="en-US" altLang="ko-KR" sz="2400" dirty="0" smtClean="0"/>
              <a:t>- </a:t>
            </a:r>
            <a:r>
              <a:rPr lang="ko-KR" altLang="en-US" sz="2400" dirty="0" smtClean="0"/>
              <a:t>종합적인 학교 미디어교육을 위한 내실화 계획 수립</a:t>
            </a:r>
            <a:endParaRPr lang="en-US" altLang="ko-KR" sz="2400" dirty="0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64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17431" y="270456"/>
            <a:ext cx="10831131" cy="6587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800" dirty="0" smtClean="0"/>
              <a:t>3. </a:t>
            </a:r>
            <a:r>
              <a:rPr lang="ko-KR" altLang="en-US" sz="2800" dirty="0" smtClean="0"/>
              <a:t>미디어교육의 공교육화 추진 전략</a:t>
            </a:r>
            <a:endParaRPr lang="en-US" altLang="ko-KR" sz="2800" dirty="0" smtClean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시범 교과서 개발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및 배포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미디어교육에 대한 사회적 인식 확산과 교사들의 교육활동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지원 위한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시범적 성격의 </a:t>
            </a:r>
            <a:r>
              <a:rPr lang="en-US" altLang="ko-KR" sz="2400" dirty="0" smtClean="0"/>
              <a:t>&lt;</a:t>
            </a:r>
            <a:r>
              <a:rPr lang="ko-KR" altLang="en-US" sz="2400" dirty="0" smtClean="0"/>
              <a:t>미디어</a:t>
            </a:r>
            <a:r>
              <a:rPr lang="en-US" altLang="ko-KR" sz="2400" dirty="0" smtClean="0"/>
              <a:t>&gt; </a:t>
            </a:r>
            <a:r>
              <a:rPr lang="ko-KR" altLang="en-US" sz="2400" dirty="0" smtClean="0"/>
              <a:t>교과서 개발 필요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최근의 미디어 환경 변화와 새로운 사회적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윤리적 쟁점 포함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중등 교과서로 개발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추후 초등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고등 교과서로 확장 편의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시범 교과서의 인정 절차 추진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초등학교는 국정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검정 교과서만 활용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중고등학교는 검정 교과서 없거나 사용 불가시 인정 교과서 사용 가능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(</a:t>
            </a:r>
            <a:r>
              <a:rPr lang="ko-KR" altLang="en-US" sz="2400" dirty="0" smtClean="0"/>
              <a:t>교육과정에 없는 교과의 교과서 검정은 불가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교과서 인정 심의는 시도교육청에 위임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교육청 단위로 추진 가능</a:t>
            </a:r>
            <a:r>
              <a:rPr lang="en-US" altLang="ko-KR" sz="2400" dirty="0" smtClean="0"/>
              <a:t>)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484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199" y="257578"/>
            <a:ext cx="11010363" cy="66004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err="1" smtClean="0"/>
              <a:t>자유학기제</a:t>
            </a:r>
            <a:r>
              <a:rPr lang="ko-KR" altLang="en-US" sz="2400" dirty="0" smtClean="0"/>
              <a:t> 활용한 미디어교육 실시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중학교 한 학기 또는 두 학기 동안 </a:t>
            </a:r>
            <a:r>
              <a:rPr lang="ko-KR" altLang="en-US" sz="2400" dirty="0" err="1" smtClean="0"/>
              <a:t>학생참여형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수업을 실시하고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학생의 소질과 적성을 키울 수 있는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다양한 체험활동 중심 교육 운영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교과수업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토론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실험실습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프로젝트 학습 등 전 과정에 학생 주도적 참여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자유학기 활동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진로탐색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주제선택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예술체육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동아리활동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표준 미디어교육 과정 </a:t>
            </a:r>
            <a:r>
              <a:rPr lang="ko-KR" altLang="en-US" sz="2400" dirty="0"/>
              <a:t>개발</a:t>
            </a:r>
            <a:endParaRPr lang="en-US" altLang="ko-KR" sz="2400" dirty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/>
              <a:t>미디어교육의 개념</a:t>
            </a:r>
            <a:r>
              <a:rPr lang="en-US" altLang="ko-KR" sz="2400" dirty="0"/>
              <a:t>, </a:t>
            </a:r>
            <a:r>
              <a:rPr lang="ko-KR" altLang="en-US" sz="2400" dirty="0"/>
              <a:t>범위</a:t>
            </a:r>
            <a:r>
              <a:rPr lang="en-US" altLang="ko-KR" sz="2400" dirty="0"/>
              <a:t>, </a:t>
            </a:r>
            <a:r>
              <a:rPr lang="ko-KR" altLang="en-US" sz="2400" dirty="0"/>
              <a:t>교육내용에 대한 </a:t>
            </a:r>
            <a:r>
              <a:rPr lang="ko-KR" altLang="en-US" sz="2400" dirty="0" smtClean="0"/>
              <a:t>연구와 논의 진행</a:t>
            </a:r>
            <a:endParaRPr lang="en-US" altLang="ko-KR" sz="2400" dirty="0"/>
          </a:p>
          <a:p>
            <a:pPr marL="0" indent="0">
              <a:buNone/>
            </a:pPr>
            <a:r>
              <a:rPr lang="en-US" altLang="ko-KR" sz="2400" dirty="0"/>
              <a:t>    </a:t>
            </a:r>
            <a:r>
              <a:rPr lang="en-US" altLang="ko-KR" sz="2400" dirty="0" smtClean="0"/>
              <a:t>     - </a:t>
            </a:r>
            <a:r>
              <a:rPr lang="ko-KR" altLang="en-US" sz="2400" dirty="0" smtClean="0"/>
              <a:t>국어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도덕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사회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정보 등 개별 교과에 분산되어 있는 미디어교육 관련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내용을 통합한 독립 교과 개발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중학교 </a:t>
            </a:r>
            <a:r>
              <a:rPr lang="en-US" altLang="ko-KR" sz="2400" dirty="0" smtClean="0"/>
              <a:t>&lt;</a:t>
            </a:r>
            <a:r>
              <a:rPr lang="ko-KR" altLang="en-US" sz="2400" dirty="0" smtClean="0"/>
              <a:t>정보</a:t>
            </a:r>
            <a:r>
              <a:rPr lang="en-US" altLang="ko-KR" sz="2400" dirty="0" smtClean="0"/>
              <a:t>&gt; </a:t>
            </a:r>
            <a:r>
              <a:rPr lang="ko-KR" altLang="en-US" sz="2400" dirty="0" smtClean="0"/>
              <a:t>교과의 개발과정 참고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endParaRPr lang="en-US" altLang="ko-KR" sz="24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/>
              <a:t>미디어교육 과정의 단계적 확대</a:t>
            </a:r>
            <a:endParaRPr lang="en-US" altLang="ko-KR" sz="2400" dirty="0"/>
          </a:p>
          <a:p>
            <a:pPr marL="0" indent="0">
              <a:buNone/>
            </a:pPr>
            <a:r>
              <a:rPr lang="en-US" altLang="ko-KR" sz="2400" dirty="0"/>
              <a:t>    </a:t>
            </a:r>
            <a:r>
              <a:rPr lang="en-US" altLang="ko-KR" sz="2400" dirty="0" smtClean="0"/>
              <a:t>     - </a:t>
            </a:r>
            <a:r>
              <a:rPr lang="ko-KR" altLang="en-US" sz="2400" dirty="0" smtClean="0"/>
              <a:t>미디어교육은 장기적으로 </a:t>
            </a:r>
            <a:r>
              <a:rPr lang="ko-KR" altLang="en-US" sz="2400" dirty="0"/>
              <a:t>함양해야 할 복합적 역량</a:t>
            </a:r>
            <a:endParaRPr lang="en-US" altLang="ko-KR" sz="2400" dirty="0"/>
          </a:p>
          <a:p>
            <a:pPr marL="0" indent="0">
              <a:buNone/>
            </a:pPr>
            <a:r>
              <a:rPr lang="en-US" altLang="ko-KR" sz="2400" dirty="0"/>
              <a:t>    </a:t>
            </a:r>
            <a:r>
              <a:rPr lang="en-US" altLang="ko-KR" sz="2400" dirty="0" smtClean="0"/>
              <a:t>     - </a:t>
            </a:r>
            <a:r>
              <a:rPr lang="ko-KR" altLang="en-US" sz="2400" dirty="0"/>
              <a:t>초등학교부터 학생의 발달 단계를 </a:t>
            </a:r>
            <a:r>
              <a:rPr lang="ko-KR" altLang="en-US" sz="2400" dirty="0" smtClean="0"/>
              <a:t>고려한 단계적 </a:t>
            </a:r>
            <a:r>
              <a:rPr lang="ko-KR" altLang="en-US" sz="2400" dirty="0"/>
              <a:t>교육과정 </a:t>
            </a:r>
            <a:r>
              <a:rPr lang="ko-KR" altLang="en-US" sz="2400" dirty="0" smtClean="0"/>
              <a:t>개발</a:t>
            </a:r>
            <a:endParaRPr lang="en-US" altLang="ko-KR" sz="24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66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199" y="244700"/>
            <a:ext cx="11010363" cy="6613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미디어교육 교사 양성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교육대학 및 사범대학 등 예비교원 양성기관에서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미디어교육 관련 과목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개설 및 이수 필수화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시도 교육청의 미디어교육 교원 연수 프로그램 개발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미디어교육 관련 지원기관의 협력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미디어 전문가 네트워크 구축을 통한 교육 지원</a:t>
            </a:r>
            <a:endParaRPr lang="en-US" altLang="ko-KR" sz="2400" dirty="0" smtClean="0"/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미디어교육 지원 인프라 구축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교육부 차원의 미디어교육 지원을 위한 웹사이트 및 </a:t>
            </a:r>
            <a:r>
              <a:rPr lang="ko-KR" altLang="en-US" sz="2400" dirty="0" err="1" smtClean="0"/>
              <a:t>아카이브</a:t>
            </a:r>
            <a:r>
              <a:rPr lang="ko-KR" altLang="en-US" sz="2400" dirty="0" smtClean="0"/>
              <a:t> 구축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시도 교육청 차원의 미디어교육 지원센터 설립 및 운영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지역 대학 미디어 관련 학과와 연계한 교육 프로그램 개발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지역 방송사의 미디어 제작장비 및 시설 활용 협조</a:t>
            </a:r>
            <a:endParaRPr lang="en-US" altLang="ko-KR" sz="2400" dirty="0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97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4704" y="244700"/>
            <a:ext cx="10753858" cy="66133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ko-KR" altLang="en-US" sz="2600" dirty="0">
                <a:solidFill>
                  <a:srgbClr val="C00000"/>
                </a:solidFill>
              </a:rPr>
              <a:t>■ </a:t>
            </a:r>
            <a:r>
              <a:rPr lang="ko-KR" altLang="en-US" sz="2600" dirty="0" smtClean="0"/>
              <a:t>참고문헌</a:t>
            </a:r>
            <a:endParaRPr lang="en-US" altLang="ko-KR" sz="2600" dirty="0" smtClean="0"/>
          </a:p>
          <a:p>
            <a:pPr marL="0" indent="0" fontAlgn="base">
              <a:buNone/>
            </a:pPr>
            <a:endParaRPr lang="en-US" altLang="ko-KR" sz="2000" dirty="0" smtClean="0"/>
          </a:p>
          <a:p>
            <a:pPr marL="0" indent="0" fontAlgn="base">
              <a:buNone/>
            </a:pPr>
            <a:r>
              <a:rPr lang="ko-KR" altLang="en-US" sz="2000" dirty="0" smtClean="0"/>
              <a:t>강진숙</a:t>
            </a:r>
            <a:r>
              <a:rPr lang="en-US" altLang="ko-KR" sz="2000" dirty="0"/>
              <a:t>(2007). </a:t>
            </a:r>
            <a:r>
              <a:rPr lang="ko-KR" altLang="en-US" sz="2000" dirty="0"/>
              <a:t>미디어 능력에서 ‘디지털 능력’으로</a:t>
            </a:r>
            <a:r>
              <a:rPr lang="en-US" altLang="ko-KR" sz="2000" dirty="0"/>
              <a:t>: </a:t>
            </a:r>
            <a:r>
              <a:rPr lang="ko-KR" altLang="en-US" sz="2000" dirty="0"/>
              <a:t>디지털 시대의 미디어 능력 촉진을 </a:t>
            </a:r>
            <a:endParaRPr lang="en-US" altLang="ko-KR" sz="2000" dirty="0" smtClean="0"/>
          </a:p>
          <a:p>
            <a:pPr marL="0" indent="0" fontAlgn="base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sz="2000" dirty="0" smtClean="0"/>
              <a:t>위한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미디어교육 </a:t>
            </a:r>
            <a:r>
              <a:rPr lang="ko-KR" altLang="en-US" sz="2000" dirty="0"/>
              <a:t>방법 연구</a:t>
            </a:r>
            <a:r>
              <a:rPr lang="en-US" altLang="ko-KR" sz="2000" dirty="0"/>
              <a:t>. &lt;</a:t>
            </a:r>
            <a:r>
              <a:rPr lang="ko-KR" altLang="en-US" sz="2000" dirty="0" err="1"/>
              <a:t>한국출판학연구</a:t>
            </a:r>
            <a:r>
              <a:rPr lang="en-US" altLang="ko-KR" sz="2000" dirty="0"/>
              <a:t>&gt;, 53</a:t>
            </a:r>
            <a:r>
              <a:rPr lang="ko-KR" altLang="en-US" sz="2000" dirty="0"/>
              <a:t>호</a:t>
            </a:r>
            <a:r>
              <a:rPr lang="en-US" altLang="ko-KR" sz="2000" dirty="0"/>
              <a:t>, 5~31 </a:t>
            </a:r>
            <a:endParaRPr lang="ko-KR" altLang="en-US" sz="2000" dirty="0"/>
          </a:p>
          <a:p>
            <a:pPr marL="0" indent="0" fontAlgn="base">
              <a:buNone/>
            </a:pPr>
            <a:r>
              <a:rPr lang="ko-KR" altLang="en-US" sz="2000" dirty="0" smtClean="0"/>
              <a:t>김기태</a:t>
            </a:r>
            <a:r>
              <a:rPr lang="en-US" altLang="ko-KR" sz="2000" dirty="0"/>
              <a:t>(2018). </a:t>
            </a:r>
            <a:r>
              <a:rPr lang="ko-KR" altLang="en-US" sz="2000" dirty="0"/>
              <a:t>미디어다양성 시대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미디어리터러시</a:t>
            </a:r>
            <a:r>
              <a:rPr lang="ko-KR" altLang="en-US" sz="2000" dirty="0"/>
              <a:t> 향상의 필요성과 진흥방향</a:t>
            </a:r>
            <a:r>
              <a:rPr lang="en-US" altLang="ko-KR" sz="2000" dirty="0"/>
              <a:t>. </a:t>
            </a:r>
            <a:endParaRPr lang="en-US" altLang="ko-KR" sz="2000" dirty="0" smtClean="0"/>
          </a:p>
          <a:p>
            <a:pPr marL="0" indent="0" fontAlgn="base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 &lt;</a:t>
            </a:r>
            <a:r>
              <a:rPr lang="ko-KR" altLang="en-US" sz="2000" dirty="0"/>
              <a:t>미디어교육</a:t>
            </a:r>
            <a:r>
              <a:rPr lang="en-US" altLang="ko-KR" sz="2000" dirty="0"/>
              <a:t>·</a:t>
            </a:r>
            <a:r>
              <a:rPr lang="ko-KR" altLang="en-US" sz="2000" dirty="0"/>
              <a:t>시민참여의 의의와 과제</a:t>
            </a:r>
            <a:r>
              <a:rPr lang="en-US" altLang="ko-KR" sz="2000" dirty="0"/>
              <a:t>-</a:t>
            </a:r>
            <a:r>
              <a:rPr lang="ko-KR" altLang="en-US" sz="2000" dirty="0"/>
              <a:t>국민주권의 시대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소통권</a:t>
            </a:r>
            <a:r>
              <a:rPr lang="ko-KR" altLang="en-US" sz="2000" dirty="0"/>
              <a:t> 보장과 진흥 방안을 </a:t>
            </a:r>
            <a:endParaRPr lang="en-US" altLang="ko-KR" sz="2000" dirty="0" smtClean="0"/>
          </a:p>
          <a:p>
            <a:pPr marL="0" indent="0" fontAlgn="base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 </a:t>
            </a:r>
            <a:r>
              <a:rPr lang="ko-KR" altLang="en-US" sz="2000" dirty="0" smtClean="0"/>
              <a:t>중심으로</a:t>
            </a:r>
            <a:r>
              <a:rPr lang="en-US" altLang="ko-KR" sz="2000" dirty="0"/>
              <a:t>&gt;, </a:t>
            </a:r>
            <a:r>
              <a:rPr lang="ko-KR" altLang="en-US" sz="2000" dirty="0"/>
              <a:t>한국방송학회 세미나</a:t>
            </a:r>
          </a:p>
          <a:p>
            <a:pPr marL="0" indent="0" fontAlgn="base">
              <a:buNone/>
            </a:pPr>
            <a:r>
              <a:rPr lang="ko-KR" altLang="en-US" sz="2000" dirty="0"/>
              <a:t>김동준 외</a:t>
            </a:r>
            <a:r>
              <a:rPr lang="en-US" altLang="ko-KR" sz="2000" dirty="0"/>
              <a:t>(2017). &lt;</a:t>
            </a:r>
            <a:r>
              <a:rPr lang="ko-KR" altLang="en-US" sz="2000" dirty="0"/>
              <a:t>미디어교육 활성화를 위한 법 제도 마련 및 정책방향 연구</a:t>
            </a:r>
            <a:r>
              <a:rPr lang="en-US" altLang="ko-KR" sz="2000" dirty="0"/>
              <a:t>&gt;, </a:t>
            </a:r>
            <a:r>
              <a:rPr lang="ko-KR" altLang="en-US" sz="2000" dirty="0"/>
              <a:t>방송통신위원회</a:t>
            </a:r>
          </a:p>
          <a:p>
            <a:pPr marL="0" indent="0" fontAlgn="base">
              <a:buNone/>
            </a:pPr>
            <a:r>
              <a:rPr lang="ko-KR" altLang="en-US" sz="2000" dirty="0"/>
              <a:t>김양은</a:t>
            </a:r>
            <a:r>
              <a:rPr lang="en-US" altLang="ko-KR" sz="2000" dirty="0"/>
              <a:t>(2009). &lt;</a:t>
            </a:r>
            <a:r>
              <a:rPr lang="ko-KR" altLang="en-US" sz="2000" dirty="0"/>
              <a:t>디지털 시대의 미디어 </a:t>
            </a:r>
            <a:r>
              <a:rPr lang="ko-KR" altLang="en-US" sz="2000" dirty="0" err="1"/>
              <a:t>리터러시</a:t>
            </a:r>
            <a:r>
              <a:rPr lang="en-US" altLang="ko-KR" sz="2000" dirty="0"/>
              <a:t>&gt;, </a:t>
            </a:r>
            <a:r>
              <a:rPr lang="ko-KR" altLang="en-US" sz="2000" dirty="0" err="1"/>
              <a:t>커뮤니케이션북스</a:t>
            </a:r>
            <a:endParaRPr lang="ko-KR" altLang="en-US" sz="2000" dirty="0"/>
          </a:p>
          <a:p>
            <a:pPr marL="0" indent="0" fontAlgn="base">
              <a:buNone/>
            </a:pPr>
            <a:r>
              <a:rPr lang="ko-KR" altLang="en-US" sz="2000" dirty="0"/>
              <a:t>노은희 외</a:t>
            </a:r>
            <a:r>
              <a:rPr lang="en-US" altLang="ko-KR" sz="2000" dirty="0"/>
              <a:t>(2018). &lt;</a:t>
            </a:r>
            <a:r>
              <a:rPr lang="ko-KR" altLang="en-US" sz="2000" dirty="0"/>
              <a:t>교과 교육에서의 디지털 </a:t>
            </a:r>
            <a:r>
              <a:rPr lang="ko-KR" altLang="en-US" sz="2000" dirty="0" err="1"/>
              <a:t>리터러시</a:t>
            </a:r>
            <a:r>
              <a:rPr lang="ko-KR" altLang="en-US" sz="2000" dirty="0"/>
              <a:t> 교육 실태 분석 및 개선 방안</a:t>
            </a:r>
            <a:r>
              <a:rPr lang="en-US" altLang="ko-KR" sz="2000" dirty="0"/>
              <a:t>&gt;, </a:t>
            </a:r>
            <a:endParaRPr lang="en-US" altLang="ko-KR" sz="2000" dirty="0" smtClean="0"/>
          </a:p>
          <a:p>
            <a:pPr marL="0" indent="0" fontAlgn="base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  </a:t>
            </a:r>
            <a:r>
              <a:rPr lang="ko-KR" altLang="en-US" sz="2000" dirty="0" smtClean="0"/>
              <a:t>한국교육과정평가원 </a:t>
            </a:r>
            <a:r>
              <a:rPr lang="ko-KR" altLang="en-US" sz="2000" dirty="0"/>
              <a:t>연구보고 </a:t>
            </a:r>
            <a:r>
              <a:rPr lang="en-US" altLang="ko-KR" sz="2000" dirty="0"/>
              <a:t>RRC </a:t>
            </a:r>
            <a:r>
              <a:rPr lang="en-US" altLang="ko-KR" sz="2000" dirty="0" smtClean="0"/>
              <a:t>2018-7</a:t>
            </a:r>
          </a:p>
          <a:p>
            <a:pPr marL="0" indent="0" fontAlgn="base">
              <a:buNone/>
            </a:pPr>
            <a:r>
              <a:rPr lang="ko-KR" altLang="en-US" sz="2000" dirty="0" smtClean="0"/>
              <a:t>봉미선</a:t>
            </a:r>
            <a:r>
              <a:rPr lang="en-US" altLang="ko-KR" sz="2000" dirty="0" smtClean="0"/>
              <a:t>(2019). </a:t>
            </a:r>
            <a:r>
              <a:rPr lang="ko-KR" altLang="en-US" sz="2000" dirty="0" smtClean="0"/>
              <a:t>스마트미디어 시대 미디어교육과 방송</a:t>
            </a:r>
            <a:r>
              <a:rPr lang="en-US" altLang="ko-KR" sz="2000" dirty="0" smtClean="0"/>
              <a:t>. &lt;</a:t>
            </a:r>
            <a:r>
              <a:rPr lang="ko-KR" altLang="en-US" sz="2000" dirty="0" smtClean="0"/>
              <a:t>스마트미디어 시대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미디어교육과 </a:t>
            </a:r>
            <a:endParaRPr lang="en-US" altLang="ko-KR" sz="2000" dirty="0" smtClean="0"/>
          </a:p>
          <a:p>
            <a:pPr marL="0" indent="0" fontAlgn="base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  </a:t>
            </a:r>
            <a:r>
              <a:rPr lang="ko-KR" altLang="en-US" sz="2000" dirty="0" smtClean="0"/>
              <a:t>방송의 역할</a:t>
            </a:r>
            <a:r>
              <a:rPr lang="en-US" altLang="ko-KR" sz="2000" dirty="0" smtClean="0"/>
              <a:t>&gt;, </a:t>
            </a:r>
            <a:r>
              <a:rPr lang="ko-KR" altLang="en-US" sz="2000" dirty="0" smtClean="0"/>
              <a:t>한국방송학회 세미나</a:t>
            </a:r>
            <a:endParaRPr lang="ko-KR" altLang="en-US" sz="2000" dirty="0"/>
          </a:p>
          <a:p>
            <a:pPr marL="0" indent="0" fontAlgn="base">
              <a:buNone/>
            </a:pPr>
            <a:r>
              <a:rPr lang="ko-KR" altLang="en-US" sz="2000" dirty="0" smtClean="0"/>
              <a:t>양정애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최숙</a:t>
            </a:r>
            <a:r>
              <a:rPr lang="en-US" altLang="ko-KR" sz="2000" dirty="0"/>
              <a:t>, </a:t>
            </a:r>
            <a:r>
              <a:rPr lang="ko-KR" altLang="en-US" sz="2000" dirty="0"/>
              <a:t>김경보</a:t>
            </a:r>
            <a:r>
              <a:rPr lang="en-US" altLang="ko-KR" sz="2000" dirty="0"/>
              <a:t>(2015). &lt;</a:t>
            </a:r>
            <a:r>
              <a:rPr lang="ko-KR" altLang="en-US" sz="2000" dirty="0"/>
              <a:t>뉴스 </a:t>
            </a:r>
            <a:r>
              <a:rPr lang="ko-KR" altLang="en-US" sz="2000" dirty="0" err="1"/>
              <a:t>리터러시</a:t>
            </a:r>
            <a:r>
              <a:rPr lang="ko-KR" altLang="en-US" sz="2000" dirty="0"/>
              <a:t> 교육 </a:t>
            </a:r>
            <a:r>
              <a:rPr lang="en-US" altLang="ko-KR" sz="2000" dirty="0"/>
              <a:t>I: </a:t>
            </a:r>
            <a:r>
              <a:rPr lang="ko-KR" altLang="en-US" sz="2000" dirty="0"/>
              <a:t>커리큘럼 및 지원체계</a:t>
            </a:r>
            <a:r>
              <a:rPr lang="en-US" altLang="ko-KR" sz="2000" dirty="0"/>
              <a:t>&gt;, </a:t>
            </a:r>
            <a:r>
              <a:rPr lang="ko-KR" altLang="en-US" sz="2000" dirty="0"/>
              <a:t>한국언론진흥재단</a:t>
            </a:r>
          </a:p>
          <a:p>
            <a:pPr marL="0" indent="0" fontAlgn="base">
              <a:buNone/>
            </a:pPr>
            <a:r>
              <a:rPr lang="ko-KR" altLang="en-US" sz="2000" dirty="0"/>
              <a:t>윤세민</a:t>
            </a:r>
            <a:r>
              <a:rPr lang="en-US" altLang="ko-KR" sz="2000" dirty="0"/>
              <a:t>(2017). </a:t>
            </a:r>
            <a:r>
              <a:rPr lang="ko-KR" altLang="en-US" sz="2000" dirty="0"/>
              <a:t>국내 미디어 </a:t>
            </a:r>
            <a:r>
              <a:rPr lang="ko-KR" altLang="en-US" sz="2000" dirty="0" err="1"/>
              <a:t>리터러시에</a:t>
            </a:r>
            <a:r>
              <a:rPr lang="ko-KR" altLang="en-US" sz="2000" dirty="0"/>
              <a:t> 관한 연구 분석</a:t>
            </a:r>
            <a:r>
              <a:rPr lang="en-US" altLang="ko-KR" sz="2000" dirty="0"/>
              <a:t>: </a:t>
            </a:r>
            <a:r>
              <a:rPr lang="ko-KR" altLang="en-US" sz="2000" dirty="0"/>
              <a:t>중학교 교육 과정을 중심으로</a:t>
            </a:r>
            <a:r>
              <a:rPr lang="en-US" altLang="ko-KR" sz="2000" dirty="0"/>
              <a:t>. </a:t>
            </a:r>
            <a:endParaRPr lang="en-US" altLang="ko-KR" sz="2000" dirty="0" smtClean="0"/>
          </a:p>
          <a:p>
            <a:pPr marL="0" indent="0" fontAlgn="base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  &lt;</a:t>
            </a:r>
            <a:r>
              <a:rPr lang="ko-KR" altLang="en-US" sz="2000" dirty="0" err="1"/>
              <a:t>한국출판학연구</a:t>
            </a:r>
            <a:r>
              <a:rPr lang="en-US" altLang="ko-KR" sz="2000" dirty="0"/>
              <a:t>&gt;, 43(2), 39~67</a:t>
            </a:r>
            <a:endParaRPr lang="ko-KR" altLang="en-US" sz="2000" dirty="0"/>
          </a:p>
          <a:p>
            <a:pPr marL="0" indent="0" fontAlgn="base">
              <a:buNone/>
            </a:pPr>
            <a:r>
              <a:rPr lang="ko-KR" altLang="en-US" sz="2000" dirty="0" smtClean="0"/>
              <a:t>정현선 </a:t>
            </a:r>
            <a:r>
              <a:rPr lang="ko-KR" altLang="en-US" sz="2000" dirty="0"/>
              <a:t>외</a:t>
            </a:r>
            <a:r>
              <a:rPr lang="en-US" altLang="ko-KR" sz="2000" dirty="0"/>
              <a:t>(2016). </a:t>
            </a:r>
            <a:r>
              <a:rPr lang="ko-KR" altLang="en-US" sz="2000" dirty="0"/>
              <a:t>핵심역량 중심의 미디어 </a:t>
            </a:r>
            <a:r>
              <a:rPr lang="ko-KR" altLang="en-US" sz="2000" dirty="0" err="1"/>
              <a:t>리터러시</a:t>
            </a:r>
            <a:r>
              <a:rPr lang="ko-KR" altLang="en-US" sz="2000" dirty="0"/>
              <a:t> 교육 내용 체계화 연구</a:t>
            </a:r>
            <a:r>
              <a:rPr lang="en-US" altLang="ko-KR" sz="2000" dirty="0"/>
              <a:t>. </a:t>
            </a:r>
            <a:endParaRPr lang="en-US" altLang="ko-KR" sz="2000" dirty="0" smtClean="0"/>
          </a:p>
          <a:p>
            <a:pPr marL="0" indent="0" fontAlgn="base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  &lt;</a:t>
            </a:r>
            <a:r>
              <a:rPr lang="ko-KR" altLang="en-US" sz="2000" dirty="0"/>
              <a:t>학습자중심교과교육연구</a:t>
            </a:r>
            <a:r>
              <a:rPr lang="en-US" altLang="ko-KR" sz="2000" dirty="0"/>
              <a:t>&gt;, 16(11), </a:t>
            </a:r>
            <a:r>
              <a:rPr lang="en-US" altLang="ko-KR" sz="2000" dirty="0" smtClean="0"/>
              <a:t>211~238</a:t>
            </a:r>
            <a:endParaRPr lang="ko-KR" altLang="en-US" sz="20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09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295729"/>
            <a:ext cx="10728366" cy="65622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4000" dirty="0" smtClean="0">
                <a:latin typeface="+mj-ea"/>
                <a:ea typeface="+mj-ea"/>
              </a:rPr>
              <a:t>II. </a:t>
            </a:r>
            <a:r>
              <a:rPr lang="ko-KR" altLang="en-US" sz="4000" dirty="0" smtClean="0">
                <a:latin typeface="+mj-ea"/>
                <a:ea typeface="+mj-ea"/>
              </a:rPr>
              <a:t>미디어교육의 개념과 구성요소</a:t>
            </a:r>
            <a:endParaRPr lang="en-US" altLang="ko-KR" sz="4000" dirty="0" smtClean="0">
              <a:latin typeface="+mj-ea"/>
              <a:ea typeface="+mj-ea"/>
            </a:endParaRPr>
          </a:p>
          <a:p>
            <a:pPr marL="0" indent="0">
              <a:buNone/>
            </a:pPr>
            <a:endParaRPr lang="en-US" altLang="ko-KR" sz="2400" dirty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미디어교육의 전개과정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시민언론운동 차원의 미디어 모니터링 교육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김기태</a:t>
            </a:r>
            <a:r>
              <a:rPr lang="en-US" altLang="ko-KR" sz="2400" dirty="0" smtClean="0"/>
              <a:t>, </a:t>
            </a:r>
            <a:r>
              <a:rPr lang="en-US" altLang="ko-KR" sz="2400" dirty="0" smtClean="0"/>
              <a:t>2018)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/>
              <a:t>         </a:t>
            </a:r>
            <a:r>
              <a:rPr lang="en-US" altLang="ko-KR" sz="2400" dirty="0" smtClean="0"/>
              <a:t>- </a:t>
            </a:r>
            <a:r>
              <a:rPr lang="ko-KR" altLang="en-US" sz="2400" dirty="0" smtClean="0"/>
              <a:t>교육공학적 차원에서 미디어를 교수학습 도구로 활용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미디어 장비 및 시설을 활용한 </a:t>
            </a:r>
            <a:r>
              <a:rPr lang="ko-KR" altLang="en-US" sz="2400" dirty="0" err="1" smtClean="0"/>
              <a:t>콘텐츠</a:t>
            </a:r>
            <a:r>
              <a:rPr lang="ko-KR" altLang="en-US" sz="2400" dirty="0" smtClean="0"/>
              <a:t> 제작 교육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미디어의 올바른 이해와 활용을 위한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미디어 </a:t>
            </a:r>
            <a:r>
              <a:rPr lang="ko-KR" altLang="en-US" sz="2400" dirty="0" err="1" smtClean="0"/>
              <a:t>리터러시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 교육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err="1" smtClean="0"/>
              <a:t>리터러시</a:t>
            </a:r>
            <a:r>
              <a:rPr lang="en-US" altLang="ko-KR" sz="2400" dirty="0" smtClean="0"/>
              <a:t>(literacy) </a:t>
            </a:r>
            <a:r>
              <a:rPr lang="ko-KR" altLang="en-US" sz="2400" dirty="0" smtClean="0"/>
              <a:t>개념의 변화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- 3Rs(Reading, Writing, Arithmetic): </a:t>
            </a:r>
            <a:r>
              <a:rPr lang="ko-KR" altLang="en-US" sz="2400" dirty="0" smtClean="0"/>
              <a:t>읽기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쓰기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계산하기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미디어 발전에 따른 </a:t>
            </a:r>
            <a:r>
              <a:rPr lang="ko-KR" altLang="en-US" sz="2400" dirty="0" err="1" smtClean="0"/>
              <a:t>리터러시</a:t>
            </a:r>
            <a:r>
              <a:rPr lang="ko-KR" altLang="en-US" sz="2400" dirty="0" smtClean="0"/>
              <a:t> 개념의 변화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김양은</a:t>
            </a:r>
            <a:r>
              <a:rPr lang="en-US" altLang="ko-KR" sz="2400" dirty="0" smtClean="0"/>
              <a:t>, 2009)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err="1" smtClean="0"/>
              <a:t>콘텐츠가</a:t>
            </a:r>
            <a:r>
              <a:rPr lang="ko-KR" altLang="en-US" sz="2400" dirty="0" smtClean="0"/>
              <a:t> 생산되고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소비되는 사회적 맥락</a:t>
            </a:r>
            <a:r>
              <a:rPr lang="en-US" altLang="ko-KR" sz="2400" dirty="0" smtClean="0"/>
              <a:t>(social context)</a:t>
            </a:r>
            <a:r>
              <a:rPr lang="ko-KR" altLang="en-US" sz="2400" dirty="0" smtClean="0"/>
              <a:t>의 중요성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미디어에 대한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이해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와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수용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뿐 아니라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참여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와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소통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으로 확장</a:t>
            </a:r>
            <a:endParaRPr lang="en-US" altLang="ko-KR" sz="2400" dirty="0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778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540913"/>
            <a:ext cx="10728366" cy="63170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미디어 발달에 따른 </a:t>
            </a:r>
            <a:r>
              <a:rPr lang="ko-KR" altLang="en-US" sz="2400" dirty="0" err="1" smtClean="0"/>
              <a:t>리터러시</a:t>
            </a:r>
            <a:r>
              <a:rPr lang="ko-KR" altLang="en-US" sz="2400" dirty="0" smtClean="0"/>
              <a:t> 개념의 변화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김양은</a:t>
            </a:r>
            <a:r>
              <a:rPr lang="en-US" altLang="ko-KR" sz="2400" dirty="0" smtClean="0"/>
              <a:t>, 2009)</a:t>
            </a:r>
          </a:p>
        </p:txBody>
      </p:sp>
      <p:pic>
        <p:nvPicPr>
          <p:cNvPr id="4" name="내용 개체 틀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61962"/>
            <a:ext cx="10668163" cy="5409209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05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199" y="425003"/>
            <a:ext cx="10997485" cy="64329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미디어 </a:t>
            </a:r>
            <a:r>
              <a:rPr lang="ko-KR" altLang="en-US" sz="2400" dirty="0" err="1" smtClean="0"/>
              <a:t>리터러시의</a:t>
            </a:r>
            <a:r>
              <a:rPr lang="ko-KR" altLang="en-US" sz="2400" dirty="0" smtClean="0"/>
              <a:t> 구성요소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“</a:t>
            </a:r>
            <a:r>
              <a:rPr lang="en-US" altLang="ko-KR" sz="2400" dirty="0"/>
              <a:t>Media literacy is ability to ACCESS, ANALYZE, EVALUATE,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CREATE</a:t>
            </a:r>
            <a:r>
              <a:rPr lang="en-US" altLang="ko-KR" sz="2400" dirty="0"/>
              <a:t>, </a:t>
            </a:r>
            <a:r>
              <a:rPr lang="en-US" altLang="ko-KR" sz="2400" dirty="0" smtClean="0"/>
              <a:t>and ACT </a:t>
            </a:r>
            <a:r>
              <a:rPr lang="en-US" altLang="ko-KR" sz="2400" dirty="0"/>
              <a:t>using all forms of communication</a:t>
            </a:r>
            <a:r>
              <a:rPr lang="en-US" altLang="ko-KR" sz="2400" dirty="0" smtClean="0"/>
              <a:t>.”</a:t>
            </a:r>
          </a:p>
          <a:p>
            <a:pPr marL="0" indent="0" fontAlgn="base">
              <a:buNone/>
            </a:pPr>
            <a:r>
              <a:rPr lang="en-US" altLang="ko-KR" sz="2400" dirty="0" smtClean="0"/>
              <a:t>                </a:t>
            </a:r>
            <a:r>
              <a:rPr lang="en-US" altLang="ko-KR" sz="2400" dirty="0"/>
              <a:t>(</a:t>
            </a:r>
            <a:r>
              <a:rPr lang="en-US" altLang="ko-KR" sz="2400" u="sng" dirty="0">
                <a:hlinkClick r:id="rId2"/>
              </a:rPr>
              <a:t>https://namle.net/publications/media-literacy-definitions</a:t>
            </a:r>
            <a:r>
              <a:rPr lang="en-US" altLang="ko-KR" sz="2400" u="sng" dirty="0" smtClean="0">
                <a:hlinkClick r:id="rId2"/>
              </a:rPr>
              <a:t>/</a:t>
            </a:r>
            <a:r>
              <a:rPr lang="en-US" altLang="ko-KR" sz="2400" dirty="0" smtClean="0"/>
              <a:t>)</a:t>
            </a:r>
            <a:endParaRPr lang="en-US" altLang="ko-KR" sz="2400" dirty="0"/>
          </a:p>
          <a:p>
            <a:pPr marL="0" indent="0">
              <a:buNone/>
            </a:pPr>
            <a:r>
              <a:rPr lang="en-US" altLang="ko-KR" sz="2400" dirty="0" smtClean="0"/>
              <a:t>        (1) </a:t>
            </a:r>
            <a:r>
              <a:rPr lang="ko-KR" altLang="en-US" sz="2400" dirty="0" smtClean="0"/>
              <a:t>접근능력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미디어 관련 서비스를 능숙하게 찾아 이용하고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사람들과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                  </a:t>
            </a:r>
            <a:r>
              <a:rPr lang="ko-KR" altLang="en-US" sz="2400" dirty="0" smtClean="0"/>
              <a:t>관련 정보를 공유할 수 있는 능력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(2) </a:t>
            </a:r>
            <a:r>
              <a:rPr lang="ko-KR" altLang="en-US" sz="2400" dirty="0" smtClean="0"/>
              <a:t>분석능력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정보가 생산된 맥락을 토대로 그 의미와 내용을 파악할 수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                  </a:t>
            </a:r>
            <a:r>
              <a:rPr lang="ko-KR" altLang="en-US" sz="2400" dirty="0" smtClean="0"/>
              <a:t>있는 능력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(3) </a:t>
            </a:r>
            <a:r>
              <a:rPr lang="ko-KR" altLang="en-US" sz="2400" dirty="0" smtClean="0"/>
              <a:t>평가능력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정보의 영향력과 품질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신뢰성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관점을 파악할 수 있는 능력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(4) </a:t>
            </a:r>
            <a:r>
              <a:rPr lang="ko-KR" altLang="en-US" sz="2400" dirty="0" smtClean="0"/>
              <a:t>창조능력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커뮤니케이션 목적과 대상에 적합한 정보를 창의적으로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                  </a:t>
            </a:r>
            <a:r>
              <a:rPr lang="ko-KR" altLang="en-US" sz="2400" dirty="0" smtClean="0"/>
              <a:t>구성할 수 있는 능력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(5) </a:t>
            </a:r>
            <a:r>
              <a:rPr lang="ko-KR" altLang="en-US" sz="2400" dirty="0" smtClean="0"/>
              <a:t>실천능력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지식을 공유하거나 문제를 해결하기 위해 미디어를 통해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                   </a:t>
            </a:r>
            <a:r>
              <a:rPr lang="ko-KR" altLang="en-US" sz="2400" dirty="0" smtClean="0"/>
              <a:t>사람들과 협력하고 공동체의 일원으로 참여하는 능력</a:t>
            </a:r>
            <a:endParaRPr lang="en-US" altLang="ko-KR" sz="2400" dirty="0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074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91673" y="141668"/>
            <a:ext cx="10468510" cy="6716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4000" dirty="0" smtClean="0">
                <a:latin typeface="+mj-ea"/>
                <a:ea typeface="+mj-ea"/>
              </a:rPr>
              <a:t>III. </a:t>
            </a:r>
            <a:r>
              <a:rPr lang="ko-KR" altLang="en-US" sz="4000" dirty="0" smtClean="0">
                <a:latin typeface="+mj-ea"/>
                <a:ea typeface="+mj-ea"/>
              </a:rPr>
              <a:t>국내 미디어교육 실태 분석</a:t>
            </a:r>
            <a:endParaRPr lang="en-US" altLang="ko-KR" sz="4000" dirty="0" smtClean="0">
              <a:latin typeface="+mj-ea"/>
              <a:ea typeface="+mj-ea"/>
            </a:endParaRPr>
          </a:p>
          <a:p>
            <a:pPr marL="0" indent="0">
              <a:buNone/>
            </a:pPr>
            <a:endParaRPr lang="en-US" altLang="ko-KR" sz="2400" dirty="0"/>
          </a:p>
          <a:p>
            <a:pPr marL="0" indent="0">
              <a:buNone/>
            </a:pPr>
            <a:r>
              <a:rPr lang="en-US" altLang="ko-KR" sz="2800" dirty="0" smtClean="0"/>
              <a:t>1.</a:t>
            </a:r>
            <a:r>
              <a:rPr lang="ko-KR" altLang="en-US" sz="2800" dirty="0" smtClean="0"/>
              <a:t> 미디어교육의 유형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김기태</a:t>
            </a:r>
            <a:r>
              <a:rPr lang="en-US" altLang="ko-KR" sz="2800" dirty="0" smtClean="0"/>
              <a:t>, 2018)</a:t>
            </a:r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시민사회단체 중심의 미디어교육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- 1980</a:t>
            </a:r>
            <a:r>
              <a:rPr lang="ko-KR" altLang="en-US" sz="2400" dirty="0" smtClean="0"/>
              <a:t>년대 중반 시민언론운동의 일환으로 시작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민주언론시민연합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한국여성민우회</a:t>
            </a:r>
            <a:r>
              <a:rPr lang="en-US" altLang="ko-KR" sz="2400" dirty="0" smtClean="0"/>
              <a:t>, YWCA </a:t>
            </a:r>
            <a:r>
              <a:rPr lang="ko-KR" altLang="en-US" sz="2400" dirty="0" smtClean="0"/>
              <a:t>등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- 2000</a:t>
            </a:r>
            <a:r>
              <a:rPr lang="ko-KR" altLang="en-US" sz="2400" dirty="0" smtClean="0"/>
              <a:t>년대 이후 정부 지원 받으면서 순수성 논란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김기태</a:t>
            </a:r>
            <a:r>
              <a:rPr lang="en-US" altLang="ko-KR" sz="2400" dirty="0" smtClean="0"/>
              <a:t>, 2018)</a:t>
            </a:r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언론매체 중심의 미디어교육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KBS, MBC, EBS </a:t>
            </a:r>
            <a:r>
              <a:rPr lang="ko-KR" altLang="en-US" sz="2400" dirty="0" smtClean="0"/>
              <a:t>등 공영방송의 공적 책무의 일환으로 수행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  (</a:t>
            </a:r>
            <a:r>
              <a:rPr lang="ko-KR" altLang="en-US" sz="2400" dirty="0" err="1" smtClean="0"/>
              <a:t>지상파방송의</a:t>
            </a:r>
            <a:r>
              <a:rPr lang="ko-KR" altLang="en-US" sz="2400" dirty="0" smtClean="0"/>
              <a:t> 경영 위기로 사업 축소 및 명맥 유지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중앙일보 등 신문사의 </a:t>
            </a:r>
            <a:r>
              <a:rPr lang="en-US" altLang="ko-KR" sz="2400" dirty="0" smtClean="0"/>
              <a:t>NIE(Newspaper in Education) </a:t>
            </a:r>
            <a:r>
              <a:rPr lang="ko-KR" altLang="en-US" sz="2400" dirty="0" smtClean="0"/>
              <a:t>교육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  (</a:t>
            </a:r>
            <a:r>
              <a:rPr lang="ko-KR" altLang="en-US" sz="2400" dirty="0" smtClean="0"/>
              <a:t>신문 구독률 향상을 위한 사업적 목적</a:t>
            </a:r>
            <a:r>
              <a:rPr lang="en-US" altLang="ko-KR" sz="2400" dirty="0" smtClean="0"/>
              <a:t>)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576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403761"/>
            <a:ext cx="10728366" cy="64542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정부부처 및 유관기관 중심의 미디어교육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방송통신위원회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시청자미디어재단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한국인터넷진흥원</a:t>
            </a:r>
            <a:r>
              <a:rPr lang="en-US" altLang="ko-KR" sz="2400" dirty="0" smtClean="0"/>
              <a:t>, 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방송통신심의위원회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한국정보화진흥원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문화관광체육부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한국언론진흥재단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한국콘텐츠진흥원</a:t>
            </a:r>
            <a:r>
              <a:rPr lang="en-US" altLang="ko-KR" sz="2400" dirty="0" smtClean="0"/>
              <a:t>,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한국문화예술교육진흥원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영화진흥위원회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학교 중심의 미디어교육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시도 교육청 및 개별 학교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창의적 체험활동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재량활동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자유학기제</a:t>
            </a:r>
            <a:r>
              <a:rPr lang="en-US" altLang="ko-KR" sz="2400" dirty="0" smtClean="0"/>
              <a:t>,</a:t>
            </a:r>
          </a:p>
          <a:p>
            <a:pPr marL="0" indent="0">
              <a:buNone/>
            </a:pPr>
            <a:r>
              <a:rPr lang="ko-KR" altLang="en-US" sz="2400" dirty="0" smtClean="0"/>
              <a:t>           방과 후 활동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미디어리터러시</a:t>
            </a:r>
            <a:r>
              <a:rPr lang="ko-KR" altLang="en-US" sz="2400" dirty="0" smtClean="0"/>
              <a:t> 시범학교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미디어교육 교사 모임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전국 국어교사모임 매체연구부</a:t>
            </a:r>
            <a:r>
              <a:rPr lang="en-US" altLang="ko-KR" sz="2400" dirty="0" smtClean="0"/>
              <a:t>, 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전국교직원노조 산하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과목별 협의체 미디어교육 및 연구 및 실천 모임</a:t>
            </a:r>
            <a:r>
              <a:rPr lang="en-US" altLang="ko-KR" sz="2400" dirty="0" smtClean="0"/>
              <a:t>,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깨끗한 미디어를 위한 교사운동 등</a:t>
            </a:r>
            <a:r>
              <a:rPr lang="en-US" altLang="ko-KR" sz="2400" dirty="0" smtClean="0"/>
              <a:t>)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219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04552" y="360608"/>
            <a:ext cx="10728102" cy="64973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800" dirty="0" smtClean="0"/>
              <a:t>2. </a:t>
            </a:r>
            <a:r>
              <a:rPr lang="ko-KR" altLang="en-US" sz="2800" dirty="0" smtClean="0"/>
              <a:t>학교 교육과정의 미디어교육 내용 분석</a:t>
            </a:r>
            <a:endParaRPr lang="en-US" altLang="ko-KR" sz="2800" dirty="0"/>
          </a:p>
          <a:p>
            <a:pPr marL="0" indent="0">
              <a:buNone/>
            </a:pPr>
            <a:r>
              <a:rPr lang="ko-KR" altLang="en-US" sz="2400" dirty="0" smtClean="0">
                <a:solidFill>
                  <a:srgbClr val="C00000"/>
                </a:solidFill>
              </a:rPr>
              <a:t>    ■ </a:t>
            </a:r>
            <a:r>
              <a:rPr lang="ko-KR" altLang="en-US" sz="2400" dirty="0" smtClean="0"/>
              <a:t>초등학교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중학교 교육과정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국어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도덕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사회 등 개별 교과에서 단원과 연계된 통합교육 수행</a:t>
            </a:r>
            <a:r>
              <a:rPr lang="en-US" altLang="ko-KR" sz="2400" dirty="0" smtClean="0"/>
              <a:t> </a:t>
            </a:r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각 교과 논리에 따른 부분적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교육으로 체계성 부족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정현선 외</a:t>
            </a:r>
            <a:r>
              <a:rPr lang="en-US" altLang="ko-KR" sz="2400" dirty="0" smtClean="0"/>
              <a:t>, 2016)</a:t>
            </a:r>
          </a:p>
          <a:p>
            <a:pPr marL="0" indent="0">
              <a:buNone/>
            </a:pPr>
            <a:r>
              <a:rPr lang="en-US" altLang="ko-KR" sz="2400" dirty="0" smtClean="0"/>
              <a:t>     (1) </a:t>
            </a:r>
            <a:r>
              <a:rPr lang="ko-KR" altLang="en-US" sz="2400" dirty="0" smtClean="0"/>
              <a:t>국어 교과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       - </a:t>
            </a:r>
            <a:r>
              <a:rPr lang="ko-KR" altLang="en-US" sz="2400" dirty="0" smtClean="0"/>
              <a:t>과목 특성상 언어 사용에 영향을 미치는 미디어에 관심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- 2007 </a:t>
            </a:r>
            <a:r>
              <a:rPr lang="ko-KR" altLang="en-US" sz="2400" dirty="0" smtClean="0"/>
              <a:t>개정교육과정에서 개정 중점사항으로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언어 환경의 변화에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따른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매체 관련 내용의 확대</a:t>
            </a:r>
            <a:r>
              <a:rPr lang="en-US" altLang="ko-KR" sz="2400" dirty="0" smtClean="0"/>
              <a:t>‘ </a:t>
            </a:r>
            <a:r>
              <a:rPr lang="ko-KR" altLang="en-US" sz="2400" dirty="0" smtClean="0"/>
              <a:t>표방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</a:t>
            </a:r>
            <a:r>
              <a:rPr lang="ko-KR" altLang="en-US" sz="2400" dirty="0" smtClean="0"/>
              <a:t>공통 교육과정의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듣기</a:t>
            </a:r>
            <a:r>
              <a:rPr lang="en-US" altLang="ko-KR" sz="2400" dirty="0" smtClean="0"/>
              <a:t>’, ‘</a:t>
            </a:r>
            <a:r>
              <a:rPr lang="ko-KR" altLang="en-US" sz="2400" dirty="0" smtClean="0"/>
              <a:t>말하기</a:t>
            </a:r>
            <a:r>
              <a:rPr lang="en-US" altLang="ko-KR" sz="2400" dirty="0" smtClean="0"/>
              <a:t>‘, ‘</a:t>
            </a:r>
            <a:r>
              <a:rPr lang="ko-KR" altLang="en-US" sz="2400" dirty="0" smtClean="0"/>
              <a:t>읽기</a:t>
            </a:r>
            <a:r>
              <a:rPr lang="en-US" altLang="ko-KR" sz="2400" dirty="0" smtClean="0"/>
              <a:t>‘, ‘</a:t>
            </a:r>
            <a:r>
              <a:rPr lang="ko-KR" altLang="en-US" sz="2400" dirty="0" smtClean="0"/>
              <a:t>쓰기</a:t>
            </a:r>
            <a:r>
              <a:rPr lang="en-US" altLang="ko-KR" sz="2400" dirty="0" smtClean="0"/>
              <a:t>‘ </a:t>
            </a:r>
            <a:r>
              <a:rPr lang="ko-KR" altLang="en-US" sz="2400" dirty="0" smtClean="0"/>
              <a:t>영역의 하위 내용으로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‘</a:t>
            </a:r>
            <a:r>
              <a:rPr lang="ko-KR" altLang="en-US" sz="2400" dirty="0" smtClean="0"/>
              <a:t>매체 특성</a:t>
            </a:r>
            <a:r>
              <a:rPr lang="en-US" altLang="ko-KR" sz="2400" dirty="0" smtClean="0"/>
              <a:t>‘ </a:t>
            </a:r>
            <a:r>
              <a:rPr lang="ko-KR" altLang="en-US" sz="2400" dirty="0" smtClean="0"/>
              <a:t>반영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- 2015 </a:t>
            </a:r>
            <a:r>
              <a:rPr lang="ko-KR" altLang="en-US" sz="2400" dirty="0" smtClean="0"/>
              <a:t>개정교육과정에서도 미디어와 언어환경 변화를 교육과정에 수용</a:t>
            </a:r>
            <a:r>
              <a:rPr lang="en-US" altLang="ko-KR" sz="2400" dirty="0" smtClean="0"/>
              <a:t>,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       </a:t>
            </a:r>
            <a:r>
              <a:rPr lang="ko-KR" altLang="en-US" sz="2400" dirty="0" smtClean="0"/>
              <a:t>미디어를 통한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의사소통 교육에 초점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노은희 외</a:t>
            </a:r>
            <a:r>
              <a:rPr lang="en-US" altLang="ko-KR" sz="2400" dirty="0" smtClean="0"/>
              <a:t>, 2018) 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27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296214"/>
            <a:ext cx="10778544" cy="64201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ko-KR" sz="2600" dirty="0" smtClean="0"/>
              <a:t>    (2) </a:t>
            </a:r>
            <a:r>
              <a:rPr lang="ko-KR" altLang="en-US" sz="2600" dirty="0" smtClean="0"/>
              <a:t>도덕 교과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        - </a:t>
            </a:r>
            <a:r>
              <a:rPr lang="ko-KR" altLang="en-US" sz="2600" dirty="0" smtClean="0"/>
              <a:t>미디어 사용을 둘러싼 도덕적 활용능력과 태도 중심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        - 2007 </a:t>
            </a:r>
            <a:r>
              <a:rPr lang="ko-KR" altLang="en-US" sz="2600" dirty="0" smtClean="0"/>
              <a:t>개정교육과정부터 인터넷 예절</a:t>
            </a:r>
            <a:r>
              <a:rPr lang="en-US" altLang="ko-KR" sz="2600" dirty="0" smtClean="0"/>
              <a:t>, </a:t>
            </a:r>
            <a:r>
              <a:rPr lang="ko-KR" altLang="en-US" sz="2600" dirty="0" smtClean="0"/>
              <a:t>정보통신기술 오남용으로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/>
              <a:t> </a:t>
            </a:r>
            <a:r>
              <a:rPr lang="en-US" altLang="ko-KR" sz="2600" dirty="0" smtClean="0"/>
              <a:t>          </a:t>
            </a:r>
            <a:r>
              <a:rPr lang="ko-KR" altLang="en-US" sz="2600" dirty="0" smtClean="0"/>
              <a:t>인한 사회적 문제와 윤리 등을 독립단원으로 설정 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        - 2015 </a:t>
            </a:r>
            <a:r>
              <a:rPr lang="ko-KR" altLang="en-US" sz="2600" dirty="0" smtClean="0"/>
              <a:t>개정교육과정부터 교육 내용 체계화</a:t>
            </a:r>
            <a:r>
              <a:rPr lang="en-US" altLang="ko-KR" sz="2600" dirty="0" smtClean="0"/>
              <a:t>.</a:t>
            </a:r>
          </a:p>
          <a:p>
            <a:pPr marL="0" indent="0">
              <a:buNone/>
            </a:pPr>
            <a:r>
              <a:rPr lang="en-US" altLang="ko-KR" sz="2600" dirty="0" smtClean="0"/>
              <a:t>           </a:t>
            </a:r>
            <a:r>
              <a:rPr lang="ko-KR" altLang="en-US" sz="2600" dirty="0" smtClean="0"/>
              <a:t>초</a:t>
            </a:r>
            <a:r>
              <a:rPr lang="en-US" altLang="ko-KR" sz="2600" dirty="0" smtClean="0"/>
              <a:t>5-6</a:t>
            </a:r>
            <a:r>
              <a:rPr lang="ko-KR" altLang="en-US" sz="2600" dirty="0" smtClean="0"/>
              <a:t>은</a:t>
            </a:r>
            <a:r>
              <a:rPr lang="en-US" altLang="ko-KR" sz="2600" dirty="0" smtClean="0"/>
              <a:t> </a:t>
            </a:r>
            <a:r>
              <a:rPr lang="ko-KR" altLang="en-US" sz="2600" dirty="0" smtClean="0"/>
              <a:t>사이버 예절 및 준법</a:t>
            </a:r>
            <a:r>
              <a:rPr lang="en-US" altLang="ko-KR" sz="2600" dirty="0" smtClean="0"/>
              <a:t>, </a:t>
            </a:r>
            <a:r>
              <a:rPr lang="ko-KR" altLang="en-US" sz="2600" dirty="0" smtClean="0"/>
              <a:t>중학교는 정보통신윤리 교육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        - </a:t>
            </a:r>
            <a:r>
              <a:rPr lang="ko-KR" altLang="en-US" sz="2600" dirty="0" smtClean="0"/>
              <a:t>타인 및 사회와 관계 맺는 방법으로 미디어의 변화와 발달 수용</a:t>
            </a:r>
            <a:r>
              <a:rPr lang="en-US" altLang="ko-KR" sz="2600" dirty="0" smtClean="0"/>
              <a:t>, </a:t>
            </a:r>
          </a:p>
          <a:p>
            <a:pPr marL="0" indent="0">
              <a:buNone/>
            </a:pPr>
            <a:r>
              <a:rPr lang="en-US" altLang="ko-KR" sz="2600" dirty="0" smtClean="0"/>
              <a:t>           </a:t>
            </a:r>
            <a:r>
              <a:rPr lang="ko-KR" altLang="en-US" sz="2600" dirty="0" smtClean="0"/>
              <a:t>미디어의 도덕적 활용능력 및 바람직한 태도 교육</a:t>
            </a:r>
            <a:r>
              <a:rPr lang="en-US" altLang="ko-KR" sz="2600" dirty="0" smtClean="0"/>
              <a:t>(</a:t>
            </a:r>
            <a:r>
              <a:rPr lang="ko-KR" altLang="en-US" sz="2600" dirty="0" smtClean="0"/>
              <a:t>노은희 외</a:t>
            </a:r>
            <a:r>
              <a:rPr lang="en-US" altLang="ko-KR" sz="2600" dirty="0" smtClean="0"/>
              <a:t>, 2018)</a:t>
            </a:r>
          </a:p>
          <a:p>
            <a:pPr marL="0" indent="0">
              <a:buNone/>
            </a:pPr>
            <a:r>
              <a:rPr lang="en-US" altLang="ko-KR" sz="2600" dirty="0" smtClean="0"/>
              <a:t>    (</a:t>
            </a:r>
            <a:r>
              <a:rPr lang="en-US" altLang="ko-KR" sz="2600" dirty="0"/>
              <a:t>3) </a:t>
            </a:r>
            <a:r>
              <a:rPr lang="ko-KR" altLang="en-US" sz="2600" dirty="0"/>
              <a:t>사회 교과</a:t>
            </a:r>
            <a:endParaRPr lang="en-US" altLang="ko-KR" sz="2600" dirty="0"/>
          </a:p>
          <a:p>
            <a:pPr marL="0" indent="0">
              <a:buNone/>
            </a:pPr>
            <a:r>
              <a:rPr lang="en-US" altLang="ko-KR" sz="2600" dirty="0"/>
              <a:t>    </a:t>
            </a:r>
            <a:r>
              <a:rPr lang="en-US" altLang="ko-KR" sz="2600" dirty="0" smtClean="0"/>
              <a:t>     - </a:t>
            </a:r>
            <a:r>
              <a:rPr lang="en-US" altLang="ko-KR" sz="2600" dirty="0"/>
              <a:t>2015 </a:t>
            </a:r>
            <a:r>
              <a:rPr lang="ko-KR" altLang="en-US" sz="2600" dirty="0"/>
              <a:t>개정교육과정에서 </a:t>
            </a:r>
            <a:r>
              <a:rPr lang="en-US" altLang="ko-KR" sz="2600" dirty="0"/>
              <a:t>‘</a:t>
            </a:r>
            <a:r>
              <a:rPr lang="ko-KR" altLang="en-US" sz="2600" dirty="0"/>
              <a:t>정보활용능력</a:t>
            </a:r>
            <a:r>
              <a:rPr lang="en-US" altLang="ko-KR" sz="2600" dirty="0"/>
              <a:t>’</a:t>
            </a:r>
            <a:r>
              <a:rPr lang="ko-KR" altLang="en-US" sz="2600" dirty="0"/>
              <a:t>을 민주 시민의 자질 함양을 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/>
              <a:t> </a:t>
            </a:r>
            <a:r>
              <a:rPr lang="en-US" altLang="ko-KR" sz="2600" dirty="0" smtClean="0"/>
              <a:t>          </a:t>
            </a:r>
            <a:r>
              <a:rPr lang="ko-KR" altLang="en-US" sz="2600" dirty="0" smtClean="0"/>
              <a:t>위한 </a:t>
            </a:r>
            <a:r>
              <a:rPr lang="en-US" altLang="ko-KR" sz="2600" dirty="0" smtClean="0"/>
              <a:t>5</a:t>
            </a:r>
            <a:r>
              <a:rPr lang="ko-KR" altLang="en-US" sz="2600" dirty="0"/>
              <a:t>대 역량의 하나로 제시</a:t>
            </a:r>
            <a:endParaRPr lang="en-US" altLang="ko-KR" sz="2600" dirty="0"/>
          </a:p>
          <a:p>
            <a:pPr marL="0" indent="0">
              <a:buNone/>
            </a:pPr>
            <a:r>
              <a:rPr lang="en-US" altLang="ko-KR" sz="2600" dirty="0"/>
              <a:t>    </a:t>
            </a:r>
            <a:r>
              <a:rPr lang="en-US" altLang="ko-KR" sz="2600" dirty="0" smtClean="0"/>
              <a:t>     - </a:t>
            </a:r>
            <a:r>
              <a:rPr lang="en-US" altLang="ko-KR" sz="2600" dirty="0"/>
              <a:t>‘</a:t>
            </a:r>
            <a:r>
              <a:rPr lang="ko-KR" altLang="en-US" sz="2600" dirty="0"/>
              <a:t>정보활용능력</a:t>
            </a:r>
            <a:r>
              <a:rPr lang="en-US" altLang="ko-KR" sz="2600" dirty="0" smtClean="0"/>
              <a:t>’</a:t>
            </a:r>
            <a:r>
              <a:rPr lang="ko-KR" altLang="en-US" sz="2600" dirty="0" smtClean="0"/>
              <a:t>이란 </a:t>
            </a:r>
            <a:r>
              <a:rPr lang="ko-KR" altLang="en-US" sz="2600" dirty="0"/>
              <a:t>다양한 자료와 테크놀로지를 활용하여 정보를 수집</a:t>
            </a:r>
            <a:r>
              <a:rPr lang="en-US" altLang="ko-KR" sz="2600" dirty="0"/>
              <a:t>, </a:t>
            </a:r>
          </a:p>
          <a:p>
            <a:pPr marL="0" indent="0">
              <a:buNone/>
            </a:pPr>
            <a:r>
              <a:rPr lang="en-US" altLang="ko-KR" sz="2600" dirty="0"/>
              <a:t>      </a:t>
            </a:r>
            <a:r>
              <a:rPr lang="en-US" altLang="ko-KR" sz="2600" dirty="0" smtClean="0"/>
              <a:t>     </a:t>
            </a:r>
            <a:r>
              <a:rPr lang="ko-KR" altLang="en-US" sz="2600" dirty="0" smtClean="0"/>
              <a:t>해석</a:t>
            </a:r>
            <a:r>
              <a:rPr lang="en-US" altLang="ko-KR" sz="2600" dirty="0"/>
              <a:t>, </a:t>
            </a:r>
            <a:r>
              <a:rPr lang="ko-KR" altLang="en-US" sz="2600" dirty="0"/>
              <a:t>활용</a:t>
            </a:r>
            <a:r>
              <a:rPr lang="en-US" altLang="ko-KR" sz="2600" dirty="0"/>
              <a:t>, </a:t>
            </a:r>
            <a:r>
              <a:rPr lang="ko-KR" altLang="en-US" sz="2600" dirty="0"/>
              <a:t>창조할 수 있는 능력</a:t>
            </a:r>
            <a:endParaRPr lang="en-US" altLang="ko-KR" sz="2600" dirty="0"/>
          </a:p>
          <a:p>
            <a:pPr marL="0" indent="0">
              <a:buNone/>
            </a:pPr>
            <a:r>
              <a:rPr lang="en-US" altLang="ko-KR" sz="2600" dirty="0"/>
              <a:t>    </a:t>
            </a:r>
            <a:r>
              <a:rPr lang="en-US" altLang="ko-KR" sz="2600" dirty="0" smtClean="0"/>
              <a:t>     - </a:t>
            </a:r>
            <a:r>
              <a:rPr lang="ko-KR" altLang="en-US" sz="2600" dirty="0"/>
              <a:t>대중문화와 </a:t>
            </a:r>
            <a:r>
              <a:rPr lang="ko-KR" altLang="en-US" sz="2600" dirty="0" smtClean="0"/>
              <a:t>대중매체 관련 </a:t>
            </a:r>
            <a:r>
              <a:rPr lang="ko-KR" altLang="en-US" sz="2600" dirty="0"/>
              <a:t>내용도 포함</a:t>
            </a:r>
            <a:endParaRPr lang="en-US" altLang="ko-KR" sz="2600" dirty="0"/>
          </a:p>
          <a:p>
            <a:pPr marL="0" indent="0">
              <a:buNone/>
            </a:pPr>
            <a:endParaRPr lang="en-US" altLang="ko-KR" sz="2400" dirty="0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AD1D-FA4C-42D9-AB5C-F8E0745A2225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863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이온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1179</TotalTime>
  <Words>2837</Words>
  <Application>Microsoft Office PowerPoint</Application>
  <PresentationFormat>와이드스크린</PresentationFormat>
  <Paragraphs>359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0" baseType="lpstr">
      <vt:lpstr>HY견고딕</vt:lpstr>
      <vt:lpstr>맑은 고딕</vt:lpstr>
      <vt:lpstr>Arial</vt:lpstr>
      <vt:lpstr>Century Gothic</vt:lpstr>
      <vt:lpstr>Wingdings 3</vt:lpstr>
      <vt:lpstr>이온</vt:lpstr>
      <vt:lpstr>미디어교육 활성화와  공교육화를 위한 방향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미디어교육의 활성화와 공교육화를 위한 방향</dc:title>
  <dc:creator>HYUNGIL</dc:creator>
  <cp:lastModifiedBy>HYUNGIL</cp:lastModifiedBy>
  <cp:revision>118</cp:revision>
  <dcterms:created xsi:type="dcterms:W3CDTF">2019-12-02T00:12:58Z</dcterms:created>
  <dcterms:modified xsi:type="dcterms:W3CDTF">2019-12-06T04:57:26Z</dcterms:modified>
</cp:coreProperties>
</file>