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79" r:id="rId5"/>
    <p:sldId id="260" r:id="rId6"/>
    <p:sldId id="264" r:id="rId7"/>
    <p:sldId id="283" r:id="rId8"/>
    <p:sldId id="261" r:id="rId9"/>
    <p:sldId id="265" r:id="rId10"/>
    <p:sldId id="258" r:id="rId11"/>
    <p:sldId id="284" r:id="rId12"/>
    <p:sldId id="285" r:id="rId13"/>
    <p:sldId id="266" r:id="rId14"/>
    <p:sldId id="267" r:id="rId15"/>
    <p:sldId id="286" r:id="rId16"/>
    <p:sldId id="268" r:id="rId17"/>
    <p:sldId id="287" r:id="rId18"/>
    <p:sldId id="288" r:id="rId19"/>
    <p:sldId id="290" r:id="rId20"/>
    <p:sldId id="289" r:id="rId21"/>
    <p:sldId id="303" r:id="rId22"/>
    <p:sldId id="273" r:id="rId23"/>
    <p:sldId id="291" r:id="rId24"/>
    <p:sldId id="274" r:id="rId25"/>
    <p:sldId id="292" r:id="rId26"/>
    <p:sldId id="293" r:id="rId27"/>
    <p:sldId id="296" r:id="rId28"/>
    <p:sldId id="297" r:id="rId29"/>
    <p:sldId id="298" r:id="rId30"/>
    <p:sldId id="300" r:id="rId31"/>
    <p:sldId id="302" r:id="rId32"/>
    <p:sldId id="30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p:scale>
          <a:sx n="84" d="100"/>
          <a:sy n="84" d="100"/>
        </p:scale>
        <p:origin x="-198" y="-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2303755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2373967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1691832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912697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Date Placeholder 3"/>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1240474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Date Placeholder 4"/>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4033960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7" name="Date Placeholder 6"/>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1327308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1323432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301304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1373185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BD7DB99B-6A75-4E98-A33B-6BB63382CBE9}" type="datetimeFigureOut">
              <a:rPr lang="ko-KR" altLang="en-US" smtClean="0"/>
              <a:t>2017-12-05</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3405225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7DB99B-6A75-4E98-A33B-6BB63382CBE9}" type="datetimeFigureOut">
              <a:rPr lang="ko-KR" altLang="en-US" smtClean="0"/>
              <a:t>2017-12-05</a:t>
            </a:fld>
            <a:endParaRPr lang="ko-KR"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D54ECA-E19F-4387-82D6-F5DC17CE136C}" type="slidenum">
              <a:rPr lang="ko-KR" altLang="en-US" smtClean="0"/>
              <a:t>‹#›</a:t>
            </a:fld>
            <a:endParaRPr lang="ko-KR" altLang="en-US"/>
          </a:p>
        </p:txBody>
      </p:sp>
    </p:spTree>
    <p:extLst>
      <p:ext uri="{BB962C8B-B14F-4D97-AF65-F5344CB8AC3E}">
        <p14:creationId xmlns:p14="http://schemas.microsoft.com/office/powerpoint/2010/main" val="1838369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1F0F246B-5547-43B1-8C71-17DF6725245D}"/>
              </a:ext>
            </a:extLst>
          </p:cNvPr>
          <p:cNvSpPr>
            <a:spLocks noGrp="1"/>
          </p:cNvSpPr>
          <p:nvPr>
            <p:ph type="ctrTitle"/>
          </p:nvPr>
        </p:nvSpPr>
        <p:spPr>
          <a:solidFill>
            <a:schemeClr val="bg2">
              <a:lumMod val="75000"/>
            </a:schemeClr>
          </a:solidFill>
        </p:spPr>
        <p:txBody>
          <a:bodyPr/>
          <a:lstStyle/>
          <a:p>
            <a:r>
              <a:rPr lang="ko-KR" altLang="en-US" dirty="0" err="1"/>
              <a:t>팩트체크와</a:t>
            </a:r>
            <a:r>
              <a:rPr lang="ko-KR" altLang="en-US" dirty="0"/>
              <a:t> 언론의 자유</a:t>
            </a:r>
          </a:p>
        </p:txBody>
      </p:sp>
      <p:sp>
        <p:nvSpPr>
          <p:cNvPr id="3" name="부제목 2">
            <a:extLst>
              <a:ext uri="{FF2B5EF4-FFF2-40B4-BE49-F238E27FC236}">
                <a16:creationId xmlns:a16="http://schemas.microsoft.com/office/drawing/2014/main" xmlns="" id="{814371A5-9095-4617-8083-BC51EB90482B}"/>
              </a:ext>
            </a:extLst>
          </p:cNvPr>
          <p:cNvSpPr>
            <a:spLocks noGrp="1"/>
          </p:cNvSpPr>
          <p:nvPr>
            <p:ph type="subTitle" idx="1"/>
          </p:nvPr>
        </p:nvSpPr>
        <p:spPr>
          <a:solidFill>
            <a:schemeClr val="bg2">
              <a:lumMod val="90000"/>
            </a:schemeClr>
          </a:solidFill>
        </p:spPr>
        <p:txBody>
          <a:bodyPr/>
          <a:lstStyle/>
          <a:p>
            <a:endParaRPr lang="en-US" altLang="ko-KR" dirty="0"/>
          </a:p>
          <a:p>
            <a:r>
              <a:rPr lang="ko-KR" altLang="en-US" sz="3200" dirty="0" err="1"/>
              <a:t>정은령</a:t>
            </a:r>
            <a:r>
              <a:rPr lang="ko-KR" altLang="en-US" sz="3200" dirty="0"/>
              <a:t> </a:t>
            </a:r>
            <a:r>
              <a:rPr lang="en-US" altLang="ko-KR" sz="3200" dirty="0"/>
              <a:t/>
            </a:r>
            <a:br>
              <a:rPr lang="en-US" altLang="ko-KR" sz="3200" dirty="0"/>
            </a:br>
            <a:r>
              <a:rPr lang="en-US" altLang="ko-KR" sz="3200" dirty="0"/>
              <a:t>(SNU </a:t>
            </a:r>
            <a:r>
              <a:rPr lang="ko-KR" altLang="en-US" sz="3200" dirty="0" err="1"/>
              <a:t>팩트체크센터장</a:t>
            </a:r>
            <a:r>
              <a:rPr lang="en-US" altLang="ko-KR" sz="3200" dirty="0"/>
              <a:t>)</a:t>
            </a:r>
            <a:endParaRPr lang="ko-KR" altLang="en-US" sz="3200" dirty="0"/>
          </a:p>
        </p:txBody>
      </p:sp>
    </p:spTree>
    <p:extLst>
      <p:ext uri="{BB962C8B-B14F-4D97-AF65-F5344CB8AC3E}">
        <p14:creationId xmlns:p14="http://schemas.microsoft.com/office/powerpoint/2010/main" val="887710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8A2A6B66-439F-4066-986B-15579604610F}"/>
              </a:ext>
            </a:extLst>
          </p:cNvPr>
          <p:cNvSpPr>
            <a:spLocks noGrp="1"/>
          </p:cNvSpPr>
          <p:nvPr>
            <p:ph type="title"/>
          </p:nvPr>
        </p:nvSpPr>
        <p:spPr/>
        <p:txBody>
          <a:bodyPr/>
          <a:lstStyle/>
          <a:p>
            <a:r>
              <a:rPr lang="ko-KR" altLang="en-US" dirty="0"/>
              <a:t>거짓말 할 자유도 보장한 </a:t>
            </a:r>
            <a:r>
              <a:rPr lang="ko-KR" altLang="en-US" dirty="0" err="1"/>
              <a:t>설리번</a:t>
            </a:r>
            <a:r>
              <a:rPr lang="ko-KR" altLang="en-US" dirty="0"/>
              <a:t> 판결   </a:t>
            </a:r>
          </a:p>
        </p:txBody>
      </p:sp>
      <p:sp>
        <p:nvSpPr>
          <p:cNvPr id="3" name="내용 개체 틀 2">
            <a:extLst>
              <a:ext uri="{FF2B5EF4-FFF2-40B4-BE49-F238E27FC236}">
                <a16:creationId xmlns:a16="http://schemas.microsoft.com/office/drawing/2014/main" xmlns="" id="{6CB103CB-3026-4D76-AD10-7D07068E8469}"/>
              </a:ext>
            </a:extLst>
          </p:cNvPr>
          <p:cNvSpPr>
            <a:spLocks noGrp="1"/>
          </p:cNvSpPr>
          <p:nvPr>
            <p:ph idx="1"/>
          </p:nvPr>
        </p:nvSpPr>
        <p:spPr/>
        <p:txBody>
          <a:bodyPr>
            <a:normAutofit lnSpcReduction="10000"/>
          </a:bodyPr>
          <a:lstStyle/>
          <a:p>
            <a:r>
              <a:rPr lang="ko-KR" altLang="en-US" dirty="0" err="1"/>
              <a:t>설리번</a:t>
            </a:r>
            <a:r>
              <a:rPr lang="ko-KR" altLang="en-US" dirty="0"/>
              <a:t> 판결은 언론의 공인보도에 관한 언론자유를 확대한 것뿐만 아니라 공인이 공인을 대상으로 거짓말을 하는 것에도 면죄부를 주는 결과를 낳음</a:t>
            </a:r>
            <a:r>
              <a:rPr lang="en-US" altLang="ko-KR" dirty="0"/>
              <a:t>. </a:t>
            </a:r>
            <a:br>
              <a:rPr lang="en-US" altLang="ko-KR" dirty="0"/>
            </a:br>
            <a:endParaRPr lang="en-US" altLang="ko-KR" dirty="0"/>
          </a:p>
          <a:p>
            <a:r>
              <a:rPr lang="ko-KR" altLang="en-US" dirty="0"/>
              <a:t>정치광고에서 상대 후보를 거짓 정보로 비방했을 경우에도 거짓 광고의 표적이 된 후보가 상대가 현실적 악의를 갖고</a:t>
            </a:r>
            <a:r>
              <a:rPr lang="en-US" altLang="ko-KR" dirty="0"/>
              <a:t>, </a:t>
            </a:r>
            <a:r>
              <a:rPr lang="ko-KR" altLang="en-US" dirty="0"/>
              <a:t>거짓인 것을 알면서도 이러한 광고를 했다는 것을 입증해야 했기 때문</a:t>
            </a:r>
            <a:r>
              <a:rPr lang="en-US" altLang="ko-KR" dirty="0"/>
              <a:t>.</a:t>
            </a:r>
          </a:p>
          <a:p>
            <a:r>
              <a:rPr lang="ko-KR" altLang="en-US" dirty="0"/>
              <a:t>법률 소송으로 가더라도 승소할 가능성이 낮은 데다가 소송 자체에 긴 시간 지체</a:t>
            </a:r>
            <a:r>
              <a:rPr lang="en-US" altLang="ko-KR" dirty="0"/>
              <a:t>. </a:t>
            </a:r>
            <a:br>
              <a:rPr lang="en-US" altLang="ko-KR" dirty="0"/>
            </a:br>
            <a:r>
              <a:rPr lang="ko-KR" altLang="en-US" dirty="0"/>
              <a:t>예</a:t>
            </a:r>
            <a:r>
              <a:rPr lang="en-US" altLang="ko-KR" dirty="0"/>
              <a:t>) 1964</a:t>
            </a:r>
            <a:r>
              <a:rPr lang="ko-KR" altLang="en-US" dirty="0"/>
              <a:t>년 공화당 대선 후보 배리 골드워터가 잡지</a:t>
            </a:r>
            <a:r>
              <a:rPr lang="en-US" altLang="ko-KR" dirty="0"/>
              <a:t> FACT</a:t>
            </a:r>
            <a:r>
              <a:rPr lang="ko-KR" altLang="en-US" dirty="0"/>
              <a:t>를 대상으로 벌인 명예훼손 소송은 </a:t>
            </a:r>
            <a:r>
              <a:rPr lang="en-US" altLang="ko-KR" dirty="0"/>
              <a:t>1968</a:t>
            </a:r>
            <a:r>
              <a:rPr lang="ko-KR" altLang="en-US" dirty="0" err="1"/>
              <a:t>년에야</a:t>
            </a:r>
            <a:r>
              <a:rPr lang="ko-KR" altLang="en-US" dirty="0"/>
              <a:t> 법정에서 </a:t>
            </a:r>
            <a:r>
              <a:rPr lang="ko-KR" altLang="en-US" dirty="0" err="1"/>
              <a:t>다뤄지기</a:t>
            </a:r>
            <a:r>
              <a:rPr lang="ko-KR" altLang="en-US" dirty="0"/>
              <a:t> 시작</a:t>
            </a:r>
            <a:r>
              <a:rPr lang="en-US" altLang="ko-KR" dirty="0"/>
              <a:t>.</a:t>
            </a:r>
          </a:p>
        </p:txBody>
      </p:sp>
    </p:spTree>
    <p:extLst>
      <p:ext uri="{BB962C8B-B14F-4D97-AF65-F5344CB8AC3E}">
        <p14:creationId xmlns:p14="http://schemas.microsoft.com/office/powerpoint/2010/main" val="3374209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C1C3612F-F778-42AC-A562-B4B7A96770AE}"/>
              </a:ext>
            </a:extLst>
          </p:cNvPr>
          <p:cNvSpPr>
            <a:spLocks noGrp="1"/>
          </p:cNvSpPr>
          <p:nvPr>
            <p:ph type="title"/>
          </p:nvPr>
        </p:nvSpPr>
        <p:spPr/>
        <p:txBody>
          <a:bodyPr/>
          <a:lstStyle/>
          <a:p>
            <a:endParaRPr lang="ko-KR" altLang="en-US"/>
          </a:p>
        </p:txBody>
      </p:sp>
      <p:sp>
        <p:nvSpPr>
          <p:cNvPr id="3" name="내용 개체 틀 2">
            <a:extLst>
              <a:ext uri="{FF2B5EF4-FFF2-40B4-BE49-F238E27FC236}">
                <a16:creationId xmlns:a16="http://schemas.microsoft.com/office/drawing/2014/main" xmlns="" id="{6FA3DBFF-C98B-49B5-92E7-88A753DF7014}"/>
              </a:ext>
            </a:extLst>
          </p:cNvPr>
          <p:cNvSpPr>
            <a:spLocks noGrp="1"/>
          </p:cNvSpPr>
          <p:nvPr>
            <p:ph idx="1"/>
          </p:nvPr>
        </p:nvSpPr>
        <p:spPr/>
        <p:txBody>
          <a:bodyPr>
            <a:normAutofit/>
          </a:bodyPr>
          <a:lstStyle/>
          <a:p>
            <a:r>
              <a:rPr lang="ko-KR" altLang="en-US" dirty="0"/>
              <a:t>가짜 정치광고를</a:t>
            </a:r>
            <a:r>
              <a:rPr lang="en-US" altLang="ko-KR" dirty="0"/>
              <a:t> </a:t>
            </a:r>
            <a:r>
              <a:rPr lang="ko-KR" altLang="en-US" dirty="0"/>
              <a:t>법률로 제재하는 것은 사실이 아닌 정치적 주장을 수정하는 데 효과적인 수단이 되지 못한다는 것이 입증됨</a:t>
            </a:r>
            <a:r>
              <a:rPr lang="en-US" altLang="ko-KR" dirty="0"/>
              <a:t>. </a:t>
            </a:r>
          </a:p>
          <a:p>
            <a:r>
              <a:rPr lang="ko-KR" altLang="en-US" dirty="0"/>
              <a:t>사실이 아닌 정치적 주장을 막기 위해 언론이 기존의 받아쓰기 저널리즘</a:t>
            </a:r>
            <a:r>
              <a:rPr lang="en-US" altLang="ko-KR" dirty="0"/>
              <a:t>(he says, she says) </a:t>
            </a:r>
            <a:r>
              <a:rPr lang="ko-KR" altLang="en-US" dirty="0"/>
              <a:t>을</a:t>
            </a:r>
            <a:r>
              <a:rPr lang="en-US" altLang="ko-KR" dirty="0"/>
              <a:t> </a:t>
            </a:r>
            <a:r>
              <a:rPr lang="ko-KR" altLang="en-US" dirty="0"/>
              <a:t>탈피해 진실의 </a:t>
            </a:r>
            <a:r>
              <a:rPr lang="ko-KR" altLang="en-US" dirty="0" err="1"/>
              <a:t>판정자</a:t>
            </a:r>
            <a:r>
              <a:rPr lang="en-US" altLang="ko-KR" dirty="0"/>
              <a:t>(arbiters of truth)</a:t>
            </a:r>
            <a:r>
              <a:rPr lang="ko-KR" altLang="en-US" dirty="0"/>
              <a:t>로 적극적인 역할을 맡게 됨 </a:t>
            </a:r>
            <a:r>
              <a:rPr lang="en-US" altLang="ko-KR" dirty="0"/>
              <a:t>(Spivak, 2010).  </a:t>
            </a:r>
            <a:endParaRPr lang="ko-KR" altLang="en-US" dirty="0"/>
          </a:p>
        </p:txBody>
      </p:sp>
    </p:spTree>
    <p:extLst>
      <p:ext uri="{BB962C8B-B14F-4D97-AF65-F5344CB8AC3E}">
        <p14:creationId xmlns:p14="http://schemas.microsoft.com/office/powerpoint/2010/main" val="4138223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C2EC7C27-6F22-4EB2-B594-1324CD9176D8}"/>
              </a:ext>
            </a:extLst>
          </p:cNvPr>
          <p:cNvSpPr>
            <a:spLocks noGrp="1"/>
          </p:cNvSpPr>
          <p:nvPr>
            <p:ph type="title"/>
          </p:nvPr>
        </p:nvSpPr>
        <p:spPr/>
        <p:txBody>
          <a:bodyPr/>
          <a:lstStyle/>
          <a:p>
            <a:endParaRPr lang="ko-KR" altLang="en-US"/>
          </a:p>
        </p:txBody>
      </p:sp>
      <p:sp>
        <p:nvSpPr>
          <p:cNvPr id="3" name="내용 개체 틀 2">
            <a:extLst>
              <a:ext uri="{FF2B5EF4-FFF2-40B4-BE49-F238E27FC236}">
                <a16:creationId xmlns:a16="http://schemas.microsoft.com/office/drawing/2014/main" xmlns="" id="{42A6CCDC-5BA9-4733-AC35-321D7C34BFED}"/>
              </a:ext>
            </a:extLst>
          </p:cNvPr>
          <p:cNvSpPr>
            <a:spLocks noGrp="1"/>
          </p:cNvSpPr>
          <p:nvPr>
            <p:ph idx="1"/>
          </p:nvPr>
        </p:nvSpPr>
        <p:spPr/>
        <p:txBody>
          <a:bodyPr/>
          <a:lstStyle/>
          <a:p>
            <a:r>
              <a:rPr lang="en-US" altLang="ko-KR" dirty="0">
                <a:latin typeface="나눔바른고딕" panose="020B0603020101020101" pitchFamily="50" charset="-127"/>
                <a:ea typeface="나눔바른고딕" panose="020B0603020101020101" pitchFamily="50" charset="-127"/>
              </a:rPr>
              <a:t>1992</a:t>
            </a:r>
            <a:r>
              <a:rPr lang="ko-KR" altLang="en-US" dirty="0">
                <a:latin typeface="나눔바른고딕" panose="020B0603020101020101" pitchFamily="50" charset="-127"/>
                <a:ea typeface="나눔바른고딕" panose="020B0603020101020101" pitchFamily="50" charset="-127"/>
              </a:rPr>
              <a:t>년 </a:t>
            </a:r>
            <a:r>
              <a:rPr lang="en-US" altLang="ko-KR" dirty="0">
                <a:latin typeface="나눔바른고딕" panose="020B0603020101020101" pitchFamily="50" charset="-127"/>
                <a:ea typeface="나눔바른고딕" panose="020B0603020101020101" pitchFamily="50" charset="-127"/>
              </a:rPr>
              <a:t>CNN</a:t>
            </a:r>
            <a:r>
              <a:rPr lang="ko-KR" altLang="en-US" dirty="0">
                <a:latin typeface="나눔바른고딕" panose="020B0603020101020101" pitchFamily="50" charset="-127"/>
                <a:ea typeface="나눔바른고딕" panose="020B0603020101020101" pitchFamily="50" charset="-127"/>
              </a:rPr>
              <a:t>에서 </a:t>
            </a:r>
            <a:r>
              <a:rPr lang="en-US" altLang="ko-KR" dirty="0">
                <a:latin typeface="나눔바른고딕" panose="020B0603020101020101" pitchFamily="50" charset="-127"/>
                <a:ea typeface="나눔바른고딕" panose="020B0603020101020101" pitchFamily="50" charset="-127"/>
              </a:rPr>
              <a:t>&lt;</a:t>
            </a:r>
            <a:r>
              <a:rPr lang="en-US" altLang="ko-KR" dirty="0" err="1">
                <a:latin typeface="나눔바른고딕" panose="020B0603020101020101" pitchFamily="50" charset="-127"/>
                <a:ea typeface="나눔바른고딕" panose="020B0603020101020101" pitchFamily="50" charset="-127"/>
              </a:rPr>
              <a:t>Adwatch</a:t>
            </a:r>
            <a:r>
              <a:rPr lang="en-US" altLang="ko-KR" dirty="0">
                <a:latin typeface="나눔바른고딕" panose="020B0603020101020101" pitchFamily="50" charset="-127"/>
                <a:ea typeface="나눔바른고딕" panose="020B0603020101020101" pitchFamily="50" charset="-127"/>
              </a:rPr>
              <a:t>&gt;</a:t>
            </a:r>
            <a:r>
              <a:rPr lang="ko-KR" altLang="en-US" dirty="0">
                <a:latin typeface="나눔바른고딕" panose="020B0603020101020101" pitchFamily="50" charset="-127"/>
                <a:ea typeface="나눔바른고딕" panose="020B0603020101020101" pitchFamily="50" charset="-127"/>
              </a:rPr>
              <a:t>와 </a:t>
            </a:r>
            <a:r>
              <a:rPr lang="en-US" altLang="ko-KR" dirty="0">
                <a:latin typeface="나눔바른고딕" panose="020B0603020101020101" pitchFamily="50" charset="-127"/>
                <a:ea typeface="나눔바른고딕" panose="020B0603020101020101" pitchFamily="50" charset="-127"/>
              </a:rPr>
              <a:t>&lt;Factcheck&gt; </a:t>
            </a:r>
            <a:r>
              <a:rPr lang="ko-KR" altLang="en-US" dirty="0">
                <a:latin typeface="나눔바른고딕" panose="020B0603020101020101" pitchFamily="50" charset="-127"/>
                <a:ea typeface="나눔바른고딕" panose="020B0603020101020101" pitchFamily="50" charset="-127"/>
              </a:rPr>
              <a:t>포맷 시작</a:t>
            </a:r>
            <a:endParaRPr lang="en-US" altLang="ko-KR" dirty="0">
              <a:latin typeface="나눔바른고딕" panose="020B0603020101020101" pitchFamily="50" charset="-127"/>
              <a:ea typeface="나눔바른고딕" panose="020B0603020101020101" pitchFamily="50" charset="-127"/>
            </a:endParaRPr>
          </a:p>
          <a:p>
            <a:r>
              <a:rPr lang="en-US" altLang="ko-KR" dirty="0">
                <a:latin typeface="나눔바른고딕" panose="020B0603020101020101" pitchFamily="50" charset="-127"/>
                <a:ea typeface="나눔바른고딕" panose="020B0603020101020101" pitchFamily="50" charset="-127"/>
              </a:rPr>
              <a:t>2003</a:t>
            </a:r>
            <a:r>
              <a:rPr lang="ko-KR" altLang="en-US" dirty="0">
                <a:latin typeface="나눔바른고딕" panose="020B0603020101020101" pitchFamily="50" charset="-127"/>
                <a:ea typeface="나눔바른고딕" panose="020B0603020101020101" pitchFamily="50" charset="-127"/>
              </a:rPr>
              <a:t>년</a:t>
            </a:r>
            <a:r>
              <a:rPr lang="en-US" altLang="ko-KR" dirty="0">
                <a:latin typeface="나눔바른고딕" panose="020B0603020101020101" pitchFamily="50" charset="-127"/>
                <a:ea typeface="나눔바른고딕" panose="020B0603020101020101" pitchFamily="50" charset="-127"/>
              </a:rPr>
              <a:t> </a:t>
            </a:r>
            <a:r>
              <a:rPr lang="ko-KR" altLang="en-US" dirty="0" err="1">
                <a:latin typeface="나눔바른고딕" panose="020B0603020101020101" pitchFamily="50" charset="-127"/>
                <a:ea typeface="나눔바른고딕" panose="020B0603020101020101" pitchFamily="50" charset="-127"/>
              </a:rPr>
              <a:t>펜실베이니어</a:t>
            </a:r>
            <a:r>
              <a:rPr lang="ko-KR" altLang="en-US" dirty="0">
                <a:latin typeface="나눔바른고딕" panose="020B0603020101020101" pitchFamily="50" charset="-127"/>
                <a:ea typeface="나눔바른고딕" panose="020B0603020101020101" pitchFamily="50" charset="-127"/>
              </a:rPr>
              <a:t> 대학이 </a:t>
            </a:r>
            <a:r>
              <a:rPr lang="en-US" altLang="ko-KR" dirty="0">
                <a:latin typeface="나눔바른고딕" panose="020B0603020101020101" pitchFamily="50" charset="-127"/>
                <a:ea typeface="나눔바른고딕" panose="020B0603020101020101" pitchFamily="50" charset="-127"/>
              </a:rPr>
              <a:t>FactCheck.org </a:t>
            </a:r>
            <a:r>
              <a:rPr lang="ko-KR" altLang="en-US" dirty="0">
                <a:latin typeface="나눔바른고딕" panose="020B0603020101020101" pitchFamily="50" charset="-127"/>
                <a:ea typeface="나눔바른고딕" panose="020B0603020101020101" pitchFamily="50" charset="-127"/>
              </a:rPr>
              <a:t>창설</a:t>
            </a:r>
            <a:endParaRPr lang="en-US" altLang="ko-KR" dirty="0">
              <a:latin typeface="나눔바른고딕" panose="020B0603020101020101" pitchFamily="50" charset="-127"/>
              <a:ea typeface="나눔바른고딕" panose="020B0603020101020101" pitchFamily="50" charset="-127"/>
            </a:endParaRPr>
          </a:p>
          <a:p>
            <a:r>
              <a:rPr lang="en-US" altLang="ko-KR" dirty="0">
                <a:latin typeface="나눔바른고딕" panose="020B0603020101020101" pitchFamily="50" charset="-127"/>
                <a:ea typeface="나눔바른고딕" panose="020B0603020101020101" pitchFamily="50" charset="-127"/>
              </a:rPr>
              <a:t>2007</a:t>
            </a:r>
            <a:r>
              <a:rPr lang="ko-KR" altLang="en-US" dirty="0">
                <a:latin typeface="나눔바른고딕" panose="020B0603020101020101" pitchFamily="50" charset="-127"/>
                <a:ea typeface="나눔바른고딕" panose="020B0603020101020101" pitchFamily="50" charset="-127"/>
              </a:rPr>
              <a:t>년 플로리다의 </a:t>
            </a:r>
            <a:r>
              <a:rPr lang="en-US" altLang="ko-KR" dirty="0">
                <a:latin typeface="나눔바른고딕" panose="020B0603020101020101" pitchFamily="50" charset="-127"/>
                <a:ea typeface="나눔바른고딕" panose="020B0603020101020101" pitchFamily="50" charset="-127"/>
              </a:rPr>
              <a:t>Tampa Bay Times</a:t>
            </a:r>
            <a:r>
              <a:rPr lang="ko-KR" altLang="en-US" dirty="0">
                <a:latin typeface="나눔바른고딕" panose="020B0603020101020101" pitchFamily="50" charset="-127"/>
                <a:ea typeface="나눔바른고딕" panose="020B0603020101020101" pitchFamily="50" charset="-127"/>
              </a:rPr>
              <a:t>가 독립언론 모델 </a:t>
            </a:r>
            <a:r>
              <a:rPr lang="en-US" altLang="ko-KR" dirty="0">
                <a:latin typeface="나눔바른고딕" panose="020B0603020101020101" pitchFamily="50" charset="-127"/>
                <a:ea typeface="나눔바른고딕" panose="020B0603020101020101" pitchFamily="50" charset="-127"/>
              </a:rPr>
              <a:t>PolitiFact.com </a:t>
            </a:r>
            <a:r>
              <a:rPr lang="ko-KR" altLang="en-US" dirty="0">
                <a:latin typeface="나눔바른고딕" panose="020B0603020101020101" pitchFamily="50" charset="-127"/>
                <a:ea typeface="나눔바른고딕" panose="020B0603020101020101" pitchFamily="50" charset="-127"/>
              </a:rPr>
              <a:t>시작</a:t>
            </a:r>
            <a:endParaRPr lang="en-US" altLang="ko-KR" dirty="0">
              <a:latin typeface="나눔바른고딕" panose="020B0603020101020101" pitchFamily="50" charset="-127"/>
              <a:ea typeface="나눔바른고딕" panose="020B0603020101020101" pitchFamily="50" charset="-127"/>
            </a:endParaRPr>
          </a:p>
          <a:p>
            <a:r>
              <a:rPr lang="en-US" altLang="ko-KR" dirty="0">
                <a:latin typeface="나눔바른고딕" panose="020B0603020101020101" pitchFamily="50" charset="-127"/>
                <a:ea typeface="나눔바른고딕" panose="020B0603020101020101" pitchFamily="50" charset="-127"/>
              </a:rPr>
              <a:t>2007</a:t>
            </a:r>
            <a:r>
              <a:rPr lang="ko-KR" altLang="en-US" dirty="0">
                <a:latin typeface="나눔바른고딕" panose="020B0603020101020101" pitchFamily="50" charset="-127"/>
                <a:ea typeface="나눔바른고딕" panose="020B0603020101020101" pitchFamily="50" charset="-127"/>
              </a:rPr>
              <a:t>년 워싱턴포스트 </a:t>
            </a:r>
            <a:r>
              <a:rPr lang="en-US" altLang="ko-KR" dirty="0">
                <a:latin typeface="나눔바른고딕" panose="020B0603020101020101" pitchFamily="50" charset="-127"/>
                <a:ea typeface="나눔바른고딕" panose="020B0603020101020101" pitchFamily="50" charset="-127"/>
              </a:rPr>
              <a:t>&lt;The Fact Checker&gt; </a:t>
            </a:r>
            <a:r>
              <a:rPr lang="ko-KR" altLang="en-US" dirty="0">
                <a:latin typeface="나눔바른고딕" panose="020B0603020101020101" pitchFamily="50" charset="-127"/>
                <a:ea typeface="나눔바른고딕" panose="020B0603020101020101" pitchFamily="50" charset="-127"/>
              </a:rPr>
              <a:t>시작</a:t>
            </a:r>
            <a:endParaRPr lang="en-US" altLang="ko-KR" dirty="0">
              <a:latin typeface="나눔바른고딕" panose="020B0603020101020101" pitchFamily="50" charset="-127"/>
              <a:ea typeface="나눔바른고딕" panose="020B0603020101020101" pitchFamily="50" charset="-127"/>
            </a:endParaRPr>
          </a:p>
          <a:p>
            <a:endParaRPr lang="ko-KR" altLang="en-US" dirty="0"/>
          </a:p>
        </p:txBody>
      </p:sp>
    </p:spTree>
    <p:extLst>
      <p:ext uri="{BB962C8B-B14F-4D97-AF65-F5344CB8AC3E}">
        <p14:creationId xmlns:p14="http://schemas.microsoft.com/office/powerpoint/2010/main" val="2138582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a:extLst>
              <a:ext uri="{FF2B5EF4-FFF2-40B4-BE49-F238E27FC236}">
                <a16:creationId xmlns:a16="http://schemas.microsoft.com/office/drawing/2014/main" xmlns="" id="{E215028A-7B3F-4748-B407-30E4BE3E82BB}"/>
              </a:ext>
            </a:extLst>
          </p:cNvPr>
          <p:cNvSpPr>
            <a:spLocks noGrp="1"/>
          </p:cNvSpPr>
          <p:nvPr>
            <p:ph type="title"/>
          </p:nvPr>
        </p:nvSpPr>
        <p:spPr/>
        <p:txBody>
          <a:bodyPr>
            <a:normAutofit/>
          </a:bodyPr>
          <a:lstStyle/>
          <a:p>
            <a:r>
              <a:rPr lang="ko-KR" altLang="en-US" sz="4000" dirty="0"/>
              <a:t>정치적 사실검증을 둘러싼 한국의 환경</a:t>
            </a:r>
            <a:endParaRPr lang="ko-KR" altLang="en-US" sz="4800" dirty="0"/>
          </a:p>
        </p:txBody>
      </p:sp>
      <p:sp>
        <p:nvSpPr>
          <p:cNvPr id="5" name="텍스트 개체 틀 4">
            <a:extLst>
              <a:ext uri="{FF2B5EF4-FFF2-40B4-BE49-F238E27FC236}">
                <a16:creationId xmlns:a16="http://schemas.microsoft.com/office/drawing/2014/main" xmlns="" id="{543ACF82-906C-44DA-A9F3-949E9D41A868}"/>
              </a:ext>
            </a:extLst>
          </p:cNvPr>
          <p:cNvSpPr>
            <a:spLocks noGrp="1"/>
          </p:cNvSpPr>
          <p:nvPr>
            <p:ph type="body" idx="1"/>
          </p:nvPr>
        </p:nvSpPr>
        <p:spPr/>
        <p:txBody>
          <a:bodyPr/>
          <a:lstStyle/>
          <a:p>
            <a:endParaRPr lang="ko-KR" altLang="en-US"/>
          </a:p>
        </p:txBody>
      </p:sp>
    </p:spTree>
    <p:extLst>
      <p:ext uri="{BB962C8B-B14F-4D97-AF65-F5344CB8AC3E}">
        <p14:creationId xmlns:p14="http://schemas.microsoft.com/office/powerpoint/2010/main" val="3816399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a:extLst>
              <a:ext uri="{FF2B5EF4-FFF2-40B4-BE49-F238E27FC236}">
                <a16:creationId xmlns:a16="http://schemas.microsoft.com/office/drawing/2014/main" xmlns="" id="{1352F5BA-5AB5-491D-839E-6F6E5019D77C}"/>
              </a:ext>
            </a:extLst>
          </p:cNvPr>
          <p:cNvSpPr>
            <a:spLocks noGrp="1"/>
          </p:cNvSpPr>
          <p:nvPr>
            <p:ph type="title"/>
          </p:nvPr>
        </p:nvSpPr>
        <p:spPr/>
        <p:txBody>
          <a:bodyPr/>
          <a:lstStyle/>
          <a:p>
            <a:r>
              <a:rPr lang="en-US" altLang="ko-KR" dirty="0"/>
              <a:t>‘</a:t>
            </a:r>
            <a:r>
              <a:rPr lang="ko-KR" altLang="en-US" dirty="0"/>
              <a:t>공적 사안</a:t>
            </a:r>
            <a:r>
              <a:rPr lang="en-US" altLang="ko-KR" dirty="0"/>
              <a:t>’</a:t>
            </a:r>
            <a:r>
              <a:rPr lang="ko-KR" altLang="en-US" dirty="0"/>
              <a:t>과 </a:t>
            </a:r>
            <a:r>
              <a:rPr lang="en-US" altLang="ko-KR" dirty="0"/>
              <a:t>‘</a:t>
            </a:r>
            <a:r>
              <a:rPr lang="ko-KR" altLang="en-US" dirty="0"/>
              <a:t>사적 사안</a:t>
            </a:r>
            <a:r>
              <a:rPr lang="en-US" altLang="ko-KR" dirty="0"/>
              <a:t>’</a:t>
            </a:r>
            <a:r>
              <a:rPr lang="ko-KR" altLang="en-US" dirty="0"/>
              <a:t>의 구분</a:t>
            </a:r>
          </a:p>
        </p:txBody>
      </p:sp>
      <p:sp>
        <p:nvSpPr>
          <p:cNvPr id="5" name="내용 개체 틀 4">
            <a:extLst>
              <a:ext uri="{FF2B5EF4-FFF2-40B4-BE49-F238E27FC236}">
                <a16:creationId xmlns:a16="http://schemas.microsoft.com/office/drawing/2014/main" xmlns="" id="{F9846DB0-09AA-4108-9E6C-EBAB9BE8825A}"/>
              </a:ext>
            </a:extLst>
          </p:cNvPr>
          <p:cNvSpPr>
            <a:spLocks noGrp="1"/>
          </p:cNvSpPr>
          <p:nvPr>
            <p:ph idx="1"/>
          </p:nvPr>
        </p:nvSpPr>
        <p:spPr/>
        <p:txBody>
          <a:bodyPr>
            <a:normAutofit/>
          </a:bodyPr>
          <a:lstStyle/>
          <a:p>
            <a:r>
              <a:rPr lang="ko-KR" altLang="en-US" sz="2400" dirty="0"/>
              <a:t>우리 법원은 보도의 피해자가 공적인 존재인지 사적인 존재인지</a:t>
            </a:r>
            <a:r>
              <a:rPr lang="en-US" altLang="ko-KR" sz="2400" dirty="0"/>
              <a:t>, </a:t>
            </a:r>
            <a:r>
              <a:rPr lang="ko-KR" altLang="en-US" sz="2400" dirty="0"/>
              <a:t>그 보도가 공적 관심사인지 아니면 순수한 사적인 영역에 속하는 것인지</a:t>
            </a:r>
            <a:r>
              <a:rPr lang="en-US" altLang="ko-KR" sz="2400" dirty="0"/>
              <a:t>, </a:t>
            </a:r>
            <a:r>
              <a:rPr lang="ko-KR" altLang="en-US" sz="2400" dirty="0"/>
              <a:t>그 보도가 여론 형성이나 공개 토론에 기여하는 것인지 등을 따져 보아 공적 존재에 대한 공적 관심 사안과 사적 사안 간에는 심사 기준에 차이를 두어야 한다고 판단 </a:t>
            </a:r>
            <a:r>
              <a:rPr lang="en-US" altLang="ko-KR" sz="2400" dirty="0"/>
              <a:t>(</a:t>
            </a:r>
            <a:r>
              <a:rPr lang="ko-KR" altLang="en-US" sz="2400" dirty="0" err="1"/>
              <a:t>박아란</a:t>
            </a:r>
            <a:r>
              <a:rPr lang="en-US" altLang="ko-KR" sz="2400" dirty="0"/>
              <a:t>, 2015).</a:t>
            </a:r>
          </a:p>
          <a:p>
            <a:r>
              <a:rPr lang="ko-KR" altLang="en-US" sz="2400" dirty="0"/>
              <a:t>즉</a:t>
            </a:r>
            <a:r>
              <a:rPr lang="en-US" altLang="ko-KR" sz="2400" dirty="0"/>
              <a:t>, </a:t>
            </a:r>
            <a:r>
              <a:rPr lang="ko-KR" altLang="en-US" sz="2400" dirty="0"/>
              <a:t>문제가 된 표현이 사적 영역에 속하는 사안에 관한 것일 때는 언론의 자유보다 명예의 보호라는 인격권이 우선될 수 있으나</a:t>
            </a:r>
            <a:r>
              <a:rPr lang="en-US" altLang="ko-KR" sz="2400" dirty="0"/>
              <a:t>, </a:t>
            </a:r>
            <a:r>
              <a:rPr lang="ko-KR" altLang="en-US" sz="2400" dirty="0"/>
              <a:t>공적인 사안에 관한 경우에는 언론 자유에 대한 제한이 완화되어야 한다고 판시</a:t>
            </a:r>
            <a:endParaRPr lang="en-US" altLang="ko-KR" sz="2400" dirty="0"/>
          </a:p>
          <a:p>
            <a:pPr marL="0" indent="0">
              <a:buNone/>
            </a:pPr>
            <a:r>
              <a:rPr lang="en-US" altLang="ko-KR" sz="2400" dirty="0"/>
              <a:t> (</a:t>
            </a:r>
            <a:r>
              <a:rPr lang="ko-KR" altLang="en-US" sz="2400" dirty="0"/>
              <a:t>헌법재판소 </a:t>
            </a:r>
            <a:r>
              <a:rPr lang="en-US" altLang="ko-KR" sz="2400" dirty="0"/>
              <a:t>1999.6.24. </a:t>
            </a:r>
            <a:r>
              <a:rPr lang="ko-KR" altLang="en-US" sz="2400" dirty="0"/>
              <a:t>선고 </a:t>
            </a:r>
            <a:r>
              <a:rPr lang="en-US" altLang="ko-KR" sz="2400" dirty="0"/>
              <a:t>97</a:t>
            </a:r>
            <a:r>
              <a:rPr lang="ko-KR" altLang="en-US" sz="2400" dirty="0" err="1"/>
              <a:t>헌마</a:t>
            </a:r>
            <a:r>
              <a:rPr lang="en-US" altLang="ko-KR" sz="2400" dirty="0"/>
              <a:t>265 </a:t>
            </a:r>
            <a:r>
              <a:rPr lang="ko-KR" altLang="en-US" sz="2400" dirty="0"/>
              <a:t>결정</a:t>
            </a:r>
            <a:r>
              <a:rPr lang="en-US" altLang="ko-KR" sz="2400" dirty="0"/>
              <a:t>, </a:t>
            </a:r>
            <a:r>
              <a:rPr lang="ko-KR" altLang="en-US" sz="2400" dirty="0"/>
              <a:t>대법원 </a:t>
            </a:r>
            <a:r>
              <a:rPr lang="en-US" altLang="ko-KR" sz="2400" dirty="0"/>
              <a:t>2002.1.22. </a:t>
            </a:r>
            <a:r>
              <a:rPr lang="ko-KR" altLang="en-US" sz="2400" dirty="0"/>
              <a:t>선고 </a:t>
            </a:r>
            <a:r>
              <a:rPr lang="en-US" altLang="ko-KR" sz="2400" dirty="0"/>
              <a:t>2000</a:t>
            </a:r>
            <a:r>
              <a:rPr lang="ko-KR" altLang="en-US" sz="2400" dirty="0"/>
              <a:t>다</a:t>
            </a:r>
            <a:r>
              <a:rPr lang="en-US" altLang="ko-KR" sz="2400" dirty="0"/>
              <a:t>37524, 37531 </a:t>
            </a:r>
            <a:r>
              <a:rPr lang="ko-KR" altLang="en-US" sz="2400" dirty="0"/>
              <a:t>판결</a:t>
            </a:r>
            <a:r>
              <a:rPr lang="en-US" altLang="ko-KR" sz="2400" dirty="0"/>
              <a:t>).</a:t>
            </a:r>
          </a:p>
          <a:p>
            <a:endParaRPr lang="en-US" altLang="ko-KR" dirty="0"/>
          </a:p>
          <a:p>
            <a:endParaRPr lang="ko-KR" altLang="en-US" dirty="0"/>
          </a:p>
        </p:txBody>
      </p:sp>
    </p:spTree>
    <p:extLst>
      <p:ext uri="{BB962C8B-B14F-4D97-AF65-F5344CB8AC3E}">
        <p14:creationId xmlns:p14="http://schemas.microsoft.com/office/powerpoint/2010/main" val="2475542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1DAC7B2B-FE35-4D20-94D5-DF37F5E7D3C8}"/>
              </a:ext>
            </a:extLst>
          </p:cNvPr>
          <p:cNvSpPr>
            <a:spLocks noGrp="1"/>
          </p:cNvSpPr>
          <p:nvPr>
            <p:ph type="title"/>
          </p:nvPr>
        </p:nvSpPr>
        <p:spPr/>
        <p:txBody>
          <a:bodyPr/>
          <a:lstStyle/>
          <a:p>
            <a:endParaRPr lang="ko-KR" altLang="en-US"/>
          </a:p>
        </p:txBody>
      </p:sp>
      <p:sp>
        <p:nvSpPr>
          <p:cNvPr id="3" name="내용 개체 틀 2">
            <a:extLst>
              <a:ext uri="{FF2B5EF4-FFF2-40B4-BE49-F238E27FC236}">
                <a16:creationId xmlns:a16="http://schemas.microsoft.com/office/drawing/2014/main" xmlns="" id="{74A62CA4-D58A-47BA-B1CB-0BA537B6B0D1}"/>
              </a:ext>
            </a:extLst>
          </p:cNvPr>
          <p:cNvSpPr>
            <a:spLocks noGrp="1"/>
          </p:cNvSpPr>
          <p:nvPr>
            <p:ph idx="1"/>
          </p:nvPr>
        </p:nvSpPr>
        <p:spPr/>
        <p:txBody>
          <a:bodyPr/>
          <a:lstStyle/>
          <a:p>
            <a:r>
              <a:rPr lang="ko-KR" altLang="en-US" dirty="0"/>
              <a:t>이는 미국의 </a:t>
            </a:r>
            <a:r>
              <a:rPr lang="ko-KR" altLang="en-US" dirty="0" err="1"/>
              <a:t>설리번</a:t>
            </a:r>
            <a:r>
              <a:rPr lang="ko-KR" altLang="en-US" dirty="0"/>
              <a:t> 법이 적용하는 현실적 악의</a:t>
            </a:r>
            <a:r>
              <a:rPr lang="en-US" altLang="ko-KR" dirty="0"/>
              <a:t>(actual malice)</a:t>
            </a:r>
            <a:r>
              <a:rPr lang="ko-KR" altLang="en-US" dirty="0"/>
              <a:t>의</a:t>
            </a:r>
            <a:r>
              <a:rPr lang="en-US" altLang="ko-KR" dirty="0"/>
              <a:t> </a:t>
            </a:r>
            <a:r>
              <a:rPr lang="ko-KR" altLang="en-US" dirty="0"/>
              <a:t>첫번째 구성요소</a:t>
            </a:r>
            <a:r>
              <a:rPr lang="en-US" altLang="ko-KR" dirty="0"/>
              <a:t>, </a:t>
            </a:r>
            <a:r>
              <a:rPr lang="ko-KR" altLang="en-US" dirty="0"/>
              <a:t>즉 공직자나 공적 인물에 대한 언론의 허위보도 면책 범위를 인정한 것</a:t>
            </a:r>
            <a:r>
              <a:rPr lang="en-US" altLang="ko-KR" dirty="0"/>
              <a:t> (</a:t>
            </a:r>
            <a:r>
              <a:rPr lang="ko-KR" altLang="en-US" dirty="0"/>
              <a:t>이승선</a:t>
            </a:r>
            <a:r>
              <a:rPr lang="en-US" altLang="ko-KR" dirty="0"/>
              <a:t>, 2007)</a:t>
            </a:r>
          </a:p>
          <a:p>
            <a:endParaRPr lang="en-US" altLang="ko-KR" dirty="0"/>
          </a:p>
          <a:p>
            <a:r>
              <a:rPr lang="en-US" altLang="ko-KR" dirty="0"/>
              <a:t>2002</a:t>
            </a:r>
            <a:r>
              <a:rPr lang="ko-KR" altLang="en-US" dirty="0"/>
              <a:t>년 대법원 판결 전 </a:t>
            </a:r>
            <a:r>
              <a:rPr lang="en-US" altLang="ko-KR" dirty="0"/>
              <a:t>1999</a:t>
            </a:r>
            <a:r>
              <a:rPr lang="ko-KR" altLang="en-US" dirty="0"/>
              <a:t>년 헌법재판소는 </a:t>
            </a:r>
            <a:r>
              <a:rPr lang="en-US" altLang="ko-KR" dirty="0"/>
              <a:t>“</a:t>
            </a:r>
            <a:r>
              <a:rPr lang="ko-KR" altLang="en-US" dirty="0"/>
              <a:t>진실성과 공공성 등 </a:t>
            </a:r>
            <a:r>
              <a:rPr lang="ko-KR" altLang="en-US" dirty="0" err="1"/>
              <a:t>형사벌</a:t>
            </a:r>
            <a:r>
              <a:rPr lang="ko-KR" altLang="en-US" dirty="0"/>
              <a:t> 위법성 조각 사유의 입증부담을 엄격히 요구하는 것은 언론의 위축효과를 가져오고 종국엔 다수결 원리의 형해화</a:t>
            </a:r>
            <a:r>
              <a:rPr lang="en-US" altLang="ko-KR" dirty="0"/>
              <a:t>, </a:t>
            </a:r>
            <a:r>
              <a:rPr lang="ko-KR" altLang="en-US" dirty="0" err="1"/>
              <a:t>허명뿐인</a:t>
            </a:r>
            <a:r>
              <a:rPr lang="ko-KR" altLang="en-US" dirty="0"/>
              <a:t> 민주주의를 낳게 될 것</a:t>
            </a:r>
            <a:r>
              <a:rPr lang="en-US" altLang="ko-KR" dirty="0"/>
              <a:t>”</a:t>
            </a:r>
            <a:r>
              <a:rPr lang="ko-KR" altLang="en-US" dirty="0"/>
              <a:t>이라고 판시 </a:t>
            </a:r>
            <a:r>
              <a:rPr lang="en-US" altLang="ko-KR" dirty="0"/>
              <a:t>(</a:t>
            </a:r>
            <a:r>
              <a:rPr lang="ko-KR" altLang="en-US" dirty="0"/>
              <a:t>이승선</a:t>
            </a:r>
            <a:r>
              <a:rPr lang="en-US" altLang="ko-KR" dirty="0"/>
              <a:t>, 2007)</a:t>
            </a:r>
          </a:p>
          <a:p>
            <a:endParaRPr lang="en-US" altLang="ko-KR" dirty="0"/>
          </a:p>
        </p:txBody>
      </p:sp>
    </p:spTree>
    <p:extLst>
      <p:ext uri="{BB962C8B-B14F-4D97-AF65-F5344CB8AC3E}">
        <p14:creationId xmlns:p14="http://schemas.microsoft.com/office/powerpoint/2010/main" val="4244658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528350F0-19A2-4D96-A1A7-408D66652322}"/>
              </a:ext>
            </a:extLst>
          </p:cNvPr>
          <p:cNvSpPr>
            <a:spLocks noGrp="1"/>
          </p:cNvSpPr>
          <p:nvPr>
            <p:ph type="title"/>
          </p:nvPr>
        </p:nvSpPr>
        <p:spPr/>
        <p:txBody>
          <a:bodyPr/>
          <a:lstStyle/>
          <a:p>
            <a:r>
              <a:rPr lang="en-US" altLang="ko-KR" dirty="0"/>
              <a:t>‘</a:t>
            </a:r>
            <a:r>
              <a:rPr lang="ko-KR" altLang="en-US" dirty="0"/>
              <a:t>악의적이거나 심히 경솔한＇ </a:t>
            </a:r>
          </a:p>
        </p:txBody>
      </p:sp>
      <p:sp>
        <p:nvSpPr>
          <p:cNvPr id="3" name="내용 개체 틀 2">
            <a:extLst>
              <a:ext uri="{FF2B5EF4-FFF2-40B4-BE49-F238E27FC236}">
                <a16:creationId xmlns:a16="http://schemas.microsoft.com/office/drawing/2014/main" xmlns="" id="{E0CB335E-05E7-4249-AFA5-A7DB9F375093}"/>
              </a:ext>
            </a:extLst>
          </p:cNvPr>
          <p:cNvSpPr>
            <a:spLocks noGrp="1"/>
          </p:cNvSpPr>
          <p:nvPr>
            <p:ph idx="1"/>
          </p:nvPr>
        </p:nvSpPr>
        <p:spPr/>
        <p:txBody>
          <a:bodyPr/>
          <a:lstStyle/>
          <a:p>
            <a:r>
              <a:rPr lang="en-US" altLang="ko-KR" dirty="0"/>
              <a:t>2003</a:t>
            </a:r>
            <a:r>
              <a:rPr lang="ko-KR" altLang="en-US" dirty="0"/>
              <a:t>년 대법원은 언론의 자유를 한층 더 두터이 보호하는 판결을 내놓음</a:t>
            </a:r>
            <a:r>
              <a:rPr lang="en-US" altLang="ko-KR" dirty="0"/>
              <a:t>. </a:t>
            </a:r>
            <a:br>
              <a:rPr lang="en-US" altLang="ko-KR" dirty="0"/>
            </a:br>
            <a:r>
              <a:rPr lang="ko-KR" altLang="en-US" dirty="0"/>
              <a:t>정부 또는 국가기관의 정책 결정이나 업무 수행과 관련된 사항은 국민의 감시와 비판의 대상이 되어야 하는 것으로서 그 감시와 비판을 주된 임무로 하는 언론의 자유를 충분히 보장하기 위해 보도 내용이 공직자 개인에 대한 ‘악의적이거나 심히 경솔한 공격으로서 현저히 상당성을 잃은 것이 아닌 한’ 공직자 개인에 대한 명예훼손이 아니라고 보았음</a:t>
            </a:r>
            <a:r>
              <a:rPr lang="en-US" altLang="ko-KR" dirty="0"/>
              <a:t>. (</a:t>
            </a:r>
            <a:r>
              <a:rPr lang="ko-KR" altLang="en-US" dirty="0" err="1"/>
              <a:t>박아란</a:t>
            </a:r>
            <a:r>
              <a:rPr lang="en-US" altLang="ko-KR" dirty="0"/>
              <a:t>, 2015)</a:t>
            </a:r>
          </a:p>
          <a:p>
            <a:pPr marL="0" indent="0">
              <a:buNone/>
            </a:pPr>
            <a:endParaRPr lang="ko-KR" altLang="en-US" dirty="0"/>
          </a:p>
        </p:txBody>
      </p:sp>
    </p:spTree>
    <p:extLst>
      <p:ext uri="{BB962C8B-B14F-4D97-AF65-F5344CB8AC3E}">
        <p14:creationId xmlns:p14="http://schemas.microsoft.com/office/powerpoint/2010/main" val="1627012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AA1A1C53-3BC5-463C-BB71-E891C1E6169C}"/>
              </a:ext>
            </a:extLst>
          </p:cNvPr>
          <p:cNvSpPr>
            <a:spLocks noGrp="1"/>
          </p:cNvSpPr>
          <p:nvPr>
            <p:ph type="title"/>
          </p:nvPr>
        </p:nvSpPr>
        <p:spPr/>
        <p:txBody>
          <a:bodyPr/>
          <a:lstStyle/>
          <a:p>
            <a:endParaRPr lang="ko-KR" altLang="en-US" dirty="0"/>
          </a:p>
        </p:txBody>
      </p:sp>
      <p:sp>
        <p:nvSpPr>
          <p:cNvPr id="3" name="내용 개체 틀 2">
            <a:extLst>
              <a:ext uri="{FF2B5EF4-FFF2-40B4-BE49-F238E27FC236}">
                <a16:creationId xmlns:a16="http://schemas.microsoft.com/office/drawing/2014/main" xmlns="" id="{5EF77F62-A8F3-433D-819C-E3D56513E1DA}"/>
              </a:ext>
            </a:extLst>
          </p:cNvPr>
          <p:cNvSpPr>
            <a:spLocks noGrp="1"/>
          </p:cNvSpPr>
          <p:nvPr>
            <p:ph idx="1"/>
          </p:nvPr>
        </p:nvSpPr>
        <p:spPr/>
        <p:txBody>
          <a:bodyPr/>
          <a:lstStyle/>
          <a:p>
            <a:endParaRPr lang="en-US" altLang="ko-KR" dirty="0"/>
          </a:p>
          <a:p>
            <a:r>
              <a:rPr lang="ko-KR" altLang="en-US" dirty="0"/>
              <a:t>그러나 미국과 달리 한국은 정부가 명예훼손 소송을 제기할 수 있으며</a:t>
            </a:r>
            <a:r>
              <a:rPr lang="en-US" altLang="ko-KR" dirty="0"/>
              <a:t>, </a:t>
            </a:r>
          </a:p>
          <a:p>
            <a:r>
              <a:rPr lang="ko-KR" altLang="en-US" dirty="0"/>
              <a:t>언론사가 명예훼손으로 소송을 당했을 경우</a:t>
            </a:r>
            <a:r>
              <a:rPr lang="en-US" altLang="ko-KR" dirty="0"/>
              <a:t>, </a:t>
            </a:r>
            <a:r>
              <a:rPr lang="ko-KR" altLang="en-US" dirty="0"/>
              <a:t>사실에 기반했는지 여부에 대해 원고가 아닌 피고인 언론사가 입증책임을 갖고 있음</a:t>
            </a:r>
            <a:r>
              <a:rPr lang="en-US" altLang="ko-KR" dirty="0"/>
              <a:t>. </a:t>
            </a:r>
            <a:endParaRPr lang="ko-KR" altLang="en-US" dirty="0"/>
          </a:p>
        </p:txBody>
      </p:sp>
    </p:spTree>
    <p:extLst>
      <p:ext uri="{BB962C8B-B14F-4D97-AF65-F5344CB8AC3E}">
        <p14:creationId xmlns:p14="http://schemas.microsoft.com/office/powerpoint/2010/main" val="257003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618EF1A3-3216-45E0-B059-FEEF41A74963}"/>
              </a:ext>
            </a:extLst>
          </p:cNvPr>
          <p:cNvSpPr>
            <a:spLocks noGrp="1"/>
          </p:cNvSpPr>
          <p:nvPr>
            <p:ph type="title"/>
          </p:nvPr>
        </p:nvSpPr>
        <p:spPr/>
        <p:txBody>
          <a:bodyPr>
            <a:normAutofit/>
          </a:bodyPr>
          <a:lstStyle/>
          <a:p>
            <a:r>
              <a:rPr lang="ko-KR" altLang="en-US" sz="4000" dirty="0"/>
              <a:t>공적인물</a:t>
            </a:r>
            <a:r>
              <a:rPr lang="en-US" altLang="ko-KR" sz="4000" dirty="0"/>
              <a:t>, </a:t>
            </a:r>
            <a:r>
              <a:rPr lang="ko-KR" altLang="en-US" sz="4000" dirty="0"/>
              <a:t>공직자들의 언론 관련 소송 현황</a:t>
            </a:r>
          </a:p>
        </p:txBody>
      </p:sp>
      <p:sp>
        <p:nvSpPr>
          <p:cNvPr id="3" name="내용 개체 틀 2">
            <a:extLst>
              <a:ext uri="{FF2B5EF4-FFF2-40B4-BE49-F238E27FC236}">
                <a16:creationId xmlns:a16="http://schemas.microsoft.com/office/drawing/2014/main" xmlns="" id="{C1C83B6E-FC00-4D38-9272-96E194383D07}"/>
              </a:ext>
            </a:extLst>
          </p:cNvPr>
          <p:cNvSpPr>
            <a:spLocks noGrp="1"/>
          </p:cNvSpPr>
          <p:nvPr>
            <p:ph idx="1"/>
          </p:nvPr>
        </p:nvSpPr>
        <p:spPr/>
        <p:txBody>
          <a:bodyPr/>
          <a:lstStyle/>
          <a:p>
            <a:endParaRPr lang="en-US" altLang="ko-KR" dirty="0"/>
          </a:p>
          <a:p>
            <a:pPr marL="0" indent="0">
              <a:buNone/>
            </a:pPr>
            <a:r>
              <a:rPr lang="en-US" altLang="ko-KR" dirty="0"/>
              <a:t> </a:t>
            </a:r>
            <a:r>
              <a:rPr lang="ko-KR" altLang="en-US" dirty="0"/>
              <a:t>공적인물</a:t>
            </a:r>
            <a:r>
              <a:rPr lang="en-US" altLang="ko-KR" dirty="0"/>
              <a:t>, </a:t>
            </a:r>
            <a:r>
              <a:rPr lang="ko-KR" altLang="en-US" dirty="0"/>
              <a:t>고위공직자가 원고인 언론관련 소송 건수</a:t>
            </a:r>
            <a:r>
              <a:rPr lang="en-US" altLang="ko-KR" dirty="0"/>
              <a:t>(2014~2016)</a:t>
            </a:r>
          </a:p>
          <a:p>
            <a:pPr marL="0" indent="0">
              <a:buNone/>
            </a:pPr>
            <a:endParaRPr lang="en-US" altLang="ko-KR" dirty="0"/>
          </a:p>
          <a:p>
            <a:pPr marL="0" indent="0">
              <a:buNone/>
            </a:pPr>
            <a:endParaRPr lang="ko-KR" altLang="en-US" dirty="0"/>
          </a:p>
        </p:txBody>
      </p:sp>
      <p:graphicFrame>
        <p:nvGraphicFramePr>
          <p:cNvPr id="6" name="표 5">
            <a:extLst>
              <a:ext uri="{FF2B5EF4-FFF2-40B4-BE49-F238E27FC236}">
                <a16:creationId xmlns:a16="http://schemas.microsoft.com/office/drawing/2014/main" xmlns="" id="{FE8D2EB5-B67B-447E-8A89-3A18EAB1ABC8}"/>
              </a:ext>
            </a:extLst>
          </p:cNvPr>
          <p:cNvGraphicFramePr>
            <a:graphicFrameLocks noGrp="1"/>
          </p:cNvGraphicFramePr>
          <p:nvPr>
            <p:extLst>
              <p:ext uri="{D42A27DB-BD31-4B8C-83A1-F6EECF244321}">
                <p14:modId xmlns:p14="http://schemas.microsoft.com/office/powerpoint/2010/main" val="2328855313"/>
              </p:ext>
            </p:extLst>
          </p:nvPr>
        </p:nvGraphicFramePr>
        <p:xfrm>
          <a:off x="2101516" y="3342550"/>
          <a:ext cx="8058484" cy="1483360"/>
        </p:xfrm>
        <a:graphic>
          <a:graphicData uri="http://schemas.openxmlformats.org/drawingml/2006/table">
            <a:tbl>
              <a:tblPr firstRow="1" bandRow="1">
                <a:tableStyleId>{5C22544A-7EE6-4342-B048-85BDC9FD1C3A}</a:tableStyleId>
              </a:tblPr>
              <a:tblGrid>
                <a:gridCol w="1962484">
                  <a:extLst>
                    <a:ext uri="{9D8B030D-6E8A-4147-A177-3AD203B41FA5}">
                      <a16:colId xmlns:a16="http://schemas.microsoft.com/office/drawing/2014/main" xmlns="" val="755285718"/>
                    </a:ext>
                  </a:extLst>
                </a:gridCol>
                <a:gridCol w="2032000">
                  <a:extLst>
                    <a:ext uri="{9D8B030D-6E8A-4147-A177-3AD203B41FA5}">
                      <a16:colId xmlns:a16="http://schemas.microsoft.com/office/drawing/2014/main" xmlns="" val="2012956577"/>
                    </a:ext>
                  </a:extLst>
                </a:gridCol>
                <a:gridCol w="2032000">
                  <a:extLst>
                    <a:ext uri="{9D8B030D-6E8A-4147-A177-3AD203B41FA5}">
                      <a16:colId xmlns:a16="http://schemas.microsoft.com/office/drawing/2014/main" xmlns="" val="4269219295"/>
                    </a:ext>
                  </a:extLst>
                </a:gridCol>
                <a:gridCol w="2032000">
                  <a:extLst>
                    <a:ext uri="{9D8B030D-6E8A-4147-A177-3AD203B41FA5}">
                      <a16:colId xmlns:a16="http://schemas.microsoft.com/office/drawing/2014/main" xmlns="" val="2494723455"/>
                    </a:ext>
                  </a:extLst>
                </a:gridCol>
              </a:tblGrid>
              <a:tr h="370840">
                <a:tc>
                  <a:txBody>
                    <a:bodyPr/>
                    <a:lstStyle/>
                    <a:p>
                      <a:pPr algn="ctr" latinLnBrk="1"/>
                      <a:endParaRPr lang="ko-KR" altLang="en-US" dirty="0"/>
                    </a:p>
                  </a:txBody>
                  <a:tcPr/>
                </a:tc>
                <a:tc>
                  <a:txBody>
                    <a:bodyPr/>
                    <a:lstStyle/>
                    <a:p>
                      <a:pPr latinLnBrk="1"/>
                      <a:r>
                        <a:rPr lang="ko-KR" altLang="en-US" dirty="0"/>
                        <a:t>고위공직자</a:t>
                      </a:r>
                    </a:p>
                  </a:txBody>
                  <a:tcPr/>
                </a:tc>
                <a:tc>
                  <a:txBody>
                    <a:bodyPr/>
                    <a:lstStyle/>
                    <a:p>
                      <a:pPr latinLnBrk="1"/>
                      <a:r>
                        <a:rPr lang="ko-KR" altLang="en-US" dirty="0"/>
                        <a:t>공적인물</a:t>
                      </a:r>
                    </a:p>
                  </a:txBody>
                  <a:tcPr/>
                </a:tc>
                <a:tc>
                  <a:txBody>
                    <a:bodyPr/>
                    <a:lstStyle/>
                    <a:p>
                      <a:pPr latinLnBrk="1"/>
                      <a:r>
                        <a:rPr lang="ko-KR" altLang="en-US" dirty="0"/>
                        <a:t>합계</a:t>
                      </a:r>
                    </a:p>
                  </a:txBody>
                  <a:tcPr/>
                </a:tc>
                <a:extLst>
                  <a:ext uri="{0D108BD9-81ED-4DB2-BD59-A6C34878D82A}">
                    <a16:rowId xmlns:a16="http://schemas.microsoft.com/office/drawing/2014/main" xmlns="" val="3044227622"/>
                  </a:ext>
                </a:extLst>
              </a:tr>
              <a:tr h="370840">
                <a:tc>
                  <a:txBody>
                    <a:bodyPr/>
                    <a:lstStyle/>
                    <a:p>
                      <a:pPr algn="ctr" latinLnBrk="1"/>
                      <a:r>
                        <a:rPr lang="en-US" altLang="ko-KR" dirty="0"/>
                        <a:t>2014</a:t>
                      </a:r>
                      <a:endParaRPr lang="ko-KR" altLang="en-US" dirty="0"/>
                    </a:p>
                  </a:txBody>
                  <a:tcPr/>
                </a:tc>
                <a:tc>
                  <a:txBody>
                    <a:bodyPr/>
                    <a:lstStyle/>
                    <a:p>
                      <a:pPr latinLnBrk="1"/>
                      <a:r>
                        <a:rPr lang="en-US" altLang="ko-KR" dirty="0"/>
                        <a:t>23(14.5%)</a:t>
                      </a:r>
                      <a:endParaRPr lang="ko-KR" altLang="en-US" dirty="0"/>
                    </a:p>
                  </a:txBody>
                  <a:tcPr/>
                </a:tc>
                <a:tc>
                  <a:txBody>
                    <a:bodyPr/>
                    <a:lstStyle/>
                    <a:p>
                      <a:pPr latinLnBrk="1"/>
                      <a:r>
                        <a:rPr lang="en-US" altLang="ko-KR" dirty="0"/>
                        <a:t>27 (17.0%)</a:t>
                      </a:r>
                      <a:endParaRPr lang="ko-KR" altLang="en-US" dirty="0"/>
                    </a:p>
                  </a:txBody>
                  <a:tcPr/>
                </a:tc>
                <a:tc>
                  <a:txBody>
                    <a:bodyPr/>
                    <a:lstStyle/>
                    <a:p>
                      <a:pPr latinLnBrk="1"/>
                      <a:r>
                        <a:rPr lang="en-US" altLang="ko-KR" dirty="0"/>
                        <a:t>50 (31.5%)</a:t>
                      </a:r>
                      <a:endParaRPr lang="ko-KR" altLang="en-US" dirty="0"/>
                    </a:p>
                  </a:txBody>
                  <a:tcPr/>
                </a:tc>
                <a:extLst>
                  <a:ext uri="{0D108BD9-81ED-4DB2-BD59-A6C34878D82A}">
                    <a16:rowId xmlns:a16="http://schemas.microsoft.com/office/drawing/2014/main" xmlns="" val="3874335997"/>
                  </a:ext>
                </a:extLst>
              </a:tr>
              <a:tr h="370840">
                <a:tc>
                  <a:txBody>
                    <a:bodyPr/>
                    <a:lstStyle/>
                    <a:p>
                      <a:pPr algn="ctr" latinLnBrk="1"/>
                      <a:r>
                        <a:rPr lang="en-US" altLang="ko-KR" dirty="0"/>
                        <a:t>2015</a:t>
                      </a:r>
                      <a:endParaRPr lang="ko-KR" altLang="en-US" dirty="0"/>
                    </a:p>
                  </a:txBody>
                  <a:tcPr/>
                </a:tc>
                <a:tc>
                  <a:txBody>
                    <a:bodyPr/>
                    <a:lstStyle/>
                    <a:p>
                      <a:pPr latinLnBrk="1"/>
                      <a:r>
                        <a:rPr lang="en-US" altLang="ko-KR" dirty="0"/>
                        <a:t>25(11.6%)</a:t>
                      </a:r>
                      <a:endParaRPr lang="ko-KR" altLang="en-US" dirty="0"/>
                    </a:p>
                  </a:txBody>
                  <a:tcPr/>
                </a:tc>
                <a:tc>
                  <a:txBody>
                    <a:bodyPr/>
                    <a:lstStyle/>
                    <a:p>
                      <a:pPr latinLnBrk="1"/>
                      <a:r>
                        <a:rPr lang="en-US" altLang="ko-KR" dirty="0"/>
                        <a:t>38 (17.7%)</a:t>
                      </a:r>
                      <a:endParaRPr lang="ko-KR" altLang="en-US" dirty="0"/>
                    </a:p>
                  </a:txBody>
                  <a:tcPr/>
                </a:tc>
                <a:tc>
                  <a:txBody>
                    <a:bodyPr/>
                    <a:lstStyle/>
                    <a:p>
                      <a:pPr latinLnBrk="1"/>
                      <a:r>
                        <a:rPr lang="en-US" altLang="ko-KR" dirty="0"/>
                        <a:t>63 (29.3%)</a:t>
                      </a:r>
                      <a:endParaRPr lang="ko-KR" altLang="en-US" dirty="0"/>
                    </a:p>
                  </a:txBody>
                  <a:tcPr/>
                </a:tc>
                <a:extLst>
                  <a:ext uri="{0D108BD9-81ED-4DB2-BD59-A6C34878D82A}">
                    <a16:rowId xmlns:a16="http://schemas.microsoft.com/office/drawing/2014/main" xmlns="" val="2179937247"/>
                  </a:ext>
                </a:extLst>
              </a:tr>
              <a:tr h="370840">
                <a:tc>
                  <a:txBody>
                    <a:bodyPr/>
                    <a:lstStyle/>
                    <a:p>
                      <a:pPr algn="ctr" latinLnBrk="1"/>
                      <a:r>
                        <a:rPr lang="en-US" altLang="ko-KR" dirty="0"/>
                        <a:t>2016</a:t>
                      </a:r>
                      <a:endParaRPr lang="ko-KR" altLang="en-US" dirty="0"/>
                    </a:p>
                  </a:txBody>
                  <a:tcPr/>
                </a:tc>
                <a:tc>
                  <a:txBody>
                    <a:bodyPr/>
                    <a:lstStyle/>
                    <a:p>
                      <a:pPr latinLnBrk="1"/>
                      <a:r>
                        <a:rPr lang="en-US" altLang="ko-KR" dirty="0"/>
                        <a:t>12(5.7%)</a:t>
                      </a:r>
                      <a:endParaRPr lang="ko-KR" altLang="en-US" dirty="0"/>
                    </a:p>
                  </a:txBody>
                  <a:tcPr/>
                </a:tc>
                <a:tc>
                  <a:txBody>
                    <a:bodyPr/>
                    <a:lstStyle/>
                    <a:p>
                      <a:pPr latinLnBrk="1"/>
                      <a:r>
                        <a:rPr lang="en-US" altLang="ko-KR" dirty="0"/>
                        <a:t>50(23.8%)</a:t>
                      </a:r>
                      <a:endParaRPr lang="ko-KR" altLang="en-US" dirty="0"/>
                    </a:p>
                  </a:txBody>
                  <a:tcPr/>
                </a:tc>
                <a:tc>
                  <a:txBody>
                    <a:bodyPr/>
                    <a:lstStyle/>
                    <a:p>
                      <a:pPr latinLnBrk="1"/>
                      <a:r>
                        <a:rPr lang="en-US" altLang="ko-KR" dirty="0"/>
                        <a:t>62 (29.5%)</a:t>
                      </a:r>
                      <a:endParaRPr lang="ko-KR" altLang="en-US" dirty="0"/>
                    </a:p>
                  </a:txBody>
                  <a:tcPr/>
                </a:tc>
                <a:extLst>
                  <a:ext uri="{0D108BD9-81ED-4DB2-BD59-A6C34878D82A}">
                    <a16:rowId xmlns:a16="http://schemas.microsoft.com/office/drawing/2014/main" xmlns="" val="786755880"/>
                  </a:ext>
                </a:extLst>
              </a:tr>
            </a:tbl>
          </a:graphicData>
        </a:graphic>
      </p:graphicFrame>
      <p:sp>
        <p:nvSpPr>
          <p:cNvPr id="7" name="TextBox 6">
            <a:extLst>
              <a:ext uri="{FF2B5EF4-FFF2-40B4-BE49-F238E27FC236}">
                <a16:creationId xmlns:a16="http://schemas.microsoft.com/office/drawing/2014/main" xmlns="" id="{D667CE61-E9A1-40A9-BEA6-9BDE53CCBF42}"/>
              </a:ext>
            </a:extLst>
          </p:cNvPr>
          <p:cNvSpPr txBox="1"/>
          <p:nvPr/>
        </p:nvSpPr>
        <p:spPr>
          <a:xfrm>
            <a:off x="1347537" y="5301916"/>
            <a:ext cx="9336505" cy="369332"/>
          </a:xfrm>
          <a:prstGeom prst="rect">
            <a:avLst/>
          </a:prstGeom>
          <a:noFill/>
        </p:spPr>
        <p:txBody>
          <a:bodyPr wrap="square" rtlCol="0">
            <a:spAutoFit/>
          </a:bodyPr>
          <a:lstStyle/>
          <a:p>
            <a:r>
              <a:rPr lang="ko-KR" altLang="en-US" dirty="0"/>
              <a:t>             출처</a:t>
            </a:r>
            <a:r>
              <a:rPr lang="en-US" altLang="ko-KR" dirty="0"/>
              <a:t>: </a:t>
            </a:r>
            <a:r>
              <a:rPr lang="ko-KR" altLang="en-US" dirty="0"/>
              <a:t>언론중재위 발간 언론 관련 판결 분석보고서 </a:t>
            </a:r>
            <a:r>
              <a:rPr lang="en-US" altLang="ko-KR" dirty="0"/>
              <a:t>(2014~2016)</a:t>
            </a:r>
            <a:endParaRPr lang="ko-KR" altLang="en-US" dirty="0"/>
          </a:p>
        </p:txBody>
      </p:sp>
    </p:spTree>
    <p:extLst>
      <p:ext uri="{BB962C8B-B14F-4D97-AF65-F5344CB8AC3E}">
        <p14:creationId xmlns:p14="http://schemas.microsoft.com/office/powerpoint/2010/main" val="3082121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49CC70DE-274C-4C9A-AF18-952196727550}"/>
              </a:ext>
            </a:extLst>
          </p:cNvPr>
          <p:cNvSpPr>
            <a:spLocks noGrp="1"/>
          </p:cNvSpPr>
          <p:nvPr>
            <p:ph type="title"/>
          </p:nvPr>
        </p:nvSpPr>
        <p:spPr/>
        <p:txBody>
          <a:bodyPr/>
          <a:lstStyle/>
          <a:p>
            <a:endParaRPr lang="ko-KR" altLang="en-US"/>
          </a:p>
        </p:txBody>
      </p:sp>
      <p:sp>
        <p:nvSpPr>
          <p:cNvPr id="3" name="내용 개체 틀 2">
            <a:extLst>
              <a:ext uri="{FF2B5EF4-FFF2-40B4-BE49-F238E27FC236}">
                <a16:creationId xmlns:a16="http://schemas.microsoft.com/office/drawing/2014/main" xmlns="" id="{05885EC5-088A-4840-A1CB-6DDD4E697333}"/>
              </a:ext>
            </a:extLst>
          </p:cNvPr>
          <p:cNvSpPr>
            <a:spLocks noGrp="1"/>
          </p:cNvSpPr>
          <p:nvPr>
            <p:ph idx="1"/>
          </p:nvPr>
        </p:nvSpPr>
        <p:spPr/>
        <p:txBody>
          <a:bodyPr>
            <a:normAutofit lnSpcReduction="10000"/>
          </a:bodyPr>
          <a:lstStyle/>
          <a:p>
            <a:r>
              <a:rPr lang="ko-KR" altLang="en-US" dirty="0"/>
              <a:t>원고 유형에 따른 승소율을 </a:t>
            </a:r>
            <a:r>
              <a:rPr lang="en-US" altLang="ko-KR" dirty="0"/>
              <a:t>2016</a:t>
            </a:r>
            <a:r>
              <a:rPr lang="ko-KR" altLang="en-US" dirty="0"/>
              <a:t>년 기준으로 보면</a:t>
            </a:r>
            <a:r>
              <a:rPr lang="en-US" altLang="ko-KR" dirty="0"/>
              <a:t>, </a:t>
            </a:r>
            <a:br>
              <a:rPr lang="en-US" altLang="ko-KR" dirty="0"/>
            </a:br>
            <a:r>
              <a:rPr lang="ko-KR" altLang="en-US" dirty="0"/>
              <a:t>개인의 경우 고위 공직자가 </a:t>
            </a:r>
            <a:r>
              <a:rPr lang="en-US" altLang="ko-KR" dirty="0"/>
              <a:t>50.0%(</a:t>
            </a:r>
            <a:r>
              <a:rPr lang="ko-KR" altLang="en-US" dirty="0"/>
              <a:t>전체 </a:t>
            </a:r>
            <a:r>
              <a:rPr lang="en-US" altLang="ko-KR" dirty="0"/>
              <a:t>12</a:t>
            </a:r>
            <a:r>
              <a:rPr lang="ko-KR" altLang="en-US" dirty="0"/>
              <a:t>건 중 </a:t>
            </a:r>
            <a:r>
              <a:rPr lang="en-US" altLang="ko-KR" dirty="0"/>
              <a:t>6</a:t>
            </a:r>
            <a:r>
              <a:rPr lang="ko-KR" altLang="en-US" dirty="0"/>
              <a:t>건</a:t>
            </a:r>
            <a:r>
              <a:rPr lang="en-US" altLang="ko-KR" dirty="0"/>
              <a:t>), </a:t>
            </a:r>
            <a:r>
              <a:rPr lang="ko-KR" altLang="en-US" dirty="0"/>
              <a:t>공적 인물이 </a:t>
            </a:r>
            <a:r>
              <a:rPr lang="en-US" altLang="ko-KR" dirty="0"/>
              <a:t>44.0%(</a:t>
            </a:r>
            <a:r>
              <a:rPr lang="ko-KR" altLang="en-US" dirty="0"/>
              <a:t>전체 </a:t>
            </a:r>
            <a:r>
              <a:rPr lang="en-US" altLang="ko-KR" dirty="0"/>
              <a:t>50</a:t>
            </a:r>
            <a:r>
              <a:rPr lang="ko-KR" altLang="en-US" dirty="0"/>
              <a:t>건 중 </a:t>
            </a:r>
            <a:r>
              <a:rPr lang="en-US" altLang="ko-KR" dirty="0"/>
              <a:t>22</a:t>
            </a:r>
            <a:r>
              <a:rPr lang="ko-KR" altLang="en-US" dirty="0"/>
              <a:t>건</a:t>
            </a:r>
            <a:r>
              <a:rPr lang="en-US" altLang="ko-KR" dirty="0"/>
              <a:t>)</a:t>
            </a:r>
            <a:r>
              <a:rPr lang="ko-KR" altLang="en-US" dirty="0"/>
              <a:t>로 고위 공직자의 승소율은 평균 </a:t>
            </a:r>
            <a:r>
              <a:rPr lang="ko-KR" altLang="en-US" dirty="0" err="1"/>
              <a:t>승소율</a:t>
            </a:r>
            <a:r>
              <a:rPr lang="ko-KR" altLang="en-US" dirty="0"/>
              <a:t> </a:t>
            </a:r>
            <a:r>
              <a:rPr lang="en-US" altLang="ko-KR" dirty="0"/>
              <a:t>44.8%</a:t>
            </a:r>
            <a:r>
              <a:rPr lang="ko-KR" altLang="en-US" dirty="0"/>
              <a:t>보다 높음</a:t>
            </a:r>
            <a:r>
              <a:rPr lang="en-US" altLang="ko-KR" dirty="0"/>
              <a:t>. </a:t>
            </a:r>
            <a:br>
              <a:rPr lang="en-US" altLang="ko-KR" dirty="0"/>
            </a:br>
            <a:r>
              <a:rPr lang="ko-KR" altLang="en-US" dirty="0"/>
              <a:t>단체로는 국가기관이 </a:t>
            </a:r>
            <a:r>
              <a:rPr lang="en-US" altLang="ko-KR" dirty="0"/>
              <a:t>57.1%(</a:t>
            </a:r>
            <a:r>
              <a:rPr lang="ko-KR" altLang="en-US" dirty="0"/>
              <a:t>전체 </a:t>
            </a:r>
            <a:r>
              <a:rPr lang="en-US" altLang="ko-KR" dirty="0"/>
              <a:t>7</a:t>
            </a:r>
            <a:r>
              <a:rPr lang="ko-KR" altLang="en-US" dirty="0"/>
              <a:t>건 중 </a:t>
            </a:r>
            <a:r>
              <a:rPr lang="en-US" altLang="ko-KR" dirty="0"/>
              <a:t>4</a:t>
            </a:r>
            <a:r>
              <a:rPr lang="ko-KR" altLang="en-US" dirty="0"/>
              <a:t>건</a:t>
            </a:r>
            <a:r>
              <a:rPr lang="en-US" altLang="ko-KR" dirty="0"/>
              <a:t>), </a:t>
            </a:r>
            <a:r>
              <a:rPr lang="ko-KR" altLang="en-US" dirty="0"/>
              <a:t>지자체가 </a:t>
            </a:r>
            <a:r>
              <a:rPr lang="en-US" altLang="ko-KR" dirty="0"/>
              <a:t>100%(</a:t>
            </a:r>
            <a:r>
              <a:rPr lang="ko-KR" altLang="en-US" dirty="0"/>
              <a:t>전체 </a:t>
            </a:r>
            <a:r>
              <a:rPr lang="en-US" altLang="ko-KR" dirty="0"/>
              <a:t>3</a:t>
            </a:r>
            <a:r>
              <a:rPr lang="ko-KR" altLang="en-US" dirty="0"/>
              <a:t>건</a:t>
            </a:r>
            <a:r>
              <a:rPr lang="en-US" altLang="ko-KR" dirty="0"/>
              <a:t>)</a:t>
            </a:r>
            <a:r>
              <a:rPr lang="ko-KR" altLang="en-US" dirty="0"/>
              <a:t>로 단체 평균 </a:t>
            </a:r>
            <a:r>
              <a:rPr lang="ko-KR" altLang="en-US" dirty="0" err="1"/>
              <a:t>승소율</a:t>
            </a:r>
            <a:r>
              <a:rPr lang="ko-KR" altLang="en-US" dirty="0"/>
              <a:t> </a:t>
            </a:r>
            <a:r>
              <a:rPr lang="en-US" altLang="ko-KR" dirty="0"/>
              <a:t>50%</a:t>
            </a:r>
            <a:r>
              <a:rPr lang="ko-KR" altLang="en-US" dirty="0"/>
              <a:t>보다 높았음</a:t>
            </a:r>
            <a:r>
              <a:rPr lang="en-US" altLang="ko-KR" dirty="0"/>
              <a:t>.</a:t>
            </a:r>
          </a:p>
          <a:p>
            <a:r>
              <a:rPr lang="ko-KR" altLang="en-US" dirty="0"/>
              <a:t>손해배상청구 사건에서 고위공직자의 승소율은 </a:t>
            </a:r>
            <a:r>
              <a:rPr lang="en-US" altLang="ko-KR" dirty="0"/>
              <a:t>46.7%(</a:t>
            </a:r>
            <a:r>
              <a:rPr lang="ko-KR" altLang="en-US" dirty="0"/>
              <a:t>전체 </a:t>
            </a:r>
            <a:r>
              <a:rPr lang="en-US" altLang="ko-KR" dirty="0"/>
              <a:t>15</a:t>
            </a:r>
            <a:r>
              <a:rPr lang="ko-KR" altLang="en-US" dirty="0"/>
              <a:t>건 중 </a:t>
            </a:r>
            <a:r>
              <a:rPr lang="en-US" altLang="ko-KR" dirty="0"/>
              <a:t>7</a:t>
            </a:r>
            <a:r>
              <a:rPr lang="ko-KR" altLang="en-US" dirty="0"/>
              <a:t>건</a:t>
            </a:r>
            <a:r>
              <a:rPr lang="en-US" altLang="ko-KR" dirty="0"/>
              <a:t>), </a:t>
            </a:r>
            <a:r>
              <a:rPr lang="ko-KR" altLang="en-US" dirty="0" err="1"/>
              <a:t>인용액</a:t>
            </a:r>
            <a:r>
              <a:rPr lang="ko-KR" altLang="en-US" dirty="0"/>
              <a:t> 평균값은 </a:t>
            </a:r>
            <a:r>
              <a:rPr lang="en-US" altLang="ko-KR" dirty="0"/>
              <a:t>9,428, 571</a:t>
            </a:r>
            <a:r>
              <a:rPr lang="ko-KR" altLang="en-US" dirty="0"/>
              <a:t>원으로 </a:t>
            </a:r>
            <a:r>
              <a:rPr lang="en-US" altLang="ko-KR" dirty="0"/>
              <a:t>, </a:t>
            </a:r>
            <a:r>
              <a:rPr lang="ko-KR" altLang="en-US" dirty="0"/>
              <a:t>평균 </a:t>
            </a:r>
            <a:r>
              <a:rPr lang="ko-KR" altLang="en-US" dirty="0" err="1"/>
              <a:t>승소율</a:t>
            </a:r>
            <a:r>
              <a:rPr lang="ko-KR" altLang="en-US" dirty="0"/>
              <a:t> </a:t>
            </a:r>
            <a:r>
              <a:rPr lang="en-US" altLang="ko-KR" dirty="0"/>
              <a:t>38.8%</a:t>
            </a:r>
            <a:r>
              <a:rPr lang="ko-KR" altLang="en-US" dirty="0"/>
              <a:t>보다 승소율은 높았고</a:t>
            </a:r>
            <a:r>
              <a:rPr lang="en-US" altLang="ko-KR" dirty="0"/>
              <a:t>, </a:t>
            </a:r>
            <a:r>
              <a:rPr lang="ko-KR" altLang="en-US" dirty="0"/>
              <a:t>인용액은 평균값 </a:t>
            </a:r>
            <a:r>
              <a:rPr lang="en-US" altLang="ko-KR" dirty="0"/>
              <a:t>(38,435, 419</a:t>
            </a:r>
            <a:r>
              <a:rPr lang="ko-KR" altLang="en-US" dirty="0"/>
              <a:t>원</a:t>
            </a:r>
            <a:r>
              <a:rPr lang="en-US" altLang="ko-KR" dirty="0"/>
              <a:t>)</a:t>
            </a:r>
            <a:r>
              <a:rPr lang="ko-KR" altLang="en-US" dirty="0"/>
              <a:t>보다 낮았음</a:t>
            </a:r>
            <a:r>
              <a:rPr lang="en-US" altLang="ko-KR" dirty="0"/>
              <a:t>.</a:t>
            </a:r>
            <a:br>
              <a:rPr lang="en-US" altLang="ko-KR" dirty="0"/>
            </a:br>
            <a:r>
              <a:rPr lang="en-US" altLang="ko-KR" dirty="0"/>
              <a:t/>
            </a:r>
            <a:br>
              <a:rPr lang="en-US" altLang="ko-KR" dirty="0"/>
            </a:br>
            <a:endParaRPr lang="en-US" altLang="ko-KR" dirty="0"/>
          </a:p>
          <a:p>
            <a:endParaRPr lang="en-US" altLang="ko-KR" dirty="0"/>
          </a:p>
        </p:txBody>
      </p:sp>
    </p:spTree>
    <p:extLst>
      <p:ext uri="{BB962C8B-B14F-4D97-AF65-F5344CB8AC3E}">
        <p14:creationId xmlns:p14="http://schemas.microsoft.com/office/powerpoint/2010/main" val="538322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a:extLst>
              <a:ext uri="{FF2B5EF4-FFF2-40B4-BE49-F238E27FC236}">
                <a16:creationId xmlns:a16="http://schemas.microsoft.com/office/drawing/2014/main" xmlns="" id="{F864B7FA-1831-4BB0-81DD-3924C08A9504}"/>
              </a:ext>
            </a:extLst>
          </p:cNvPr>
          <p:cNvSpPr>
            <a:spLocks noGrp="1"/>
          </p:cNvSpPr>
          <p:nvPr>
            <p:ph type="title"/>
          </p:nvPr>
        </p:nvSpPr>
        <p:spPr/>
        <p:txBody>
          <a:bodyPr>
            <a:normAutofit/>
          </a:bodyPr>
          <a:lstStyle/>
          <a:p>
            <a:r>
              <a:rPr lang="ko-KR" altLang="en-US" sz="3600" dirty="0"/>
              <a:t>정치적 </a:t>
            </a:r>
            <a:r>
              <a:rPr lang="ko-KR" altLang="en-US" sz="3600" dirty="0" err="1"/>
              <a:t>팩트체킹</a:t>
            </a:r>
            <a:r>
              <a:rPr lang="en-US" altLang="ko-KR" sz="3600" dirty="0"/>
              <a:t>(political factchecking)의 </a:t>
            </a:r>
            <a:r>
              <a:rPr lang="en-US" altLang="ko-KR" sz="3600" dirty="0" err="1"/>
              <a:t>기원</a:t>
            </a:r>
            <a:endParaRPr lang="en-US" altLang="ko-KR" sz="3600" dirty="0">
              <a:ea typeface="맑은 고딕"/>
            </a:endParaRPr>
          </a:p>
        </p:txBody>
      </p:sp>
      <p:sp>
        <p:nvSpPr>
          <p:cNvPr id="5" name="텍스트 개체 틀 4">
            <a:extLst>
              <a:ext uri="{FF2B5EF4-FFF2-40B4-BE49-F238E27FC236}">
                <a16:creationId xmlns:a16="http://schemas.microsoft.com/office/drawing/2014/main" xmlns="" id="{9FA96F3D-A409-40C2-8EF6-56807E6F3384}"/>
              </a:ext>
            </a:extLst>
          </p:cNvPr>
          <p:cNvSpPr>
            <a:spLocks noGrp="1"/>
          </p:cNvSpPr>
          <p:nvPr>
            <p:ph type="body" idx="1"/>
          </p:nvPr>
        </p:nvSpPr>
        <p:spPr/>
        <p:txBody>
          <a:bodyPr/>
          <a:lstStyle/>
          <a:p>
            <a:endParaRPr lang="ko-KR" altLang="en-US"/>
          </a:p>
        </p:txBody>
      </p:sp>
    </p:spTree>
    <p:extLst>
      <p:ext uri="{BB962C8B-B14F-4D97-AF65-F5344CB8AC3E}">
        <p14:creationId xmlns:p14="http://schemas.microsoft.com/office/powerpoint/2010/main" val="1131839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DBFD63D6-849D-4E1F-AAFE-7863EFDC942D}"/>
              </a:ext>
            </a:extLst>
          </p:cNvPr>
          <p:cNvSpPr>
            <a:spLocks noGrp="1"/>
          </p:cNvSpPr>
          <p:nvPr>
            <p:ph type="title"/>
          </p:nvPr>
        </p:nvSpPr>
        <p:spPr/>
        <p:txBody>
          <a:bodyPr/>
          <a:lstStyle/>
          <a:p>
            <a:endParaRPr lang="ko-KR" altLang="en-US"/>
          </a:p>
        </p:txBody>
      </p:sp>
      <p:sp>
        <p:nvSpPr>
          <p:cNvPr id="3" name="내용 개체 틀 2">
            <a:extLst>
              <a:ext uri="{FF2B5EF4-FFF2-40B4-BE49-F238E27FC236}">
                <a16:creationId xmlns:a16="http://schemas.microsoft.com/office/drawing/2014/main" xmlns="" id="{4609CEF4-08B2-4E98-AD38-8D7E5AB9CE41}"/>
              </a:ext>
            </a:extLst>
          </p:cNvPr>
          <p:cNvSpPr>
            <a:spLocks noGrp="1"/>
          </p:cNvSpPr>
          <p:nvPr>
            <p:ph idx="1"/>
          </p:nvPr>
        </p:nvSpPr>
        <p:spPr/>
        <p:txBody>
          <a:bodyPr/>
          <a:lstStyle/>
          <a:p>
            <a:r>
              <a:rPr lang="ko-KR" altLang="en-US" dirty="0"/>
              <a:t>이 같은 통계는 한국에서는 언론 관련 소송에서 공직자나 공적 인물 같은 공인이 승소할 확률이 높으며 국가기관도 언론 상대 소송에서 승소할 가능성이 매우 높다는 것을 보여줌</a:t>
            </a:r>
            <a:r>
              <a:rPr lang="en-US" altLang="ko-KR" dirty="0"/>
              <a:t>. </a:t>
            </a:r>
            <a:br>
              <a:rPr lang="en-US" altLang="ko-KR" dirty="0"/>
            </a:br>
            <a:r>
              <a:rPr lang="en-US" altLang="ko-KR" dirty="0"/>
              <a:t/>
            </a:r>
            <a:br>
              <a:rPr lang="en-US" altLang="ko-KR" dirty="0"/>
            </a:br>
            <a:r>
              <a:rPr lang="ko-KR" altLang="en-US" dirty="0" err="1"/>
              <a:t>박아란</a:t>
            </a:r>
            <a:r>
              <a:rPr lang="en-US" altLang="ko-KR" dirty="0"/>
              <a:t>(2015)</a:t>
            </a:r>
            <a:r>
              <a:rPr lang="ko-KR" altLang="en-US" dirty="0"/>
              <a:t>은 이에 대해 공인과 국가기관의 언론 상대 소송은 일반인이 제기하는 소송보다 언론의 자유를 침해할 가능성이 높으므로 이들의 승소율이 높은 것은 언론 자유 측면에서 바람직하지 않다고 지적</a:t>
            </a:r>
            <a:r>
              <a:rPr lang="en-US" altLang="ko-KR" dirty="0"/>
              <a:t>. </a:t>
            </a:r>
            <a:endParaRPr lang="ko-KR" altLang="en-US" dirty="0"/>
          </a:p>
        </p:txBody>
      </p:sp>
    </p:spTree>
    <p:extLst>
      <p:ext uri="{BB962C8B-B14F-4D97-AF65-F5344CB8AC3E}">
        <p14:creationId xmlns:p14="http://schemas.microsoft.com/office/powerpoint/2010/main" val="2915344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a:extLst>
              <a:ext uri="{FF2B5EF4-FFF2-40B4-BE49-F238E27FC236}">
                <a16:creationId xmlns:a16="http://schemas.microsoft.com/office/drawing/2014/main" xmlns="" id="{080B3919-432F-4AC4-9750-8C974F9752F7}"/>
              </a:ext>
            </a:extLst>
          </p:cNvPr>
          <p:cNvSpPr>
            <a:spLocks noGrp="1"/>
          </p:cNvSpPr>
          <p:nvPr>
            <p:ph type="title"/>
          </p:nvPr>
        </p:nvSpPr>
        <p:spPr/>
        <p:txBody>
          <a:bodyPr/>
          <a:lstStyle/>
          <a:p>
            <a:r>
              <a:rPr lang="ko-KR" altLang="en-US" sz="3600" dirty="0" err="1"/>
              <a:t>팩트체크는</a:t>
            </a:r>
            <a:r>
              <a:rPr lang="en-US" altLang="ko-KR" sz="3600" dirty="0"/>
              <a:t> </a:t>
            </a:r>
            <a:r>
              <a:rPr lang="ko-KR" altLang="en-US" sz="3600" dirty="0"/>
              <a:t>정치적 토론의 종결인가</a:t>
            </a:r>
            <a:r>
              <a:rPr lang="en-US" altLang="ko-KR" sz="3600" dirty="0"/>
              <a:t>, </a:t>
            </a:r>
            <a:r>
              <a:rPr lang="ko-KR" altLang="en-US" sz="3600" dirty="0"/>
              <a:t>출발점인가</a:t>
            </a:r>
          </a:p>
        </p:txBody>
      </p:sp>
      <p:sp>
        <p:nvSpPr>
          <p:cNvPr id="5" name="텍스트 개체 틀 4">
            <a:extLst>
              <a:ext uri="{FF2B5EF4-FFF2-40B4-BE49-F238E27FC236}">
                <a16:creationId xmlns:a16="http://schemas.microsoft.com/office/drawing/2014/main" xmlns="" id="{6404DEAA-1718-43BD-8C10-719EEEC32858}"/>
              </a:ext>
            </a:extLst>
          </p:cNvPr>
          <p:cNvSpPr>
            <a:spLocks noGrp="1"/>
          </p:cNvSpPr>
          <p:nvPr>
            <p:ph type="body" idx="1"/>
          </p:nvPr>
        </p:nvSpPr>
        <p:spPr/>
        <p:txBody>
          <a:bodyPr/>
          <a:lstStyle/>
          <a:p>
            <a:endParaRPr lang="ko-KR" altLang="en-US"/>
          </a:p>
        </p:txBody>
      </p:sp>
    </p:spTree>
    <p:extLst>
      <p:ext uri="{BB962C8B-B14F-4D97-AF65-F5344CB8AC3E}">
        <p14:creationId xmlns:p14="http://schemas.microsoft.com/office/powerpoint/2010/main" val="11490357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38B399FC-2BF8-4C8A-917D-F1BAF8CC9400}"/>
              </a:ext>
            </a:extLst>
          </p:cNvPr>
          <p:cNvSpPr>
            <a:spLocks noGrp="1"/>
          </p:cNvSpPr>
          <p:nvPr>
            <p:ph type="title"/>
          </p:nvPr>
        </p:nvSpPr>
        <p:spPr/>
        <p:txBody>
          <a:bodyPr/>
          <a:lstStyle/>
          <a:p>
            <a:r>
              <a:rPr lang="ko-KR" altLang="en-US" dirty="0" err="1"/>
              <a:t>팩트체크와</a:t>
            </a:r>
            <a:r>
              <a:rPr lang="ko-KR" altLang="en-US" dirty="0"/>
              <a:t> </a:t>
            </a:r>
            <a:r>
              <a:rPr lang="ko-KR" altLang="en-US" dirty="0" err="1"/>
              <a:t>공론장</a:t>
            </a:r>
            <a:r>
              <a:rPr lang="ko-KR" altLang="en-US" dirty="0"/>
              <a:t> 활성화</a:t>
            </a:r>
          </a:p>
        </p:txBody>
      </p:sp>
      <p:sp>
        <p:nvSpPr>
          <p:cNvPr id="3" name="내용 개체 틀 2">
            <a:extLst>
              <a:ext uri="{FF2B5EF4-FFF2-40B4-BE49-F238E27FC236}">
                <a16:creationId xmlns:a16="http://schemas.microsoft.com/office/drawing/2014/main" xmlns="" id="{8CE0E446-4CBF-4B8F-84C6-A434F8D3B24D}"/>
              </a:ext>
            </a:extLst>
          </p:cNvPr>
          <p:cNvSpPr>
            <a:spLocks noGrp="1"/>
          </p:cNvSpPr>
          <p:nvPr>
            <p:ph idx="1"/>
          </p:nvPr>
        </p:nvSpPr>
        <p:spPr/>
        <p:txBody>
          <a:bodyPr>
            <a:normAutofit/>
          </a:bodyPr>
          <a:lstStyle/>
          <a:p>
            <a:r>
              <a:rPr lang="en-US" altLang="ko-KR" dirty="0"/>
              <a:t>19</a:t>
            </a:r>
            <a:r>
              <a:rPr lang="ko-KR" altLang="en-US" dirty="0"/>
              <a:t>대 대선 이후 </a:t>
            </a:r>
            <a:r>
              <a:rPr lang="ko-KR" altLang="en-US" dirty="0" err="1"/>
              <a:t>팩트체크</a:t>
            </a:r>
            <a:r>
              <a:rPr lang="ko-KR" altLang="en-US" dirty="0"/>
              <a:t> 기사에 대한 야당의 언론중재위 조정신청이 잇따르자 한국기자협회는 </a:t>
            </a:r>
            <a:r>
              <a:rPr lang="en-US" altLang="ko-KR" dirty="0"/>
              <a:t>8</a:t>
            </a:r>
            <a:r>
              <a:rPr lang="ko-KR" altLang="en-US" dirty="0"/>
              <a:t>월</a:t>
            </a:r>
            <a:r>
              <a:rPr lang="en-US" altLang="ko-KR" dirty="0"/>
              <a:t>1</a:t>
            </a:r>
            <a:r>
              <a:rPr lang="ko-KR" altLang="en-US" dirty="0"/>
              <a:t>일 </a:t>
            </a:r>
            <a:r>
              <a:rPr lang="en-US" altLang="ko-KR" dirty="0"/>
              <a:t>“</a:t>
            </a:r>
            <a:r>
              <a:rPr lang="ko-KR" altLang="en-US" dirty="0"/>
              <a:t>언론에 대한 과잉 대응을 자제하라</a:t>
            </a:r>
            <a:r>
              <a:rPr lang="en-US" altLang="ko-KR" dirty="0"/>
              <a:t>”</a:t>
            </a:r>
            <a:r>
              <a:rPr lang="ko-KR" altLang="en-US" dirty="0"/>
              <a:t>는 제하의 성명 발표</a:t>
            </a:r>
            <a:r>
              <a:rPr lang="en-US" altLang="ko-KR" dirty="0"/>
              <a:t>. </a:t>
            </a:r>
            <a:br>
              <a:rPr lang="en-US" altLang="ko-KR" dirty="0"/>
            </a:br>
            <a:r>
              <a:rPr lang="ko-KR" altLang="en-US" dirty="0"/>
              <a:t>이 성명에서 기자협회는 </a:t>
            </a:r>
            <a:r>
              <a:rPr lang="en-US" altLang="ko-KR" dirty="0"/>
              <a:t>“</a:t>
            </a:r>
            <a:r>
              <a:rPr lang="ko-KR" altLang="en-US" dirty="0"/>
              <a:t>언론중재요청은 누구나 할 수 있는 일이지만 공당 대표는 언론에 자신의 의견을 충분히 전달할 수 있는 지위에 있다</a:t>
            </a:r>
            <a:r>
              <a:rPr lang="en-US" altLang="ko-KR" dirty="0"/>
              <a:t>”</a:t>
            </a:r>
            <a:r>
              <a:rPr lang="ko-KR" altLang="en-US" dirty="0"/>
              <a:t>며 </a:t>
            </a:r>
            <a:r>
              <a:rPr lang="en-US" altLang="ko-KR" dirty="0"/>
              <a:t>“</a:t>
            </a:r>
            <a:r>
              <a:rPr lang="ko-KR" altLang="en-US" dirty="0"/>
              <a:t>이견이 있다면 근거를 제시하고 공론의 장에서 진위여부를 가리면 된다</a:t>
            </a:r>
            <a:r>
              <a:rPr lang="en-US" altLang="ko-KR" dirty="0"/>
              <a:t>”</a:t>
            </a:r>
            <a:r>
              <a:rPr lang="ko-KR" altLang="en-US" dirty="0"/>
              <a:t>고 요청</a:t>
            </a:r>
            <a:r>
              <a:rPr lang="en-US" altLang="ko-KR" dirty="0"/>
              <a:t>. </a:t>
            </a:r>
          </a:p>
          <a:p>
            <a:r>
              <a:rPr lang="ko-KR" altLang="en-US" dirty="0"/>
              <a:t>이는 법의 판단이 아닌 공론장의 영역에서 </a:t>
            </a:r>
            <a:r>
              <a:rPr lang="ko-KR" altLang="en-US" dirty="0" err="1"/>
              <a:t>팩트체크를</a:t>
            </a:r>
            <a:r>
              <a:rPr lang="ko-KR" altLang="en-US" dirty="0"/>
              <a:t> 기반으로 한 정치적 토론을 활성화하자는 것으로서</a:t>
            </a:r>
            <a:r>
              <a:rPr lang="en-US" altLang="ko-KR" dirty="0"/>
              <a:t>,</a:t>
            </a:r>
            <a:r>
              <a:rPr lang="ko-KR" altLang="en-US" dirty="0"/>
              <a:t> 서로 상대의 주장을 적대적으로 인식하는 양극화된 정치적 환경에서 중요한 제안</a:t>
            </a:r>
            <a:r>
              <a:rPr lang="en-US" altLang="ko-KR" dirty="0"/>
              <a:t>. </a:t>
            </a:r>
          </a:p>
        </p:txBody>
      </p:sp>
    </p:spTree>
    <p:extLst>
      <p:ext uri="{BB962C8B-B14F-4D97-AF65-F5344CB8AC3E}">
        <p14:creationId xmlns:p14="http://schemas.microsoft.com/office/powerpoint/2010/main" val="1883754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FC1C9276-B3B5-4804-8A2A-AA3EFAD67E9D}"/>
              </a:ext>
            </a:extLst>
          </p:cNvPr>
          <p:cNvSpPr>
            <a:spLocks noGrp="1"/>
          </p:cNvSpPr>
          <p:nvPr>
            <p:ph type="title"/>
          </p:nvPr>
        </p:nvSpPr>
        <p:spPr/>
        <p:txBody>
          <a:bodyPr>
            <a:normAutofit/>
          </a:bodyPr>
          <a:lstStyle/>
          <a:p>
            <a:r>
              <a:rPr lang="ko-KR" altLang="en-US" sz="4000" dirty="0"/>
              <a:t>정치적으로 양극화된 사회에서의 가짜뉴스 </a:t>
            </a:r>
          </a:p>
        </p:txBody>
      </p:sp>
      <p:sp>
        <p:nvSpPr>
          <p:cNvPr id="3" name="내용 개체 틀 2">
            <a:extLst>
              <a:ext uri="{FF2B5EF4-FFF2-40B4-BE49-F238E27FC236}">
                <a16:creationId xmlns:a16="http://schemas.microsoft.com/office/drawing/2014/main" xmlns="" id="{2DBDC03C-3E99-438B-BE94-21356FACA2C5}"/>
              </a:ext>
            </a:extLst>
          </p:cNvPr>
          <p:cNvSpPr>
            <a:spLocks noGrp="1"/>
          </p:cNvSpPr>
          <p:nvPr>
            <p:ph idx="1"/>
          </p:nvPr>
        </p:nvSpPr>
        <p:spPr/>
        <p:txBody>
          <a:bodyPr>
            <a:normAutofit/>
          </a:bodyPr>
          <a:lstStyle/>
          <a:p>
            <a:endParaRPr lang="ko-KR" altLang="en-US" dirty="0"/>
          </a:p>
        </p:txBody>
      </p:sp>
      <p:pic>
        <p:nvPicPr>
          <p:cNvPr id="5" name="그림 4">
            <a:extLst>
              <a:ext uri="{FF2B5EF4-FFF2-40B4-BE49-F238E27FC236}">
                <a16:creationId xmlns:a16="http://schemas.microsoft.com/office/drawing/2014/main" xmlns="" id="{818C20A4-2852-4EED-9432-A4560E81EDF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515" y="1790700"/>
            <a:ext cx="7280910" cy="4266158"/>
          </a:xfrm>
          <a:prstGeom prst="rect">
            <a:avLst/>
          </a:prstGeom>
        </p:spPr>
      </p:pic>
      <p:sp>
        <p:nvSpPr>
          <p:cNvPr id="6" name="TextBox 5">
            <a:extLst>
              <a:ext uri="{FF2B5EF4-FFF2-40B4-BE49-F238E27FC236}">
                <a16:creationId xmlns:a16="http://schemas.microsoft.com/office/drawing/2014/main" xmlns="" id="{27B5B9C4-DB92-4D9E-BFC1-4192EE988962}"/>
              </a:ext>
            </a:extLst>
          </p:cNvPr>
          <p:cNvSpPr txBox="1"/>
          <p:nvPr/>
        </p:nvSpPr>
        <p:spPr>
          <a:xfrm>
            <a:off x="8414385" y="2016135"/>
            <a:ext cx="2705100" cy="4247317"/>
          </a:xfrm>
          <a:prstGeom prst="rect">
            <a:avLst/>
          </a:prstGeom>
          <a:noFill/>
        </p:spPr>
        <p:txBody>
          <a:bodyPr wrap="square" rtlCol="0">
            <a:spAutoFit/>
          </a:bodyPr>
          <a:lstStyle/>
          <a:p>
            <a:pPr marL="285750" indent="-285750">
              <a:buFont typeface="Arial" panose="020B0604020202020204" pitchFamily="34" charset="0"/>
              <a:buChar char="•"/>
            </a:pPr>
            <a:r>
              <a:rPr lang="ko-KR" altLang="en-US" dirty="0"/>
              <a:t>미국 대선에서 드러난 것처럼 양극화된 정치 지형에서는 양 지지자들 사이에 소통이 없고</a:t>
            </a:r>
            <a:r>
              <a:rPr lang="en-US" altLang="ko-KR" dirty="0"/>
              <a:t>, </a:t>
            </a:r>
            <a:r>
              <a:rPr lang="ko-KR" altLang="en-US" dirty="0"/>
              <a:t>서로 상대 진영에 유리한  뉴스를 </a:t>
            </a:r>
            <a:r>
              <a:rPr lang="en-US" altLang="ko-KR" dirty="0"/>
              <a:t>‘</a:t>
            </a:r>
            <a:r>
              <a:rPr lang="ko-KR" altLang="en-US" dirty="0"/>
              <a:t>가짜뉴스</a:t>
            </a:r>
            <a:r>
              <a:rPr lang="en-US" altLang="ko-KR" dirty="0"/>
              <a:t>’</a:t>
            </a:r>
            <a:r>
              <a:rPr lang="ko-KR" altLang="en-US" dirty="0"/>
              <a:t>로 인식</a:t>
            </a:r>
            <a:endParaRPr lang="en-US" altLang="ko-KR" dirty="0"/>
          </a:p>
          <a:p>
            <a:pPr marL="285750" indent="-285750">
              <a:buFont typeface="Arial" panose="020B0604020202020204" pitchFamily="34" charset="0"/>
              <a:buChar char="•"/>
            </a:pPr>
            <a:endParaRPr lang="en-US" altLang="ko-KR" dirty="0"/>
          </a:p>
          <a:p>
            <a:pPr marL="285750" indent="-285750">
              <a:buFont typeface="Arial" panose="020B0604020202020204" pitchFamily="34" charset="0"/>
              <a:buChar char="•"/>
            </a:pPr>
            <a:r>
              <a:rPr lang="ko-KR" altLang="en-US" dirty="0"/>
              <a:t>사실의 일부분만이 강조되거나 누락되면서 정치적 현실을 구성</a:t>
            </a:r>
            <a:r>
              <a:rPr lang="en-US" altLang="ko-KR" dirty="0"/>
              <a:t>.</a:t>
            </a:r>
          </a:p>
          <a:p>
            <a:pPr marL="285750" indent="-285750">
              <a:buFont typeface="Arial" panose="020B0604020202020204" pitchFamily="34" charset="0"/>
              <a:buChar char="•"/>
            </a:pPr>
            <a:endParaRPr lang="en-US" altLang="ko-KR" dirty="0"/>
          </a:p>
          <a:p>
            <a:pPr marL="285750" indent="-285750">
              <a:buFont typeface="Arial" panose="020B0604020202020204" pitchFamily="34" charset="0"/>
              <a:buChar char="•"/>
            </a:pPr>
            <a:r>
              <a:rPr lang="ko-KR" altLang="en-US" dirty="0"/>
              <a:t>가짜뉴스의 정의 자체가 어려움</a:t>
            </a:r>
            <a:r>
              <a:rPr lang="en-US" altLang="ko-KR" dirty="0"/>
              <a:t>.</a:t>
            </a:r>
          </a:p>
          <a:p>
            <a:endParaRPr lang="ko-KR" altLang="en-US" dirty="0"/>
          </a:p>
        </p:txBody>
      </p:sp>
    </p:spTree>
    <p:extLst>
      <p:ext uri="{BB962C8B-B14F-4D97-AF65-F5344CB8AC3E}">
        <p14:creationId xmlns:p14="http://schemas.microsoft.com/office/powerpoint/2010/main" val="39338733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F455737B-5830-4C55-9C4F-7873E5388EF8}"/>
              </a:ext>
            </a:extLst>
          </p:cNvPr>
          <p:cNvSpPr>
            <a:spLocks noGrp="1"/>
          </p:cNvSpPr>
          <p:nvPr>
            <p:ph type="title"/>
          </p:nvPr>
        </p:nvSpPr>
        <p:spPr/>
        <p:txBody>
          <a:bodyPr/>
          <a:lstStyle/>
          <a:p>
            <a:r>
              <a:rPr lang="ko-KR" altLang="en-US" dirty="0"/>
              <a:t>가짜뉴스와 표현의 자유</a:t>
            </a:r>
          </a:p>
        </p:txBody>
      </p:sp>
      <p:sp>
        <p:nvSpPr>
          <p:cNvPr id="3" name="내용 개체 틀 2">
            <a:extLst>
              <a:ext uri="{FF2B5EF4-FFF2-40B4-BE49-F238E27FC236}">
                <a16:creationId xmlns:a16="http://schemas.microsoft.com/office/drawing/2014/main" xmlns="" id="{5EEA6408-D75F-43C9-B5B9-8014F5B53727}"/>
              </a:ext>
            </a:extLst>
          </p:cNvPr>
          <p:cNvSpPr>
            <a:spLocks noGrp="1"/>
          </p:cNvSpPr>
          <p:nvPr>
            <p:ph idx="1"/>
          </p:nvPr>
        </p:nvSpPr>
        <p:spPr/>
        <p:txBody>
          <a:bodyPr>
            <a:normAutofit lnSpcReduction="10000"/>
          </a:bodyPr>
          <a:lstStyle/>
          <a:p>
            <a:r>
              <a:rPr lang="ko-KR" altLang="en-US" dirty="0"/>
              <a:t>법제로 </a:t>
            </a:r>
            <a:r>
              <a:rPr lang="en-US" altLang="ko-KR" dirty="0"/>
              <a:t>‘</a:t>
            </a:r>
            <a:r>
              <a:rPr lang="ko-KR" altLang="en-US" dirty="0"/>
              <a:t>허위의 정치적 사실</a:t>
            </a:r>
            <a:r>
              <a:rPr lang="en-US" altLang="ko-KR" dirty="0"/>
              <a:t>’</a:t>
            </a:r>
            <a:r>
              <a:rPr lang="ko-KR" altLang="en-US" dirty="0"/>
              <a:t>의 공표를 규제하겠다고 할 경우</a:t>
            </a:r>
            <a:r>
              <a:rPr lang="en-US" altLang="ko-KR" dirty="0"/>
              <a:t>, </a:t>
            </a:r>
            <a:r>
              <a:rPr lang="ko-KR" altLang="en-US" dirty="0"/>
              <a:t>정치적 토론 자체를 위축시킬 수 있음</a:t>
            </a:r>
            <a:r>
              <a:rPr lang="en-US" altLang="ko-KR" dirty="0"/>
              <a:t>. </a:t>
            </a:r>
          </a:p>
          <a:p>
            <a:r>
              <a:rPr lang="en-US" altLang="ko-KR" dirty="0"/>
              <a:t>2017</a:t>
            </a:r>
            <a:r>
              <a:rPr lang="ko-KR" altLang="en-US" dirty="0"/>
              <a:t>년 </a:t>
            </a:r>
            <a:r>
              <a:rPr lang="en-US" altLang="ko-KR" dirty="0"/>
              <a:t>3</a:t>
            </a:r>
            <a:r>
              <a:rPr lang="ko-KR" altLang="en-US" dirty="0"/>
              <a:t>월 표현의 자유에 관한 유엔 인권 특별보고관을 중심으로 </a:t>
            </a:r>
            <a:r>
              <a:rPr lang="en-US" altLang="ko-KR" dirty="0"/>
              <a:t>‘</a:t>
            </a:r>
            <a:r>
              <a:rPr lang="ko-KR" altLang="en-US" dirty="0"/>
              <a:t>페이크뉴스 대응책＇ 발표됨</a:t>
            </a:r>
            <a:r>
              <a:rPr lang="en-US" altLang="ko-KR" dirty="0"/>
              <a:t>. </a:t>
            </a:r>
            <a:br>
              <a:rPr lang="en-US" altLang="ko-KR" dirty="0"/>
            </a:br>
            <a:r>
              <a:rPr lang="ko-KR" altLang="en-US" dirty="0"/>
              <a:t>페이크 뉴스를 무조건 규제하면 표현의 자유를 침해하는 역효과가 발생할 수 있으므로 이러한 억제책보다는 신뢰할 수 있는 정보의 유통을 적극 지원하는 방향으로 유도할 필요가 있다는 것이 요지</a:t>
            </a:r>
            <a:r>
              <a:rPr lang="en-US" altLang="ko-KR" dirty="0"/>
              <a:t>.</a:t>
            </a:r>
          </a:p>
          <a:p>
            <a:r>
              <a:rPr lang="en-US" altLang="ko-KR" dirty="0"/>
              <a:t> </a:t>
            </a:r>
            <a:r>
              <a:rPr lang="ko-KR" altLang="en-US" dirty="0"/>
              <a:t>이러한 맥락에서 </a:t>
            </a:r>
            <a:r>
              <a:rPr lang="ko-KR" altLang="en-US" dirty="0" err="1"/>
              <a:t>팩트체킹이</a:t>
            </a:r>
            <a:r>
              <a:rPr lang="en-US" altLang="ko-KR" dirty="0"/>
              <a:t>,</a:t>
            </a:r>
            <a:r>
              <a:rPr lang="ko-KR" altLang="en-US" dirty="0"/>
              <a:t> 표현의 자유를 억누르지 않으면서도 페이크 뉴스를 걸러낼 수 있는 유력한 방안으로 검토됨</a:t>
            </a:r>
            <a:r>
              <a:rPr lang="en-US" altLang="ko-KR" dirty="0"/>
              <a:t>. (</a:t>
            </a:r>
            <a:r>
              <a:rPr lang="ko-KR" altLang="en-US" dirty="0"/>
              <a:t>오세욱</a:t>
            </a:r>
            <a:r>
              <a:rPr lang="en-US" altLang="ko-KR" dirty="0"/>
              <a:t>, 2017)</a:t>
            </a:r>
          </a:p>
          <a:p>
            <a:endParaRPr lang="en-US" altLang="ko-KR" dirty="0"/>
          </a:p>
          <a:p>
            <a:endParaRPr lang="en-US" altLang="ko-KR" dirty="0"/>
          </a:p>
          <a:p>
            <a:pPr marL="0" indent="0">
              <a:buNone/>
            </a:pPr>
            <a:endParaRPr lang="ko-KR" altLang="en-US" dirty="0"/>
          </a:p>
        </p:txBody>
      </p:sp>
    </p:spTree>
    <p:extLst>
      <p:ext uri="{BB962C8B-B14F-4D97-AF65-F5344CB8AC3E}">
        <p14:creationId xmlns:p14="http://schemas.microsoft.com/office/powerpoint/2010/main" val="3210240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49B360C2-027C-44F1-9267-3CB7CCF1A179}"/>
              </a:ext>
            </a:extLst>
          </p:cNvPr>
          <p:cNvSpPr>
            <a:spLocks noGrp="1"/>
          </p:cNvSpPr>
          <p:nvPr>
            <p:ph type="title"/>
          </p:nvPr>
        </p:nvSpPr>
        <p:spPr/>
        <p:txBody>
          <a:bodyPr/>
          <a:lstStyle/>
          <a:p>
            <a:r>
              <a:rPr lang="ko-KR" altLang="en-US" dirty="0"/>
              <a:t>사실과 정치적 토론</a:t>
            </a:r>
          </a:p>
        </p:txBody>
      </p:sp>
      <p:sp>
        <p:nvSpPr>
          <p:cNvPr id="3" name="내용 개체 틀 2">
            <a:extLst>
              <a:ext uri="{FF2B5EF4-FFF2-40B4-BE49-F238E27FC236}">
                <a16:creationId xmlns:a16="http://schemas.microsoft.com/office/drawing/2014/main" xmlns="" id="{6C84833D-77C9-43E3-929D-93A0D614504A}"/>
              </a:ext>
            </a:extLst>
          </p:cNvPr>
          <p:cNvSpPr>
            <a:spLocks noGrp="1"/>
          </p:cNvSpPr>
          <p:nvPr>
            <p:ph idx="1"/>
          </p:nvPr>
        </p:nvSpPr>
        <p:spPr/>
        <p:txBody>
          <a:bodyPr/>
          <a:lstStyle/>
          <a:p>
            <a:r>
              <a:rPr lang="en-US" altLang="ko-KR" dirty="0"/>
              <a:t>“The</a:t>
            </a:r>
            <a:r>
              <a:rPr lang="ko-KR" altLang="en-US" dirty="0"/>
              <a:t> </a:t>
            </a:r>
            <a:r>
              <a:rPr lang="en-US" altLang="ko-KR" dirty="0"/>
              <a:t>trouble</a:t>
            </a:r>
            <a:r>
              <a:rPr lang="ko-KR" altLang="en-US" dirty="0"/>
              <a:t> </a:t>
            </a:r>
            <a:r>
              <a:rPr lang="en-US" altLang="ko-KR" dirty="0"/>
              <a:t>is</a:t>
            </a:r>
            <a:r>
              <a:rPr lang="ko-KR" altLang="en-US" dirty="0"/>
              <a:t> </a:t>
            </a:r>
            <a:r>
              <a:rPr lang="en-US" altLang="ko-KR" dirty="0"/>
              <a:t>that</a:t>
            </a:r>
            <a:r>
              <a:rPr lang="ko-KR" altLang="en-US" dirty="0"/>
              <a:t> </a:t>
            </a:r>
            <a:r>
              <a:rPr lang="en-US" altLang="ko-KR" dirty="0"/>
              <a:t>factual</a:t>
            </a:r>
            <a:r>
              <a:rPr lang="ko-KR" altLang="en-US" dirty="0"/>
              <a:t> </a:t>
            </a:r>
            <a:r>
              <a:rPr lang="en-US" altLang="ko-KR" dirty="0"/>
              <a:t>truth,</a:t>
            </a:r>
            <a:r>
              <a:rPr lang="ko-KR" altLang="en-US" dirty="0"/>
              <a:t> </a:t>
            </a:r>
            <a:r>
              <a:rPr lang="en-US" altLang="ko-KR" dirty="0"/>
              <a:t>like</a:t>
            </a:r>
            <a:r>
              <a:rPr lang="ko-KR" altLang="en-US" dirty="0"/>
              <a:t> </a:t>
            </a:r>
            <a:r>
              <a:rPr lang="en-US" altLang="ko-KR" dirty="0"/>
              <a:t>all</a:t>
            </a:r>
            <a:r>
              <a:rPr lang="ko-KR" altLang="en-US" dirty="0"/>
              <a:t> </a:t>
            </a:r>
            <a:r>
              <a:rPr lang="en-US" altLang="ko-KR" dirty="0"/>
              <a:t>other</a:t>
            </a:r>
            <a:r>
              <a:rPr lang="ko-KR" altLang="en-US" dirty="0"/>
              <a:t> </a:t>
            </a:r>
            <a:r>
              <a:rPr lang="en-US" altLang="ko-KR" dirty="0"/>
              <a:t>truth,</a:t>
            </a:r>
            <a:r>
              <a:rPr lang="ko-KR" altLang="en-US" dirty="0"/>
              <a:t> </a:t>
            </a:r>
            <a:r>
              <a:rPr lang="en-US" altLang="ko-KR" dirty="0"/>
              <a:t>peremptorily</a:t>
            </a:r>
            <a:r>
              <a:rPr lang="ko-KR" altLang="en-US" dirty="0"/>
              <a:t> </a:t>
            </a:r>
            <a:r>
              <a:rPr lang="en-US" altLang="ko-KR" dirty="0"/>
              <a:t>claims to be acknowledged and precludes debate, and debate constitutes the very essence of political life.” </a:t>
            </a:r>
            <a:br>
              <a:rPr lang="en-US" altLang="ko-KR" dirty="0"/>
            </a:br>
            <a:r>
              <a:rPr lang="en-US" altLang="ko-KR" dirty="0"/>
              <a:t>(Arendt, 1967)</a:t>
            </a:r>
          </a:p>
          <a:p>
            <a:pPr marL="0" indent="0">
              <a:buNone/>
            </a:pPr>
            <a:endParaRPr lang="en-US" altLang="ko-KR" dirty="0"/>
          </a:p>
          <a:p>
            <a:pPr marL="0" indent="0">
              <a:buNone/>
            </a:pPr>
            <a:r>
              <a:rPr lang="ko-KR" altLang="en-US" dirty="0"/>
              <a:t>현대 민주주의 사회의 시민들은 사실은 토론을 허용하지 않지만</a:t>
            </a:r>
            <a:r>
              <a:rPr lang="en-US" altLang="ko-KR" dirty="0"/>
              <a:t>, </a:t>
            </a:r>
            <a:r>
              <a:rPr lang="ko-KR" altLang="en-US" dirty="0"/>
              <a:t>정치적인 삶의 핵심은 토론으로 구성된다는 역설을 대면해야 함</a:t>
            </a:r>
            <a:r>
              <a:rPr lang="en-US" altLang="ko-KR" dirty="0"/>
              <a:t>.  </a:t>
            </a:r>
          </a:p>
        </p:txBody>
      </p:sp>
    </p:spTree>
    <p:extLst>
      <p:ext uri="{BB962C8B-B14F-4D97-AF65-F5344CB8AC3E}">
        <p14:creationId xmlns:p14="http://schemas.microsoft.com/office/powerpoint/2010/main" val="334420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C0F2F86C-60AF-4C95-83AD-C19AE43B845F}"/>
              </a:ext>
            </a:extLst>
          </p:cNvPr>
          <p:cNvSpPr>
            <a:spLocks noGrp="1"/>
          </p:cNvSpPr>
          <p:nvPr>
            <p:ph type="title"/>
          </p:nvPr>
        </p:nvSpPr>
        <p:spPr/>
        <p:txBody>
          <a:bodyPr/>
          <a:lstStyle/>
          <a:p>
            <a:endParaRPr lang="ko-KR" altLang="en-US"/>
          </a:p>
        </p:txBody>
      </p:sp>
      <p:sp>
        <p:nvSpPr>
          <p:cNvPr id="3" name="내용 개체 틀 2">
            <a:extLst>
              <a:ext uri="{FF2B5EF4-FFF2-40B4-BE49-F238E27FC236}">
                <a16:creationId xmlns:a16="http://schemas.microsoft.com/office/drawing/2014/main" xmlns="" id="{F4A8B105-2BD3-4203-B190-F4F19061BB0C}"/>
              </a:ext>
            </a:extLst>
          </p:cNvPr>
          <p:cNvSpPr>
            <a:spLocks noGrp="1"/>
          </p:cNvSpPr>
          <p:nvPr>
            <p:ph idx="1"/>
          </p:nvPr>
        </p:nvSpPr>
        <p:spPr/>
        <p:txBody>
          <a:bodyPr/>
          <a:lstStyle/>
          <a:p>
            <a:r>
              <a:rPr lang="ko-KR" altLang="en-US" dirty="0"/>
              <a:t>다양한 의견들이 공유되는 사실</a:t>
            </a:r>
            <a:r>
              <a:rPr lang="en-US" altLang="ko-KR" dirty="0"/>
              <a:t>(</a:t>
            </a:r>
            <a:r>
              <a:rPr lang="ko-KR" altLang="en-US" dirty="0"/>
              <a:t> </a:t>
            </a:r>
            <a:r>
              <a:rPr lang="en-US" altLang="ko-KR" dirty="0"/>
              <a:t>shared reality)</a:t>
            </a:r>
            <a:r>
              <a:rPr lang="ko-KR" altLang="en-US" dirty="0"/>
              <a:t>에 기반하지 않는다면</a:t>
            </a:r>
            <a:r>
              <a:rPr lang="en-US" altLang="ko-KR" dirty="0"/>
              <a:t>, </a:t>
            </a:r>
            <a:r>
              <a:rPr lang="ko-KR" altLang="en-US" dirty="0"/>
              <a:t>해당</a:t>
            </a:r>
            <a:r>
              <a:rPr lang="en-US" altLang="ko-KR" dirty="0"/>
              <a:t> </a:t>
            </a:r>
            <a:r>
              <a:rPr lang="ko-KR" altLang="en-US" dirty="0"/>
              <a:t>사회는 숙의</a:t>
            </a:r>
            <a:r>
              <a:rPr lang="en-US" altLang="ko-KR" dirty="0"/>
              <a:t>(deliberations)</a:t>
            </a:r>
            <a:r>
              <a:rPr lang="ko-KR" altLang="en-US" dirty="0"/>
              <a:t>를</a:t>
            </a:r>
            <a:r>
              <a:rPr lang="en-US" altLang="ko-KR" dirty="0"/>
              <a:t> </a:t>
            </a:r>
            <a:r>
              <a:rPr lang="ko-KR" altLang="en-US" dirty="0"/>
              <a:t>통해 갈등을 해소할 수 있는 판단력을 잃게 됨</a:t>
            </a:r>
            <a:r>
              <a:rPr lang="en-US" altLang="ko-KR" dirty="0"/>
              <a:t>. </a:t>
            </a:r>
            <a:endParaRPr lang="ko-KR" altLang="en-US" dirty="0"/>
          </a:p>
          <a:p>
            <a:pPr marL="0" indent="0">
              <a:buNone/>
            </a:pPr>
            <a:endParaRPr lang="en-US" altLang="ko-KR" dirty="0"/>
          </a:p>
          <a:p>
            <a:r>
              <a:rPr lang="en-US" altLang="ko-KR" dirty="0"/>
              <a:t>“</a:t>
            </a:r>
            <a:r>
              <a:rPr lang="ko-KR" altLang="en-US" dirty="0"/>
              <a:t>사실 확인은 주장에 대한 타당성 논쟁을 종식하기 위한 것이 아닌 더 많은 논쟁을 활성화하기 위한 것이다</a:t>
            </a:r>
            <a:r>
              <a:rPr lang="en-US" altLang="ko-KR" dirty="0"/>
              <a:t>. </a:t>
            </a:r>
            <a:r>
              <a:rPr lang="ko-KR" altLang="en-US" dirty="0"/>
              <a:t>사실 주장을 검증하는 기사들 간의 경쟁이야 말로 해당 주장의 사실성 확립에 도움을 준다</a:t>
            </a:r>
            <a:r>
              <a:rPr lang="en-US" altLang="ko-KR" dirty="0"/>
              <a:t>”(</a:t>
            </a:r>
            <a:r>
              <a:rPr lang="ko-KR" altLang="en-US" dirty="0"/>
              <a:t>이준웅</a:t>
            </a:r>
            <a:r>
              <a:rPr lang="en-US" altLang="ko-KR" dirty="0"/>
              <a:t>, 2017)</a:t>
            </a:r>
            <a:br>
              <a:rPr lang="en-US" altLang="ko-KR" dirty="0"/>
            </a:br>
            <a:endParaRPr lang="ko-KR" altLang="en-US" dirty="0"/>
          </a:p>
        </p:txBody>
      </p:sp>
    </p:spTree>
    <p:extLst>
      <p:ext uri="{BB962C8B-B14F-4D97-AF65-F5344CB8AC3E}">
        <p14:creationId xmlns:p14="http://schemas.microsoft.com/office/powerpoint/2010/main" val="493817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2017 한국, 가짜뉴스에 대한 시민 인식">
            <a:extLst>
              <a:ext uri="{FF2B5EF4-FFF2-40B4-BE49-F238E27FC236}">
                <a16:creationId xmlns:a16="http://schemas.microsoft.com/office/drawing/2014/main" xmlns="" id="{E415CE84-010F-4011-9564-8B3F13CF4F4C}"/>
              </a:ext>
            </a:extLst>
          </p:cNvPr>
          <p:cNvSpPr txBox="1"/>
          <p:nvPr/>
        </p:nvSpPr>
        <p:spPr>
          <a:xfrm>
            <a:off x="723394" y="701991"/>
            <a:ext cx="6822380" cy="549894"/>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7000" b="1" spc="699"/>
            </a:lvl1pPr>
          </a:lstStyle>
          <a:p>
            <a:r>
              <a:rPr lang="en-US" altLang="ko-KR" sz="3600" b="0" spc="0" dirty="0">
                <a:latin typeface="나눔바른고딕" panose="020B0603020101020101" pitchFamily="50" charset="-127"/>
                <a:ea typeface="나눔바른고딕" panose="020B0603020101020101" pitchFamily="50" charset="-127"/>
              </a:rPr>
              <a:t>SNU</a:t>
            </a:r>
            <a:r>
              <a:rPr lang="ko-KR" altLang="en-US" sz="3600" b="0" spc="0" dirty="0" err="1">
                <a:latin typeface="나눔바른고딕" panose="020B0603020101020101" pitchFamily="50" charset="-127"/>
                <a:ea typeface="나눔바른고딕" panose="020B0603020101020101" pitchFamily="50" charset="-127"/>
              </a:rPr>
              <a:t>팩트체크의</a:t>
            </a:r>
            <a:r>
              <a:rPr lang="ko-KR" altLang="en-US" sz="3600" b="0" spc="0" dirty="0">
                <a:latin typeface="나눔바른고딕" panose="020B0603020101020101" pitchFamily="50" charset="-127"/>
                <a:ea typeface="나눔바른고딕" panose="020B0603020101020101" pitchFamily="50" charset="-127"/>
              </a:rPr>
              <a:t> 교차검증 시스템</a:t>
            </a:r>
          </a:p>
        </p:txBody>
      </p:sp>
      <p:sp>
        <p:nvSpPr>
          <p:cNvPr id="9" name="직사각형 8">
            <a:extLst>
              <a:ext uri="{FF2B5EF4-FFF2-40B4-BE49-F238E27FC236}">
                <a16:creationId xmlns:a16="http://schemas.microsoft.com/office/drawing/2014/main" xmlns="" id="{9F04FCE9-59CF-4288-A2E7-081779365372}"/>
              </a:ext>
            </a:extLst>
          </p:cNvPr>
          <p:cNvSpPr/>
          <p:nvPr/>
        </p:nvSpPr>
        <p:spPr>
          <a:xfrm>
            <a:off x="1647798" y="1279585"/>
            <a:ext cx="7624038" cy="4247317"/>
          </a:xfrm>
          <a:prstGeom prst="rect">
            <a:avLst/>
          </a:prstGeom>
        </p:spPr>
        <p:txBody>
          <a:bodyPr wrap="square">
            <a:spAutoFit/>
          </a:bodyPr>
          <a:lstStyle/>
          <a:p>
            <a:pPr>
              <a:lnSpc>
                <a:spcPct val="150000"/>
              </a:lnSpc>
            </a:pPr>
            <a:endParaRPr lang="en-US" altLang="ko-KR" sz="2000" dirty="0">
              <a:latin typeface="나눔바른고딕" panose="020B0603020101020101" pitchFamily="50" charset="-127"/>
              <a:ea typeface="나눔바른고딕" panose="020B0603020101020101" pitchFamily="50" charset="-127"/>
            </a:endParaRPr>
          </a:p>
          <a:p>
            <a:pPr>
              <a:lnSpc>
                <a:spcPct val="150000"/>
              </a:lnSpc>
            </a:pPr>
            <a:r>
              <a:rPr lang="ko-KR" altLang="en-US" sz="2000" dirty="0">
                <a:latin typeface="+mn-ea"/>
              </a:rPr>
              <a:t>하나의 팩트에 대해 서로 다른 검증의 과정에 노출되는 것은</a:t>
            </a:r>
            <a:r>
              <a:rPr lang="en-US" altLang="ko-KR" sz="2000" dirty="0">
                <a:latin typeface="+mn-ea"/>
              </a:rPr>
              <a:t>,</a:t>
            </a:r>
            <a:br>
              <a:rPr lang="en-US" altLang="ko-KR" sz="2000" dirty="0">
                <a:latin typeface="+mn-ea"/>
              </a:rPr>
            </a:br>
            <a:r>
              <a:rPr lang="ko-KR" altLang="en-US" sz="2000" dirty="0">
                <a:latin typeface="+mn-ea"/>
              </a:rPr>
              <a:t>뉴스 이용자들이 필터버블</a:t>
            </a:r>
            <a:r>
              <a:rPr lang="en-US" altLang="ko-KR" sz="2000" dirty="0">
                <a:latin typeface="+mn-ea"/>
              </a:rPr>
              <a:t>(</a:t>
            </a:r>
            <a:r>
              <a:rPr lang="en-US" altLang="ko-KR" sz="2000" dirty="0" err="1">
                <a:latin typeface="+mn-ea"/>
              </a:rPr>
              <a:t>Pariser</a:t>
            </a:r>
            <a:r>
              <a:rPr lang="en-US" altLang="ko-KR" sz="2000" dirty="0">
                <a:latin typeface="+mn-ea"/>
              </a:rPr>
              <a:t>, 2012)</a:t>
            </a:r>
            <a:r>
              <a:rPr lang="ko-KR" altLang="en-US" sz="2000" dirty="0">
                <a:latin typeface="+mn-ea"/>
              </a:rPr>
              <a:t>에 갇혀 자신과 다른 의견을 접할 기회가 없거나  </a:t>
            </a:r>
            <a:r>
              <a:rPr lang="en-US" altLang="ko-KR" sz="2000" dirty="0">
                <a:latin typeface="+mn-ea"/>
              </a:rPr>
              <a:t/>
            </a:r>
            <a:br>
              <a:rPr lang="en-US" altLang="ko-KR" sz="2000" dirty="0">
                <a:latin typeface="+mn-ea"/>
              </a:rPr>
            </a:br>
            <a:r>
              <a:rPr lang="en-US" altLang="ko-KR" sz="2000" dirty="0">
                <a:latin typeface="+mn-ea"/>
              </a:rPr>
              <a:t/>
            </a:r>
            <a:br>
              <a:rPr lang="en-US" altLang="ko-KR" sz="2000" dirty="0">
                <a:latin typeface="+mn-ea"/>
              </a:rPr>
            </a:br>
            <a:r>
              <a:rPr lang="ko-KR" altLang="en-US" sz="2000" dirty="0">
                <a:latin typeface="+mn-ea"/>
              </a:rPr>
              <a:t>자발적으로 자신의 정치적 견해와 동일한 매체에만 선택적 노출을 하는 미디어 환경에서 자신이 선택하지 않은 의견에도 노출됨으로써 의견의 극화를 완화하는 열린 광장</a:t>
            </a:r>
            <a:r>
              <a:rPr lang="en-US" altLang="ko-KR" sz="2000" dirty="0">
                <a:latin typeface="+mn-ea"/>
              </a:rPr>
              <a:t>(Sunstein, 2001)</a:t>
            </a:r>
            <a:r>
              <a:rPr lang="ko-KR" altLang="en-US" sz="2000" dirty="0">
                <a:latin typeface="+mn-ea"/>
              </a:rPr>
              <a:t>으로</a:t>
            </a:r>
            <a:r>
              <a:rPr lang="en-US" altLang="ko-KR" sz="2000" dirty="0">
                <a:latin typeface="+mn-ea"/>
              </a:rPr>
              <a:t> </a:t>
            </a:r>
            <a:r>
              <a:rPr lang="ko-KR" altLang="en-US" sz="2000" dirty="0">
                <a:latin typeface="+mn-ea"/>
              </a:rPr>
              <a:t>기능할 수 있다</a:t>
            </a:r>
            <a:r>
              <a:rPr lang="en-US" altLang="ko-KR" sz="2000" dirty="0">
                <a:latin typeface="+mn-ea"/>
              </a:rPr>
              <a:t>. </a:t>
            </a:r>
          </a:p>
        </p:txBody>
      </p:sp>
    </p:spTree>
    <p:extLst>
      <p:ext uri="{BB962C8B-B14F-4D97-AF65-F5344CB8AC3E}">
        <p14:creationId xmlns:p14="http://schemas.microsoft.com/office/powerpoint/2010/main" val="13364783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2017 한국, 가짜뉴스에 대한 시민 인식">
            <a:extLst>
              <a:ext uri="{FF2B5EF4-FFF2-40B4-BE49-F238E27FC236}">
                <a16:creationId xmlns:a16="http://schemas.microsoft.com/office/drawing/2014/main" xmlns="" id="{E415CE84-010F-4011-9564-8B3F13CF4F4C}"/>
              </a:ext>
            </a:extLst>
          </p:cNvPr>
          <p:cNvSpPr txBox="1"/>
          <p:nvPr/>
        </p:nvSpPr>
        <p:spPr>
          <a:xfrm>
            <a:off x="723394" y="701991"/>
            <a:ext cx="8335615" cy="549894"/>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7000" b="1" spc="699"/>
            </a:lvl1pPr>
          </a:lstStyle>
          <a:p>
            <a:r>
              <a:rPr lang="en-US" altLang="ko-KR" sz="3600" b="0" spc="0" dirty="0">
                <a:latin typeface="나눔바른고딕" panose="020B0603020101020101" pitchFamily="50" charset="-127"/>
                <a:ea typeface="나눔바른고딕" panose="020B0603020101020101" pitchFamily="50" charset="-127"/>
              </a:rPr>
              <a:t>SNU</a:t>
            </a:r>
            <a:r>
              <a:rPr lang="ko-KR" altLang="en-US" sz="3600" b="0" spc="0" dirty="0" err="1">
                <a:latin typeface="나눔바른고딕" panose="020B0603020101020101" pitchFamily="50" charset="-127"/>
                <a:ea typeface="나눔바른고딕" panose="020B0603020101020101" pitchFamily="50" charset="-127"/>
              </a:rPr>
              <a:t>팩트체크</a:t>
            </a:r>
            <a:r>
              <a:rPr lang="ko-KR" altLang="en-US" sz="3600" b="0" spc="0" dirty="0">
                <a:latin typeface="나눔바른고딕" panose="020B0603020101020101" pitchFamily="50" charset="-127"/>
                <a:ea typeface="나눔바른고딕" panose="020B0603020101020101" pitchFamily="50" charset="-127"/>
              </a:rPr>
              <a:t> 교차검증 시스템의 가능성</a:t>
            </a:r>
          </a:p>
        </p:txBody>
      </p:sp>
      <p:sp>
        <p:nvSpPr>
          <p:cNvPr id="9" name="직사각형 8">
            <a:extLst>
              <a:ext uri="{FF2B5EF4-FFF2-40B4-BE49-F238E27FC236}">
                <a16:creationId xmlns:a16="http://schemas.microsoft.com/office/drawing/2014/main" xmlns="" id="{9F04FCE9-59CF-4288-A2E7-081779365372}"/>
              </a:ext>
            </a:extLst>
          </p:cNvPr>
          <p:cNvSpPr/>
          <p:nvPr/>
        </p:nvSpPr>
        <p:spPr>
          <a:xfrm>
            <a:off x="1674367" y="1779261"/>
            <a:ext cx="7624038" cy="3785652"/>
          </a:xfrm>
          <a:prstGeom prst="rect">
            <a:avLst/>
          </a:prstGeom>
        </p:spPr>
        <p:txBody>
          <a:bodyPr wrap="square">
            <a:spAutoFit/>
          </a:bodyPr>
          <a:lstStyle/>
          <a:p>
            <a:pPr>
              <a:lnSpc>
                <a:spcPct val="150000"/>
              </a:lnSpc>
            </a:pPr>
            <a:r>
              <a:rPr lang="ko-KR" altLang="en-US" sz="2000" dirty="0">
                <a:latin typeface="+mn-ea"/>
              </a:rPr>
              <a:t>왜 특정 언론사는 ‘대체로 </a:t>
            </a:r>
            <a:r>
              <a:rPr lang="ko-KR" altLang="en-US" sz="2000" dirty="0" err="1">
                <a:latin typeface="+mn-ea"/>
              </a:rPr>
              <a:t>거짓’이라고</a:t>
            </a:r>
            <a:r>
              <a:rPr lang="ko-KR" altLang="en-US" sz="2000" dirty="0">
                <a:latin typeface="+mn-ea"/>
              </a:rPr>
              <a:t> 판정한 팩트에 대해</a:t>
            </a:r>
            <a:br>
              <a:rPr lang="ko-KR" altLang="en-US" sz="2000" dirty="0">
                <a:latin typeface="+mn-ea"/>
              </a:rPr>
            </a:br>
            <a:r>
              <a:rPr lang="ko-KR" altLang="en-US" sz="2000" dirty="0">
                <a:latin typeface="+mn-ea"/>
              </a:rPr>
              <a:t>다른 언론사는 ‘사실 반 거짓 </a:t>
            </a:r>
            <a:r>
              <a:rPr lang="ko-KR" altLang="en-US" sz="2000" dirty="0" err="1">
                <a:latin typeface="+mn-ea"/>
              </a:rPr>
              <a:t>반’이라고</a:t>
            </a:r>
            <a:r>
              <a:rPr lang="ko-KR" altLang="en-US" sz="2000" dirty="0">
                <a:latin typeface="+mn-ea"/>
              </a:rPr>
              <a:t> 판정했는지</a:t>
            </a:r>
            <a:r>
              <a:rPr lang="en-US" altLang="ko-KR" sz="2000" dirty="0">
                <a:latin typeface="+mn-ea"/>
              </a:rPr>
              <a:t>,</a:t>
            </a:r>
            <a:br>
              <a:rPr lang="en-US" altLang="ko-KR" sz="2000" dirty="0">
                <a:latin typeface="+mn-ea"/>
              </a:rPr>
            </a:br>
            <a:r>
              <a:rPr lang="ko-KR" altLang="en-US" sz="2000" dirty="0">
                <a:latin typeface="+mn-ea"/>
              </a:rPr>
              <a:t>판정에 이르기까지 수집한 증거들을 읽고 논리를 정당화하는 과정을 검토해 보는 것은  정치적 관용을 경험하는 기회가 될 수 있다</a:t>
            </a:r>
            <a:r>
              <a:rPr lang="en-US" altLang="ko-KR" sz="2000" dirty="0">
                <a:latin typeface="+mn-ea"/>
              </a:rPr>
              <a:t>. </a:t>
            </a:r>
          </a:p>
          <a:p>
            <a:pPr marL="342900" indent="-342900">
              <a:lnSpc>
                <a:spcPct val="150000"/>
              </a:lnSpc>
              <a:buFont typeface="Wingdings" panose="05000000000000000000" pitchFamily="2" charset="2"/>
              <a:buChar char="§"/>
            </a:pPr>
            <a:endParaRPr lang="en-US" altLang="ko-KR" sz="2000" dirty="0">
              <a:latin typeface="+mn-ea"/>
            </a:endParaRPr>
          </a:p>
          <a:p>
            <a:pPr>
              <a:lnSpc>
                <a:spcPct val="150000"/>
              </a:lnSpc>
            </a:pPr>
            <a:r>
              <a:rPr lang="ko-KR" altLang="en-US" sz="2000" dirty="0">
                <a:latin typeface="+mn-ea"/>
              </a:rPr>
              <a:t>저널리즘의 가치를 지킨다는 공통의 목적 아래 언론사 상호 이해와 협력을 시도해 볼 수 있다</a:t>
            </a:r>
            <a:r>
              <a:rPr lang="en-US" altLang="ko-KR" sz="2000" dirty="0">
                <a:latin typeface="+mn-ea"/>
              </a:rPr>
              <a:t>.</a:t>
            </a:r>
            <a:r>
              <a:rPr lang="ko-KR" altLang="en-US" sz="2000" dirty="0">
                <a:latin typeface="+mn-ea"/>
              </a:rPr>
              <a:t>  </a:t>
            </a:r>
            <a:r>
              <a:rPr lang="en-US" altLang="ko-KR" sz="2000" dirty="0">
                <a:latin typeface="+mn-ea"/>
              </a:rPr>
              <a:t>(</a:t>
            </a:r>
            <a:r>
              <a:rPr lang="ko-KR" altLang="en-US" sz="2000" dirty="0" err="1">
                <a:latin typeface="+mn-ea"/>
              </a:rPr>
              <a:t>정은령</a:t>
            </a:r>
            <a:r>
              <a:rPr lang="en-US" altLang="ko-KR" sz="2000" dirty="0">
                <a:latin typeface="+mn-ea"/>
              </a:rPr>
              <a:t>, 2017)</a:t>
            </a:r>
          </a:p>
        </p:txBody>
      </p:sp>
    </p:spTree>
    <p:extLst>
      <p:ext uri="{BB962C8B-B14F-4D97-AF65-F5344CB8AC3E}">
        <p14:creationId xmlns:p14="http://schemas.microsoft.com/office/powerpoint/2010/main" val="19797587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2F188D66-3B16-4287-ADDA-25B2682ED5ED}"/>
              </a:ext>
            </a:extLst>
          </p:cNvPr>
          <p:cNvSpPr>
            <a:spLocks noGrp="1"/>
          </p:cNvSpPr>
          <p:nvPr>
            <p:ph type="title"/>
          </p:nvPr>
        </p:nvSpPr>
        <p:spPr/>
        <p:txBody>
          <a:bodyPr>
            <a:normAutofit/>
          </a:bodyPr>
          <a:lstStyle/>
          <a:p>
            <a:r>
              <a:rPr lang="ko-KR" altLang="en-US" sz="3600" dirty="0">
                <a:ea typeface="맑은 고딕"/>
              </a:rPr>
              <a:t>이견에 대한 응대</a:t>
            </a:r>
            <a:endParaRPr lang="ko-KR" altLang="en-US" sz="3600" dirty="0"/>
          </a:p>
        </p:txBody>
      </p:sp>
      <p:sp>
        <p:nvSpPr>
          <p:cNvPr id="3" name="내용 개체 틀 2">
            <a:extLst>
              <a:ext uri="{FF2B5EF4-FFF2-40B4-BE49-F238E27FC236}">
                <a16:creationId xmlns:a16="http://schemas.microsoft.com/office/drawing/2014/main" xmlns="" id="{4EA8A3BD-CAAD-4167-B048-A3C4E767F38D}"/>
              </a:ext>
            </a:extLst>
          </p:cNvPr>
          <p:cNvSpPr>
            <a:spLocks noGrp="1"/>
          </p:cNvSpPr>
          <p:nvPr>
            <p:ph idx="1"/>
          </p:nvPr>
        </p:nvSpPr>
        <p:spPr/>
        <p:txBody>
          <a:bodyPr vert="horz" lIns="91440" tIns="45720" rIns="91440" bIns="45720" rtlCol="0" anchor="t">
            <a:normAutofit/>
          </a:bodyPr>
          <a:lstStyle/>
          <a:p>
            <a:pPr marL="0" indent="0">
              <a:buNone/>
            </a:pPr>
            <a:r>
              <a:rPr lang="en-US" altLang="ko-KR" dirty="0" err="1">
                <a:ea typeface="맑은 고딕"/>
              </a:rPr>
              <a:t>PolitiFact</a:t>
            </a:r>
            <a:r>
              <a:rPr lang="ko-KR" altLang="en-US" dirty="0">
                <a:ea typeface="맑은 고딕"/>
              </a:rPr>
              <a:t>의</a:t>
            </a:r>
            <a:r>
              <a:rPr lang="en-US" altLang="ko-KR" dirty="0">
                <a:ea typeface="맑은 고딕"/>
              </a:rPr>
              <a:t> </a:t>
            </a:r>
            <a:r>
              <a:rPr lang="ko-KR" altLang="en-US" dirty="0">
                <a:ea typeface="맑은 고딕"/>
              </a:rPr>
              <a:t>편집방침</a:t>
            </a:r>
            <a:endParaRPr lang="en-US" altLang="ko-KR" dirty="0">
              <a:ea typeface="맑은 고딕"/>
            </a:endParaRPr>
          </a:p>
          <a:p>
            <a:pPr marL="0" indent="0">
              <a:buNone/>
            </a:pPr>
            <a:endParaRPr lang="ko-KR" altLang="en-US" dirty="0"/>
          </a:p>
          <a:p>
            <a:r>
              <a:rPr lang="ko-KR" altLang="en-US" dirty="0" err="1">
                <a:ea typeface="맑은 고딕"/>
              </a:rPr>
              <a:t>Pushback</a:t>
            </a:r>
            <a:r>
              <a:rPr lang="ko-KR" altLang="en-US" dirty="0">
                <a:ea typeface="맑은 고딕"/>
              </a:rPr>
              <a:t> </a:t>
            </a:r>
            <a:r>
              <a:rPr lang="ko-KR" altLang="en-US" dirty="0" err="1">
                <a:ea typeface="맑은 고딕"/>
              </a:rPr>
              <a:t>is</a:t>
            </a:r>
            <a:r>
              <a:rPr lang="ko-KR" altLang="en-US" dirty="0">
                <a:ea typeface="맑은 고딕"/>
              </a:rPr>
              <a:t> </a:t>
            </a:r>
            <a:r>
              <a:rPr lang="ko-KR" altLang="en-US" dirty="0" err="1">
                <a:ea typeface="맑은 고딕"/>
              </a:rPr>
              <a:t>inevitable</a:t>
            </a:r>
            <a:r>
              <a:rPr lang="ko-KR" altLang="en-US" dirty="0">
                <a:ea typeface="맑은 고딕"/>
              </a:rPr>
              <a:t>. </a:t>
            </a:r>
            <a:r>
              <a:rPr lang="en-US" altLang="ko-KR" dirty="0">
                <a:ea typeface="맑은 고딕"/>
              </a:rPr>
              <a:t/>
            </a:r>
            <a:br>
              <a:rPr lang="en-US" altLang="ko-KR" dirty="0">
                <a:ea typeface="맑은 고딕"/>
              </a:rPr>
            </a:br>
            <a:r>
              <a:rPr lang="en-US" altLang="ko-KR" dirty="0">
                <a:ea typeface="맑은 고딕"/>
              </a:rPr>
              <a:t>:</a:t>
            </a:r>
            <a:r>
              <a:rPr lang="ko-KR" altLang="en-US" dirty="0">
                <a:ea typeface="맑은 고딕"/>
              </a:rPr>
              <a:t>반격에서 미처 검증하지 못했던 새로운 증거들이 발견될 경우 이를 토대로 수정 보완</a:t>
            </a:r>
          </a:p>
          <a:p>
            <a:r>
              <a:rPr lang="ko-KR" altLang="en-US" dirty="0" err="1">
                <a:ea typeface="맑은 고딕"/>
              </a:rPr>
              <a:t>Admit</a:t>
            </a:r>
            <a:r>
              <a:rPr lang="ko-KR" altLang="en-US" dirty="0">
                <a:ea typeface="맑은 고딕"/>
              </a:rPr>
              <a:t> </a:t>
            </a:r>
            <a:r>
              <a:rPr lang="ko-KR" altLang="en-US" dirty="0" err="1">
                <a:ea typeface="맑은 고딕"/>
              </a:rPr>
              <a:t>mistakes</a:t>
            </a:r>
            <a:r>
              <a:rPr lang="ko-KR" altLang="en-US" dirty="0">
                <a:ea typeface="맑은 고딕"/>
              </a:rPr>
              <a:t>; </a:t>
            </a:r>
            <a:r>
              <a:rPr lang="ko-KR" altLang="en-US" dirty="0" err="1">
                <a:ea typeface="맑은 고딕"/>
              </a:rPr>
              <a:t>we're</a:t>
            </a:r>
            <a:r>
              <a:rPr lang="ko-KR" altLang="en-US" dirty="0">
                <a:ea typeface="맑은 고딕"/>
              </a:rPr>
              <a:t> </a:t>
            </a:r>
            <a:r>
              <a:rPr lang="ko-KR" altLang="en-US" dirty="0" err="1">
                <a:ea typeface="맑은 고딕"/>
              </a:rPr>
              <a:t>only</a:t>
            </a:r>
            <a:r>
              <a:rPr lang="ko-KR" altLang="en-US" dirty="0">
                <a:ea typeface="맑은 고딕"/>
              </a:rPr>
              <a:t> </a:t>
            </a:r>
            <a:r>
              <a:rPr lang="ko-KR" altLang="en-US" dirty="0" err="1">
                <a:ea typeface="맑은 고딕"/>
              </a:rPr>
              <a:t>human</a:t>
            </a:r>
            <a:r>
              <a:rPr lang="ko-KR" altLang="en-US" dirty="0">
                <a:ea typeface="맑은 고딕"/>
              </a:rPr>
              <a:t>.</a:t>
            </a:r>
            <a:endParaRPr lang="en-US" altLang="ko-KR" dirty="0">
              <a:ea typeface="맑은 고딕"/>
            </a:endParaRPr>
          </a:p>
          <a:p>
            <a:pPr marL="0" indent="0">
              <a:buNone/>
            </a:pPr>
            <a:r>
              <a:rPr lang="ko-KR" altLang="en-US" dirty="0">
                <a:ea typeface="맑은 고딕"/>
              </a:rPr>
              <a:t>오류가 발생했을 때 이를 독자들 앞에 명백히 드러내는 투명성을 </a:t>
            </a:r>
            <a:r>
              <a:rPr lang="ko-KR" altLang="en-US" dirty="0" err="1">
                <a:ea typeface="맑은 고딕"/>
              </a:rPr>
              <a:t>팩트체킹의</a:t>
            </a:r>
            <a:r>
              <a:rPr lang="ko-KR" altLang="en-US" dirty="0">
                <a:ea typeface="맑은 고딕"/>
              </a:rPr>
              <a:t> 규범으로 삼아 신뢰 확보</a:t>
            </a:r>
            <a:r>
              <a:rPr lang="en-US" altLang="ko-KR" dirty="0">
                <a:ea typeface="맑은 고딕"/>
              </a:rPr>
              <a:t>.</a:t>
            </a:r>
            <a:endParaRPr lang="ko-KR" altLang="en-US" dirty="0">
              <a:ea typeface="맑은 고딕"/>
            </a:endParaRPr>
          </a:p>
        </p:txBody>
      </p:sp>
    </p:spTree>
    <p:extLst>
      <p:ext uri="{BB962C8B-B14F-4D97-AF65-F5344CB8AC3E}">
        <p14:creationId xmlns:p14="http://schemas.microsoft.com/office/powerpoint/2010/main" val="2253274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3A9A284C-C0BC-4BB3-AB81-25475AAFF430}"/>
              </a:ext>
            </a:extLst>
          </p:cNvPr>
          <p:cNvSpPr>
            <a:spLocks noGrp="1"/>
          </p:cNvSpPr>
          <p:nvPr>
            <p:ph type="title"/>
          </p:nvPr>
        </p:nvSpPr>
        <p:spPr>
          <a:xfrm>
            <a:off x="838200" y="429293"/>
            <a:ext cx="10515600" cy="1325563"/>
          </a:xfrm>
        </p:spPr>
        <p:txBody>
          <a:bodyPr>
            <a:normAutofit/>
          </a:bodyPr>
          <a:lstStyle/>
          <a:p>
            <a:r>
              <a:rPr lang="ko-KR" altLang="en-US" sz="3600" dirty="0"/>
              <a:t>트럼프 대통령 공약 검증</a:t>
            </a:r>
          </a:p>
        </p:txBody>
      </p:sp>
      <p:sp>
        <p:nvSpPr>
          <p:cNvPr id="3" name="내용 개체 틀 2">
            <a:extLst>
              <a:ext uri="{FF2B5EF4-FFF2-40B4-BE49-F238E27FC236}">
                <a16:creationId xmlns:a16="http://schemas.microsoft.com/office/drawing/2014/main" xmlns="" id="{55963176-250E-4419-9FAF-E5386A666067}"/>
              </a:ext>
            </a:extLst>
          </p:cNvPr>
          <p:cNvSpPr>
            <a:spLocks noGrp="1"/>
          </p:cNvSpPr>
          <p:nvPr>
            <p:ph idx="1"/>
          </p:nvPr>
        </p:nvSpPr>
        <p:spPr/>
        <p:txBody>
          <a:bodyPr vert="horz" lIns="91440" tIns="45720" rIns="91440" bIns="45720" rtlCol="0" anchor="t">
            <a:normAutofit/>
          </a:bodyPr>
          <a:lstStyle/>
          <a:p>
            <a:r>
              <a:rPr lang="en-US" altLang="ko-KR" dirty="0"/>
              <a:t>.</a:t>
            </a:r>
          </a:p>
        </p:txBody>
      </p:sp>
      <p:pic>
        <p:nvPicPr>
          <p:cNvPr id="7" name="그림 6">
            <a:extLst>
              <a:ext uri="{FF2B5EF4-FFF2-40B4-BE49-F238E27FC236}">
                <a16:creationId xmlns:a16="http://schemas.microsoft.com/office/drawing/2014/main" xmlns="" id="{8F6EA8EA-25C5-4BAD-BD64-8F27FDAD02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042" y="1754856"/>
            <a:ext cx="6127531" cy="5018217"/>
          </a:xfrm>
          <a:prstGeom prst="rect">
            <a:avLst/>
          </a:prstGeom>
        </p:spPr>
      </p:pic>
      <p:sp>
        <p:nvSpPr>
          <p:cNvPr id="4" name="TextBox 3">
            <a:extLst>
              <a:ext uri="{FF2B5EF4-FFF2-40B4-BE49-F238E27FC236}">
                <a16:creationId xmlns:a16="http://schemas.microsoft.com/office/drawing/2014/main" xmlns="" id="{37F4DD51-9576-44C3-944C-E77751A5AC10}"/>
              </a:ext>
            </a:extLst>
          </p:cNvPr>
          <p:cNvSpPr txBox="1"/>
          <p:nvPr/>
        </p:nvSpPr>
        <p:spPr>
          <a:xfrm>
            <a:off x="7281669" y="2530643"/>
            <a:ext cx="4072131" cy="2308324"/>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ko-KR" altLang="en-US" dirty="0">
                <a:ea typeface="맑은 고딕"/>
              </a:rPr>
              <a:t>트럼프 후보가 </a:t>
            </a:r>
            <a:endParaRPr lang="en-US" altLang="ko-KR" dirty="0">
              <a:ea typeface="맑은 고딕"/>
            </a:endParaRPr>
          </a:p>
          <a:p>
            <a:pPr algn="ctr"/>
            <a:r>
              <a:rPr lang="en-US" dirty="0">
                <a:ea typeface="맑은 고딕"/>
              </a:rPr>
              <a:t>2016</a:t>
            </a:r>
            <a:r>
              <a:rPr lang="ko-KR" altLang="en-US" dirty="0">
                <a:ea typeface="맑은 고딕"/>
              </a:rPr>
              <a:t>년 </a:t>
            </a:r>
            <a:r>
              <a:rPr lang="en-US" altLang="ko-KR" dirty="0">
                <a:ea typeface="맑은 고딕"/>
              </a:rPr>
              <a:t>2</a:t>
            </a:r>
            <a:r>
              <a:rPr lang="ko-KR" altLang="en-US" dirty="0">
                <a:ea typeface="맑은 고딕"/>
              </a:rPr>
              <a:t>월 유세 중</a:t>
            </a:r>
            <a:r>
              <a:rPr lang="en-US" dirty="0"/>
              <a:t/>
            </a:r>
            <a:br>
              <a:rPr lang="en-US" dirty="0"/>
            </a:br>
            <a:r>
              <a:rPr lang="ko-KR" altLang="en-US" dirty="0">
                <a:ea typeface="맑은 고딕"/>
              </a:rPr>
              <a:t>자신이 대통령이 되면, </a:t>
            </a:r>
            <a:endParaRPr lang="en-US" altLang="ko-KR" dirty="0">
              <a:ea typeface="맑은 고딕"/>
            </a:endParaRPr>
          </a:p>
          <a:p>
            <a:pPr algn="ctr"/>
            <a:r>
              <a:rPr lang="ko-KR" altLang="en-US" dirty="0">
                <a:ea typeface="맑은 고딕"/>
              </a:rPr>
              <a:t>명예훼손법의 적용을 확대해 </a:t>
            </a:r>
            <a:endParaRPr lang="en-US" altLang="ko-KR" dirty="0">
              <a:ea typeface="맑은 고딕"/>
            </a:endParaRPr>
          </a:p>
          <a:p>
            <a:pPr algn="ctr"/>
            <a:r>
              <a:rPr lang="ko-KR" altLang="en-US" dirty="0">
                <a:ea typeface="맑은 고딕"/>
              </a:rPr>
              <a:t>언론이 부정적이거나 거짓된 기사를 썼을 경우 소송을 걸어 </a:t>
            </a:r>
            <a:endParaRPr lang="en-US" altLang="ko-KR" dirty="0">
              <a:ea typeface="맑은 고딕"/>
            </a:endParaRPr>
          </a:p>
          <a:p>
            <a:pPr algn="ctr"/>
            <a:r>
              <a:rPr lang="ko-KR" altLang="en-US" dirty="0">
                <a:ea typeface="맑은 고딕"/>
              </a:rPr>
              <a:t>경제적으로 압박을 가하겠다고 </a:t>
            </a:r>
            <a:endParaRPr lang="en-US" altLang="ko-KR" dirty="0">
              <a:ea typeface="맑은 고딕"/>
            </a:endParaRPr>
          </a:p>
          <a:p>
            <a:pPr algn="ctr"/>
            <a:r>
              <a:rPr lang="ko-KR" altLang="en-US" dirty="0">
                <a:ea typeface="맑은 고딕"/>
              </a:rPr>
              <a:t>정치적 지지자들에게 공약.</a:t>
            </a:r>
          </a:p>
        </p:txBody>
      </p:sp>
    </p:spTree>
    <p:extLst>
      <p:ext uri="{BB962C8B-B14F-4D97-AF65-F5344CB8AC3E}">
        <p14:creationId xmlns:p14="http://schemas.microsoft.com/office/powerpoint/2010/main" val="5388912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2017 한국, 가짜뉴스에 대한 시민 인식">
            <a:extLst>
              <a:ext uri="{FF2B5EF4-FFF2-40B4-BE49-F238E27FC236}">
                <a16:creationId xmlns:a16="http://schemas.microsoft.com/office/drawing/2014/main" xmlns="" id="{E415CE84-010F-4011-9564-8B3F13CF4F4C}"/>
              </a:ext>
            </a:extLst>
          </p:cNvPr>
          <p:cNvSpPr txBox="1"/>
          <p:nvPr/>
        </p:nvSpPr>
        <p:spPr>
          <a:xfrm>
            <a:off x="441159" y="701991"/>
            <a:ext cx="11716455" cy="549894"/>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nSpc>
                <a:spcPct val="90000"/>
              </a:lnSpc>
              <a:defRPr sz="7000" b="1" spc="699"/>
            </a:lvl1pPr>
          </a:lstStyle>
          <a:p>
            <a:r>
              <a:rPr lang="ko-KR" altLang="en-US" sz="3600" b="0" spc="300" dirty="0" err="1">
                <a:latin typeface="+mj-ea"/>
                <a:ea typeface="+mj-ea"/>
              </a:rPr>
              <a:t>팩트체크를</a:t>
            </a:r>
            <a:r>
              <a:rPr lang="ko-KR" altLang="en-US" sz="3600" b="0" spc="300" dirty="0">
                <a:latin typeface="+mj-ea"/>
                <a:ea typeface="+mj-ea"/>
              </a:rPr>
              <a:t> 통한 저널리즘 실천윤리 강화 필요</a:t>
            </a:r>
          </a:p>
        </p:txBody>
      </p:sp>
      <p:sp>
        <p:nvSpPr>
          <p:cNvPr id="9" name="직사각형 8">
            <a:extLst>
              <a:ext uri="{FF2B5EF4-FFF2-40B4-BE49-F238E27FC236}">
                <a16:creationId xmlns:a16="http://schemas.microsoft.com/office/drawing/2014/main" xmlns="" id="{9F04FCE9-59CF-4288-A2E7-081779365372}"/>
              </a:ext>
            </a:extLst>
          </p:cNvPr>
          <p:cNvSpPr/>
          <p:nvPr/>
        </p:nvSpPr>
        <p:spPr>
          <a:xfrm>
            <a:off x="282605" y="2341680"/>
            <a:ext cx="5561324" cy="523220"/>
          </a:xfrm>
          <a:prstGeom prst="rect">
            <a:avLst/>
          </a:prstGeom>
          <a:solidFill>
            <a:schemeClr val="tx1">
              <a:lumMod val="50000"/>
              <a:lumOff val="50000"/>
            </a:schemeClr>
          </a:solidFill>
        </p:spPr>
        <p:txBody>
          <a:bodyPr wrap="square">
            <a:spAutoFit/>
          </a:bodyPr>
          <a:lstStyle/>
          <a:p>
            <a:pPr algn="ctr"/>
            <a:r>
              <a:rPr lang="en-US" altLang="ko-KR" sz="2800" b="1" dirty="0">
                <a:solidFill>
                  <a:schemeClr val="bg1"/>
                </a:solidFill>
                <a:latin typeface="나눔바른고딕" panose="020B0603020101020101" pitchFamily="50" charset="-127"/>
                <a:ea typeface="나눔바른고딕" panose="020B0603020101020101" pitchFamily="50" charset="-127"/>
              </a:rPr>
              <a:t>1. </a:t>
            </a:r>
            <a:r>
              <a:rPr lang="ko-KR" altLang="en-US" sz="2800" b="1" dirty="0">
                <a:solidFill>
                  <a:schemeClr val="bg1"/>
                </a:solidFill>
                <a:latin typeface="나눔바른고딕" panose="020B0603020101020101" pitchFamily="50" charset="-127"/>
                <a:ea typeface="나눔바른고딕" panose="020B0603020101020101" pitchFamily="50" charset="-127"/>
              </a:rPr>
              <a:t>초당파성과 공정성에 대한 약속</a:t>
            </a:r>
          </a:p>
        </p:txBody>
      </p:sp>
      <p:sp>
        <p:nvSpPr>
          <p:cNvPr id="4" name="직사각형 3">
            <a:extLst>
              <a:ext uri="{FF2B5EF4-FFF2-40B4-BE49-F238E27FC236}">
                <a16:creationId xmlns:a16="http://schemas.microsoft.com/office/drawing/2014/main" xmlns="" id="{1729AA48-406E-435F-B302-86E6FAB25686}"/>
              </a:ext>
            </a:extLst>
          </p:cNvPr>
          <p:cNvSpPr/>
          <p:nvPr/>
        </p:nvSpPr>
        <p:spPr>
          <a:xfrm>
            <a:off x="757224" y="3333072"/>
            <a:ext cx="4612085" cy="1477328"/>
          </a:xfrm>
          <a:prstGeom prst="rect">
            <a:avLst/>
          </a:prstGeom>
        </p:spPr>
        <p:txBody>
          <a:bodyPr wrap="square">
            <a:spAutoFit/>
          </a:bodyPr>
          <a:lstStyle/>
          <a:p>
            <a:pPr>
              <a:lnSpc>
                <a:spcPct val="150000"/>
              </a:lnSpc>
            </a:pPr>
            <a:r>
              <a:rPr lang="ko-KR" altLang="en-US" sz="2000" dirty="0">
                <a:latin typeface="나눔바른고딕" panose="020B0603020101020101" pitchFamily="50" charset="-127"/>
                <a:ea typeface="나눔바른고딕" panose="020B0603020101020101" pitchFamily="50" charset="-127"/>
              </a:rPr>
              <a:t>한 쪽 진영의 </a:t>
            </a:r>
            <a:r>
              <a:rPr lang="ko-KR" altLang="en-US" sz="2000" dirty="0" err="1">
                <a:latin typeface="나눔바른고딕" panose="020B0603020101020101" pitchFamily="50" charset="-127"/>
                <a:ea typeface="나눔바른고딕" panose="020B0603020101020101" pitchFamily="50" charset="-127"/>
              </a:rPr>
              <a:t>팩트체크에만</a:t>
            </a:r>
            <a:r>
              <a:rPr lang="ko-KR" altLang="en-US" sz="2000" dirty="0">
                <a:latin typeface="나눔바른고딕" panose="020B0603020101020101" pitchFamily="50" charset="-127"/>
                <a:ea typeface="나눔바른고딕" panose="020B0603020101020101" pitchFamily="50" charset="-127"/>
              </a:rPr>
              <a:t> 집중하지 않으며</a:t>
            </a:r>
            <a:r>
              <a:rPr lang="en-US" altLang="ko-KR" sz="2000" dirty="0">
                <a:latin typeface="나눔바른고딕" panose="020B0603020101020101" pitchFamily="50" charset="-127"/>
                <a:ea typeface="나눔바른고딕" panose="020B0603020101020101" pitchFamily="50" charset="-127"/>
              </a:rPr>
              <a:t>, </a:t>
            </a:r>
            <a:r>
              <a:rPr lang="ko-KR" altLang="en-US" sz="2000" dirty="0" err="1">
                <a:latin typeface="나눔바른고딕" panose="020B0603020101020101" pitchFamily="50" charset="-127"/>
                <a:ea typeface="나눔바른고딕" panose="020B0603020101020101" pitchFamily="50" charset="-127"/>
              </a:rPr>
              <a:t>팩트체크하는</a:t>
            </a:r>
            <a:r>
              <a:rPr lang="ko-KR" altLang="en-US" sz="2000" dirty="0">
                <a:latin typeface="나눔바른고딕" panose="020B0603020101020101" pitchFamily="50" charset="-127"/>
                <a:ea typeface="나눔바른고딕" panose="020B0603020101020101" pitchFamily="50" charset="-127"/>
              </a:rPr>
              <a:t> 사안과 관련해 특정 정책을 지지하거나 그 입장을 받아들이지 않음</a:t>
            </a:r>
            <a:r>
              <a:rPr lang="en-US" altLang="ko-KR" sz="2000" dirty="0">
                <a:latin typeface="나눔바른고딕" panose="020B0603020101020101" pitchFamily="50" charset="-127"/>
                <a:ea typeface="나눔바른고딕" panose="020B0603020101020101" pitchFamily="50" charset="-127"/>
              </a:rPr>
              <a:t>.</a:t>
            </a:r>
          </a:p>
        </p:txBody>
      </p:sp>
      <p:sp>
        <p:nvSpPr>
          <p:cNvPr id="6" name="직사각형 5">
            <a:extLst>
              <a:ext uri="{FF2B5EF4-FFF2-40B4-BE49-F238E27FC236}">
                <a16:creationId xmlns:a16="http://schemas.microsoft.com/office/drawing/2014/main" xmlns="" id="{33FEE7DC-5EDF-4044-8ED2-197645EB0ADB}"/>
              </a:ext>
            </a:extLst>
          </p:cNvPr>
          <p:cNvSpPr/>
          <p:nvPr/>
        </p:nvSpPr>
        <p:spPr>
          <a:xfrm>
            <a:off x="6096000" y="2355988"/>
            <a:ext cx="5720388" cy="523220"/>
          </a:xfrm>
          <a:prstGeom prst="rect">
            <a:avLst/>
          </a:prstGeom>
          <a:solidFill>
            <a:schemeClr val="tx1">
              <a:lumMod val="50000"/>
              <a:lumOff val="50000"/>
            </a:schemeClr>
          </a:solidFill>
        </p:spPr>
        <p:txBody>
          <a:bodyPr wrap="square">
            <a:spAutoFit/>
          </a:bodyPr>
          <a:lstStyle/>
          <a:p>
            <a:pPr algn="ctr"/>
            <a:r>
              <a:rPr lang="en-US" altLang="ko-KR" sz="2800" b="1" dirty="0">
                <a:solidFill>
                  <a:schemeClr val="bg1"/>
                </a:solidFill>
                <a:latin typeface="나눔바른고딕" panose="020B0603020101020101" pitchFamily="50" charset="-127"/>
                <a:ea typeface="나눔바른고딕" panose="020B0603020101020101" pitchFamily="50" charset="-127"/>
              </a:rPr>
              <a:t>2. </a:t>
            </a:r>
            <a:r>
              <a:rPr lang="ko-KR" altLang="en-US" sz="2800" b="1" dirty="0">
                <a:solidFill>
                  <a:schemeClr val="bg1"/>
                </a:solidFill>
                <a:latin typeface="나눔바른고딕" panose="020B0603020101020101" pitchFamily="50" charset="-127"/>
                <a:ea typeface="나눔바른고딕" panose="020B0603020101020101" pitchFamily="50" charset="-127"/>
              </a:rPr>
              <a:t>투명성에 대한 약속</a:t>
            </a:r>
          </a:p>
        </p:txBody>
      </p:sp>
      <p:sp>
        <p:nvSpPr>
          <p:cNvPr id="12" name="직사각형 11">
            <a:extLst>
              <a:ext uri="{FF2B5EF4-FFF2-40B4-BE49-F238E27FC236}">
                <a16:creationId xmlns:a16="http://schemas.microsoft.com/office/drawing/2014/main" xmlns="" id="{ED71EA90-3CFD-462F-A83A-B4547408199C}"/>
              </a:ext>
            </a:extLst>
          </p:cNvPr>
          <p:cNvSpPr/>
          <p:nvPr/>
        </p:nvSpPr>
        <p:spPr>
          <a:xfrm>
            <a:off x="6251218" y="3333072"/>
            <a:ext cx="5720388" cy="3139321"/>
          </a:xfrm>
          <a:prstGeom prst="rect">
            <a:avLst/>
          </a:prstGeom>
        </p:spPr>
        <p:txBody>
          <a:bodyPr wrap="square">
            <a:spAutoFit/>
          </a:bodyPr>
          <a:lstStyle/>
          <a:p>
            <a:pPr>
              <a:lnSpc>
                <a:spcPct val="150000"/>
              </a:lnSpc>
            </a:pPr>
            <a:r>
              <a:rPr lang="ko-KR" altLang="en-US" sz="2000" dirty="0">
                <a:latin typeface="나눔바른고딕" panose="020B0603020101020101" pitchFamily="50" charset="-127"/>
                <a:ea typeface="나눔바른고딕" panose="020B0603020101020101" pitchFamily="50" charset="-127"/>
              </a:rPr>
              <a:t>가능한 자세하게 모든 </a:t>
            </a:r>
            <a:r>
              <a:rPr lang="ko-KR" altLang="en-US" sz="2000" dirty="0" err="1">
                <a:latin typeface="나눔바른고딕" panose="020B0603020101020101" pitchFamily="50" charset="-127"/>
                <a:ea typeface="나눔바른고딕" panose="020B0603020101020101" pitchFamily="50" charset="-127"/>
              </a:rPr>
              <a:t>자료출처</a:t>
            </a:r>
            <a:r>
              <a:rPr lang="en-US" altLang="ko-KR" sz="2000" dirty="0">
                <a:latin typeface="나눔바른고딕" panose="020B0603020101020101" pitchFamily="50" charset="-127"/>
                <a:ea typeface="나눔바른고딕" panose="020B0603020101020101" pitchFamily="50" charset="-127"/>
              </a:rPr>
              <a:t>(Sources)</a:t>
            </a:r>
            <a:r>
              <a:rPr lang="ko-KR" altLang="en-US" sz="2000" dirty="0">
                <a:latin typeface="나눔바른고딕" panose="020B0603020101020101" pitchFamily="50" charset="-127"/>
                <a:ea typeface="나눔바른고딕" panose="020B0603020101020101" pitchFamily="50" charset="-127"/>
              </a:rPr>
              <a:t>를 제공해</a:t>
            </a:r>
            <a:br>
              <a:rPr lang="ko-KR" altLang="en-US" sz="2000" dirty="0">
                <a:latin typeface="나눔바른고딕" panose="020B0603020101020101" pitchFamily="50" charset="-127"/>
                <a:ea typeface="나눔바른고딕" panose="020B0603020101020101" pitchFamily="50" charset="-127"/>
              </a:rPr>
            </a:br>
            <a:r>
              <a:rPr lang="ko-KR" altLang="en-US" sz="2000" dirty="0">
                <a:latin typeface="나눔바른고딕" panose="020B0603020101020101" pitchFamily="50" charset="-127"/>
                <a:ea typeface="나눔바른고딕" panose="020B0603020101020101" pitchFamily="50" charset="-127"/>
              </a:rPr>
              <a:t>뉴스 이용자들이 작업을 반복해도 동일한 결과를 얻을 수 있도록 하는 것이 </a:t>
            </a:r>
            <a:r>
              <a:rPr lang="ko-KR" altLang="en-US" sz="2000" dirty="0" err="1">
                <a:latin typeface="나눔바른고딕" panose="020B0603020101020101" pitchFamily="50" charset="-127"/>
                <a:ea typeface="나눔바른고딕" panose="020B0603020101020101" pitchFamily="50" charset="-127"/>
              </a:rPr>
              <a:t>팩트체크의</a:t>
            </a:r>
            <a:r>
              <a:rPr lang="ko-KR" altLang="en-US" sz="2000" dirty="0">
                <a:latin typeface="나눔바른고딕" panose="020B0603020101020101" pitchFamily="50" charset="-127"/>
                <a:ea typeface="나눔바른고딕" panose="020B0603020101020101" pitchFamily="50" charset="-127"/>
              </a:rPr>
              <a:t> 목표</a:t>
            </a:r>
            <a:r>
              <a:rPr lang="en-US" altLang="ko-KR" sz="2000" dirty="0">
                <a:latin typeface="나눔바른고딕" panose="020B0603020101020101" pitchFamily="50" charset="-127"/>
                <a:ea typeface="나눔바른고딕" panose="020B0603020101020101" pitchFamily="50" charset="-127"/>
              </a:rPr>
              <a:t>. </a:t>
            </a:r>
            <a:br>
              <a:rPr lang="en-US" altLang="ko-KR" sz="2000" dirty="0">
                <a:latin typeface="나눔바른고딕" panose="020B0603020101020101" pitchFamily="50" charset="-127"/>
                <a:ea typeface="나눔바른고딕" panose="020B0603020101020101" pitchFamily="50" charset="-127"/>
              </a:rPr>
            </a:br>
            <a:r>
              <a:rPr lang="ko-KR" altLang="en-US" sz="2000" dirty="0">
                <a:latin typeface="나눔바른고딕" panose="020B0603020101020101" pitchFamily="50" charset="-127"/>
                <a:ea typeface="나눔바른고딕" panose="020B0603020101020101" pitchFamily="50" charset="-127"/>
              </a:rPr>
              <a:t>이를 통해 뉴스 이용자들의 신뢰 확보</a:t>
            </a:r>
          </a:p>
          <a:p>
            <a:pPr algn="r">
              <a:lnSpc>
                <a:spcPct val="150000"/>
              </a:lnSpc>
            </a:pPr>
            <a:r>
              <a:rPr lang="en-US" altLang="ko-KR" sz="1600" dirty="0">
                <a:solidFill>
                  <a:schemeClr val="tx1">
                    <a:lumMod val="50000"/>
                    <a:lumOff val="50000"/>
                  </a:schemeClr>
                </a:solidFill>
                <a:latin typeface="나눔바른고딕" panose="020B0603020101020101" pitchFamily="50" charset="-127"/>
                <a:ea typeface="나눔바른고딕" panose="020B0603020101020101" pitchFamily="50" charset="-127"/>
              </a:rPr>
              <a:t>International Fact Checking Network, </a:t>
            </a:r>
          </a:p>
          <a:p>
            <a:pPr algn="r">
              <a:lnSpc>
                <a:spcPct val="150000"/>
              </a:lnSpc>
            </a:pPr>
            <a:r>
              <a:rPr lang="en-US" altLang="ko-KR" sz="1600" dirty="0">
                <a:solidFill>
                  <a:schemeClr val="tx1">
                    <a:lumMod val="50000"/>
                    <a:lumOff val="50000"/>
                  </a:schemeClr>
                </a:solidFill>
                <a:latin typeface="나눔바른고딕" panose="020B0603020101020101" pitchFamily="50" charset="-127"/>
                <a:ea typeface="나눔바른고딕" panose="020B0603020101020101" pitchFamily="50" charset="-127"/>
              </a:rPr>
              <a:t>Code of Principles </a:t>
            </a:r>
            <a:r>
              <a:rPr lang="ko-KR" altLang="en-US" sz="1600" dirty="0">
                <a:solidFill>
                  <a:schemeClr val="tx1">
                    <a:lumMod val="50000"/>
                    <a:lumOff val="50000"/>
                  </a:schemeClr>
                </a:solidFill>
                <a:latin typeface="나눔바른고딕" panose="020B0603020101020101" pitchFamily="50" charset="-127"/>
                <a:ea typeface="나눔바른고딕" panose="020B0603020101020101" pitchFamily="50" charset="-127"/>
              </a:rPr>
              <a:t>중 </a:t>
            </a:r>
            <a:endParaRPr lang="ko-KR" altLang="en-US" sz="1400" dirty="0">
              <a:solidFill>
                <a:schemeClr val="tx1">
                  <a:lumMod val="50000"/>
                  <a:lumOff val="50000"/>
                </a:schemeClr>
              </a:solidFill>
              <a:latin typeface="나눔바른고딕" panose="020B0603020101020101" pitchFamily="50" charset="-127"/>
              <a:ea typeface="나눔바른고딕" panose="020B0603020101020101" pitchFamily="50" charset="-127"/>
            </a:endParaRPr>
          </a:p>
        </p:txBody>
      </p:sp>
      <p:cxnSp>
        <p:nvCxnSpPr>
          <p:cNvPr id="14" name="직선 연결선 13">
            <a:extLst>
              <a:ext uri="{FF2B5EF4-FFF2-40B4-BE49-F238E27FC236}">
                <a16:creationId xmlns:a16="http://schemas.microsoft.com/office/drawing/2014/main" xmlns="" id="{451A22B6-0045-4703-91DF-0B6D8A3D02FE}"/>
              </a:ext>
            </a:extLst>
          </p:cNvPr>
          <p:cNvCxnSpPr/>
          <p:nvPr/>
        </p:nvCxnSpPr>
        <p:spPr>
          <a:xfrm>
            <a:off x="5971788" y="2341680"/>
            <a:ext cx="0" cy="3763698"/>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3819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FAF5531D-2FA8-48E9-AC7E-1EE7CF26D298}"/>
              </a:ext>
            </a:extLst>
          </p:cNvPr>
          <p:cNvSpPr>
            <a:spLocks noGrp="1"/>
          </p:cNvSpPr>
          <p:nvPr>
            <p:ph type="title"/>
          </p:nvPr>
        </p:nvSpPr>
        <p:spPr/>
        <p:txBody>
          <a:bodyPr/>
          <a:lstStyle/>
          <a:p>
            <a:r>
              <a:rPr lang="ko-KR" altLang="en-US" dirty="0"/>
              <a:t>참고문헌</a:t>
            </a:r>
          </a:p>
        </p:txBody>
      </p:sp>
      <p:sp>
        <p:nvSpPr>
          <p:cNvPr id="3" name="내용 개체 틀 2">
            <a:extLst>
              <a:ext uri="{FF2B5EF4-FFF2-40B4-BE49-F238E27FC236}">
                <a16:creationId xmlns:a16="http://schemas.microsoft.com/office/drawing/2014/main" xmlns="" id="{4A7698C5-F0D9-4411-B5CA-74381E45C40F}"/>
              </a:ext>
            </a:extLst>
          </p:cNvPr>
          <p:cNvSpPr>
            <a:spLocks noGrp="1"/>
          </p:cNvSpPr>
          <p:nvPr>
            <p:ph idx="1"/>
          </p:nvPr>
        </p:nvSpPr>
        <p:spPr/>
        <p:txBody>
          <a:bodyPr>
            <a:normAutofit fontScale="55000" lnSpcReduction="20000"/>
          </a:bodyPr>
          <a:lstStyle/>
          <a:p>
            <a:pPr marL="0" indent="-457200">
              <a:buNone/>
            </a:pPr>
            <a:r>
              <a:rPr lang="ko-KR" altLang="en-US" dirty="0" err="1"/>
              <a:t>박아란</a:t>
            </a:r>
            <a:r>
              <a:rPr lang="ko-KR" altLang="en-US" dirty="0"/>
              <a:t> </a:t>
            </a:r>
            <a:r>
              <a:rPr lang="en-US" altLang="ko-KR" dirty="0"/>
              <a:t>(2015). &lt;</a:t>
            </a:r>
            <a:r>
              <a:rPr lang="ko-KR" altLang="en-US" dirty="0"/>
              <a:t>미디어와 명예훼손</a:t>
            </a:r>
            <a:r>
              <a:rPr lang="en-US" altLang="ko-KR" dirty="0"/>
              <a:t>&gt;.</a:t>
            </a:r>
            <a:r>
              <a:rPr lang="ko-KR" altLang="en-US" dirty="0" err="1"/>
              <a:t>커뮤니케이션북스</a:t>
            </a:r>
            <a:r>
              <a:rPr lang="en-US" altLang="ko-KR" dirty="0"/>
              <a:t>.</a:t>
            </a:r>
            <a:br>
              <a:rPr lang="en-US" altLang="ko-KR" dirty="0"/>
            </a:br>
            <a:r>
              <a:rPr lang="ko-KR" altLang="en-US" dirty="0"/>
              <a:t>오세욱 </a:t>
            </a:r>
            <a:r>
              <a:rPr lang="en-US" altLang="ko-KR" dirty="0"/>
              <a:t>(2017). </a:t>
            </a:r>
            <a:r>
              <a:rPr lang="ko-KR" altLang="en-US" dirty="0"/>
              <a:t>자동화된 사실 확인</a:t>
            </a:r>
            <a:r>
              <a:rPr lang="en-US" altLang="ko-KR" dirty="0"/>
              <a:t>(fact checking) </a:t>
            </a:r>
            <a:r>
              <a:rPr lang="ko-KR" altLang="en-US" dirty="0"/>
              <a:t>기술</a:t>
            </a:r>
            <a:r>
              <a:rPr lang="en-US" altLang="ko-KR" dirty="0"/>
              <a:t>(technology)</a:t>
            </a:r>
            <a:r>
              <a:rPr lang="ko-KR" altLang="en-US" dirty="0"/>
              <a:t>의 현황과 한계</a:t>
            </a:r>
            <a:r>
              <a:rPr lang="en-US" altLang="ko-KR" dirty="0"/>
              <a:t>. &lt;</a:t>
            </a:r>
            <a:r>
              <a:rPr lang="ko-KR" altLang="en-US" dirty="0" err="1"/>
              <a:t>사이버커뮤니케이션학보</a:t>
            </a:r>
            <a:r>
              <a:rPr lang="en-US" altLang="ko-KR" dirty="0"/>
              <a:t>&gt;, 34</a:t>
            </a:r>
            <a:r>
              <a:rPr lang="ko-KR" altLang="en-US" dirty="0"/>
              <a:t>권 </a:t>
            </a:r>
            <a:r>
              <a:rPr lang="en-US" altLang="ko-KR" dirty="0"/>
              <a:t>3</a:t>
            </a:r>
            <a:r>
              <a:rPr lang="ko-KR" altLang="en-US" dirty="0"/>
              <a:t>호</a:t>
            </a:r>
            <a:r>
              <a:rPr lang="en-US" altLang="ko-KR" dirty="0"/>
              <a:t>, 	137-180.</a:t>
            </a:r>
          </a:p>
          <a:p>
            <a:pPr marL="0" indent="0">
              <a:buNone/>
            </a:pPr>
            <a:r>
              <a:rPr lang="ko-KR" altLang="en-US" dirty="0"/>
              <a:t>언론중재위원회</a:t>
            </a:r>
            <a:r>
              <a:rPr lang="en-US" altLang="ko-KR" dirty="0"/>
              <a:t>(2016) </a:t>
            </a:r>
            <a:r>
              <a:rPr lang="ko-KR" altLang="en-US" dirty="0"/>
              <a:t>언론관련판결 분석보고서</a:t>
            </a:r>
            <a:endParaRPr lang="en-US" altLang="ko-KR" dirty="0"/>
          </a:p>
          <a:p>
            <a:pPr marL="0" indent="0">
              <a:buNone/>
            </a:pPr>
            <a:r>
              <a:rPr lang="ko-KR" altLang="en-US" dirty="0"/>
              <a:t>                    </a:t>
            </a:r>
            <a:r>
              <a:rPr lang="en-US" altLang="ko-KR" dirty="0"/>
              <a:t>(2015) </a:t>
            </a:r>
            <a:r>
              <a:rPr lang="ko-KR" altLang="en-US" dirty="0"/>
              <a:t>언론관련판결 분석보고서</a:t>
            </a:r>
            <a:endParaRPr lang="en-US" altLang="ko-KR" dirty="0"/>
          </a:p>
          <a:p>
            <a:pPr marL="0" indent="0">
              <a:buNone/>
            </a:pPr>
            <a:r>
              <a:rPr lang="ko-KR" altLang="en-US" dirty="0"/>
              <a:t>                    </a:t>
            </a:r>
            <a:r>
              <a:rPr lang="en-US" altLang="ko-KR" dirty="0"/>
              <a:t>(2014) </a:t>
            </a:r>
            <a:r>
              <a:rPr lang="ko-KR" altLang="en-US" dirty="0"/>
              <a:t>언론관련판결 분석보고서   </a:t>
            </a:r>
            <a:endParaRPr lang="en-US" altLang="ko-KR" dirty="0"/>
          </a:p>
          <a:p>
            <a:pPr marL="0" indent="0">
              <a:buNone/>
            </a:pPr>
            <a:r>
              <a:rPr lang="ko-KR" altLang="en-US" dirty="0"/>
              <a:t>이승선</a:t>
            </a:r>
            <a:r>
              <a:rPr lang="en-US" altLang="ko-KR" dirty="0"/>
              <a:t> (2007). ‘</a:t>
            </a:r>
            <a:r>
              <a:rPr lang="ko-KR" altLang="en-US" dirty="0"/>
              <a:t>공적인물</a:t>
            </a:r>
            <a:r>
              <a:rPr lang="en-US" altLang="ko-KR" dirty="0"/>
              <a:t>’</a:t>
            </a:r>
            <a:r>
              <a:rPr lang="ko-KR" altLang="en-US" dirty="0"/>
              <a:t>이 청구한 명예훼손 소송의 특성과 함의</a:t>
            </a:r>
            <a:r>
              <a:rPr lang="en-US" altLang="ko-KR" dirty="0"/>
              <a:t>:</a:t>
            </a:r>
            <a:r>
              <a:rPr lang="ko-KR" altLang="en-US" dirty="0"/>
              <a:t>방송사 사건을 중심으로</a:t>
            </a:r>
            <a:r>
              <a:rPr lang="en-US" altLang="ko-KR" dirty="0"/>
              <a:t>. &lt;</a:t>
            </a:r>
            <a:r>
              <a:rPr lang="ko-KR" altLang="en-US" dirty="0"/>
              <a:t>방송과 커뮤니케이션</a:t>
            </a:r>
            <a:r>
              <a:rPr lang="en-US" altLang="ko-KR" dirty="0"/>
              <a:t>&gt;,8</a:t>
            </a:r>
            <a:r>
              <a:rPr lang="ko-KR" altLang="en-US" dirty="0"/>
              <a:t>권 </a:t>
            </a:r>
            <a:r>
              <a:rPr lang="en-US" altLang="ko-KR" dirty="0"/>
              <a:t>1</a:t>
            </a:r>
            <a:r>
              <a:rPr lang="ko-KR" altLang="en-US" dirty="0"/>
              <a:t>호</a:t>
            </a:r>
            <a:r>
              <a:rPr lang="en-US" altLang="ko-KR" dirty="0"/>
              <a:t>, 	96-131.</a:t>
            </a:r>
          </a:p>
          <a:p>
            <a:pPr marL="0" indent="0">
              <a:buNone/>
            </a:pPr>
            <a:r>
              <a:rPr lang="ko-KR" altLang="en-US" dirty="0"/>
              <a:t>이준웅 </a:t>
            </a:r>
            <a:r>
              <a:rPr lang="en-US" altLang="ko-KR" dirty="0"/>
              <a:t>(2017, 5</a:t>
            </a:r>
            <a:r>
              <a:rPr lang="ko-KR" altLang="en-US" dirty="0"/>
              <a:t>월</a:t>
            </a:r>
            <a:r>
              <a:rPr lang="en-US" altLang="ko-KR" dirty="0"/>
              <a:t>). &lt;</a:t>
            </a:r>
            <a:r>
              <a:rPr lang="ko-KR" altLang="en-US" dirty="0"/>
              <a:t>정치현실과 사실검증 보도</a:t>
            </a:r>
            <a:r>
              <a:rPr lang="en-US" altLang="ko-KR" dirty="0"/>
              <a:t>&gt;. 19</a:t>
            </a:r>
            <a:r>
              <a:rPr lang="ko-KR" altLang="en-US" dirty="0"/>
              <a:t>대 대선기간 언론사 </a:t>
            </a:r>
            <a:r>
              <a:rPr lang="ko-KR" altLang="en-US" dirty="0" err="1"/>
              <a:t>팩트체크의</a:t>
            </a:r>
            <a:r>
              <a:rPr lang="ko-KR" altLang="en-US" dirty="0"/>
              <a:t> 성과와 과제</a:t>
            </a:r>
            <a:r>
              <a:rPr lang="en-US" altLang="ko-KR" dirty="0"/>
              <a:t>: SNU</a:t>
            </a:r>
            <a:r>
              <a:rPr lang="ko-KR" altLang="en-US" dirty="0" err="1"/>
              <a:t>팩트체크를</a:t>
            </a:r>
            <a:r>
              <a:rPr lang="ko-KR" altLang="en-US" dirty="0"/>
              <a:t> 중심으로</a:t>
            </a:r>
            <a:r>
              <a:rPr lang="en-US" altLang="ko-KR" dirty="0"/>
              <a:t>. 	</a:t>
            </a:r>
            <a:r>
              <a:rPr lang="ko-KR" altLang="en-US" dirty="0"/>
              <a:t>서울</a:t>
            </a:r>
            <a:r>
              <a:rPr lang="en-US" altLang="ko-KR" dirty="0"/>
              <a:t>:</a:t>
            </a:r>
            <a:r>
              <a:rPr lang="ko-KR" altLang="en-US" dirty="0"/>
              <a:t>프레스센터</a:t>
            </a:r>
            <a:endParaRPr lang="en-US" altLang="ko-KR" dirty="0"/>
          </a:p>
          <a:p>
            <a:pPr marL="0" indent="0">
              <a:buNone/>
            </a:pPr>
            <a:r>
              <a:rPr lang="ko-KR" altLang="en-US" dirty="0" err="1"/>
              <a:t>정은령</a:t>
            </a:r>
            <a:r>
              <a:rPr lang="ko-KR" altLang="en-US" dirty="0"/>
              <a:t> </a:t>
            </a:r>
            <a:r>
              <a:rPr lang="en-US" altLang="ko-KR" dirty="0"/>
              <a:t>(2017).</a:t>
            </a:r>
            <a:r>
              <a:rPr lang="ko-KR" altLang="en-US" dirty="0"/>
              <a:t> </a:t>
            </a:r>
            <a:r>
              <a:rPr lang="ko-KR" altLang="en-US" dirty="0" err="1"/>
              <a:t>팩트체킹</a:t>
            </a:r>
            <a:r>
              <a:rPr lang="ko-KR" altLang="en-US" dirty="0"/>
              <a:t> 뉴스 의미와 한계</a:t>
            </a:r>
            <a:r>
              <a:rPr lang="en-US" altLang="ko-KR" dirty="0"/>
              <a:t>,&lt;</a:t>
            </a:r>
            <a:r>
              <a:rPr lang="ko-KR" altLang="en-US" dirty="0"/>
              <a:t>관훈저널</a:t>
            </a:r>
            <a:r>
              <a:rPr lang="en-US" altLang="ko-KR" dirty="0"/>
              <a:t>&gt;, 143, 19-25.</a:t>
            </a:r>
          </a:p>
          <a:p>
            <a:pPr marL="0" indent="0">
              <a:buNone/>
            </a:pPr>
            <a:r>
              <a:rPr lang="en-US" altLang="ko-KR" dirty="0"/>
              <a:t>Arendt, H. (2010). Truth and politics. </a:t>
            </a:r>
            <a:r>
              <a:rPr lang="en-US" altLang="ko-KR" i="1" dirty="0"/>
              <a:t>Truth. Engagements across Philosophical Traditions</a:t>
            </a:r>
            <a:r>
              <a:rPr lang="en-US" altLang="ko-KR" dirty="0"/>
              <a:t>, 295-314.</a:t>
            </a:r>
          </a:p>
          <a:p>
            <a:pPr marL="0" indent="0">
              <a:buNone/>
            </a:pPr>
            <a:r>
              <a:rPr lang="en-US" altLang="ko-KR" dirty="0" err="1"/>
              <a:t>Pariser,E</a:t>
            </a:r>
            <a:r>
              <a:rPr lang="en-US" altLang="ko-KR" dirty="0"/>
              <a:t>. (2012). </a:t>
            </a:r>
            <a:r>
              <a:rPr lang="en-US" altLang="ko-KR" i="1" dirty="0"/>
              <a:t>The filter bubble: How the new personalized web is changing what we read and how we think</a:t>
            </a:r>
            <a:r>
              <a:rPr lang="en-US" altLang="ko-KR" dirty="0"/>
              <a:t>. </a:t>
            </a:r>
            <a:r>
              <a:rPr lang="en-US" altLang="ko-KR" dirty="0" err="1"/>
              <a:t>Penguin,UK</a:t>
            </a:r>
            <a:r>
              <a:rPr lang="en-US" altLang="ko-KR" dirty="0"/>
              <a:t>. </a:t>
            </a:r>
            <a:br>
              <a:rPr lang="en-US" altLang="ko-KR" dirty="0"/>
            </a:br>
            <a:r>
              <a:rPr lang="en-US" altLang="ko-KR" dirty="0"/>
              <a:t>Spivak, C. (2010). The fact-checking explosion: in a bitter political landscape marked by rampant allegations of questionable 	credibility, more and more news outlets are launching truth-squad operations. </a:t>
            </a:r>
            <a:r>
              <a:rPr lang="en-US" altLang="ko-KR" i="1" dirty="0"/>
              <a:t>American Journalism Review</a:t>
            </a:r>
            <a:r>
              <a:rPr lang="en-US" altLang="ko-KR" dirty="0"/>
              <a:t>, </a:t>
            </a:r>
            <a:r>
              <a:rPr lang="en-US" altLang="ko-KR" i="1" dirty="0"/>
              <a:t>32</a:t>
            </a:r>
            <a:r>
              <a:rPr lang="en-US" altLang="ko-KR" dirty="0"/>
              <a:t>(4), 38-44.</a:t>
            </a:r>
          </a:p>
          <a:p>
            <a:pPr marL="0" indent="0">
              <a:buNone/>
            </a:pPr>
            <a:r>
              <a:rPr lang="en-US" altLang="ko-KR" dirty="0"/>
              <a:t>Sunstein, C.R.(2009). </a:t>
            </a:r>
            <a:r>
              <a:rPr lang="en-US" altLang="ko-KR" i="1" dirty="0"/>
              <a:t>Republic.com 2.0.</a:t>
            </a:r>
            <a:r>
              <a:rPr lang="en-US" altLang="ko-KR" dirty="0"/>
              <a:t> Princeton University Press</a:t>
            </a:r>
          </a:p>
          <a:p>
            <a:pPr marL="0" indent="0">
              <a:buNone/>
            </a:pPr>
            <a:endParaRPr lang="ko-KR" altLang="en-US" dirty="0"/>
          </a:p>
        </p:txBody>
      </p:sp>
    </p:spTree>
    <p:extLst>
      <p:ext uri="{BB962C8B-B14F-4D97-AF65-F5344CB8AC3E}">
        <p14:creationId xmlns:p14="http://schemas.microsoft.com/office/powerpoint/2010/main" val="6374340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a:extLst>
              <a:ext uri="{FF2B5EF4-FFF2-40B4-BE49-F238E27FC236}">
                <a16:creationId xmlns:a16="http://schemas.microsoft.com/office/drawing/2014/main" xmlns="" id="{1B60517E-EBFC-411C-89B7-2CF0DD7E47BF}"/>
              </a:ext>
            </a:extLst>
          </p:cNvPr>
          <p:cNvSpPr>
            <a:spLocks noGrp="1"/>
          </p:cNvSpPr>
          <p:nvPr>
            <p:ph type="title"/>
          </p:nvPr>
        </p:nvSpPr>
        <p:spPr/>
        <p:txBody>
          <a:bodyPr/>
          <a:lstStyle/>
          <a:p>
            <a:r>
              <a:rPr lang="ko-KR" altLang="en-US" dirty="0"/>
              <a:t>감사합니다</a:t>
            </a:r>
            <a:r>
              <a:rPr lang="en-US" altLang="ko-KR"/>
              <a:t>.</a:t>
            </a:r>
            <a:endParaRPr lang="ko-KR" altLang="en-US"/>
          </a:p>
        </p:txBody>
      </p:sp>
      <p:sp>
        <p:nvSpPr>
          <p:cNvPr id="5" name="텍스트 개체 틀 4">
            <a:extLst>
              <a:ext uri="{FF2B5EF4-FFF2-40B4-BE49-F238E27FC236}">
                <a16:creationId xmlns:a16="http://schemas.microsoft.com/office/drawing/2014/main" xmlns="" id="{D17A1BF8-FBF0-4421-8EA5-F6FE9B57E9E0}"/>
              </a:ext>
            </a:extLst>
          </p:cNvPr>
          <p:cNvSpPr>
            <a:spLocks noGrp="1"/>
          </p:cNvSpPr>
          <p:nvPr>
            <p:ph type="body" idx="1"/>
          </p:nvPr>
        </p:nvSpPr>
        <p:spPr/>
        <p:txBody>
          <a:bodyPr/>
          <a:lstStyle/>
          <a:p>
            <a:endParaRPr lang="ko-KR" altLang="en-US"/>
          </a:p>
        </p:txBody>
      </p:sp>
    </p:spTree>
    <p:extLst>
      <p:ext uri="{BB962C8B-B14F-4D97-AF65-F5344CB8AC3E}">
        <p14:creationId xmlns:p14="http://schemas.microsoft.com/office/powerpoint/2010/main" val="3000690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C2E9DDE0-BE22-4073-9FD9-61EF5EC1B6D4}"/>
              </a:ext>
            </a:extLst>
          </p:cNvPr>
          <p:cNvSpPr>
            <a:spLocks noGrp="1"/>
          </p:cNvSpPr>
          <p:nvPr>
            <p:ph type="title"/>
          </p:nvPr>
        </p:nvSpPr>
        <p:spPr/>
        <p:txBody>
          <a:bodyPr/>
          <a:lstStyle/>
          <a:p>
            <a:endParaRPr lang="ko-KR" altLang="en-US"/>
          </a:p>
        </p:txBody>
      </p:sp>
      <p:sp>
        <p:nvSpPr>
          <p:cNvPr id="3" name="내용 개체 틀 2">
            <a:extLst>
              <a:ext uri="{FF2B5EF4-FFF2-40B4-BE49-F238E27FC236}">
                <a16:creationId xmlns:a16="http://schemas.microsoft.com/office/drawing/2014/main" xmlns="" id="{E422622A-3781-4B9E-9AD0-C1933DC543F5}"/>
              </a:ext>
            </a:extLst>
          </p:cNvPr>
          <p:cNvSpPr>
            <a:spLocks noGrp="1"/>
          </p:cNvSpPr>
          <p:nvPr>
            <p:ph idx="1"/>
          </p:nvPr>
        </p:nvSpPr>
        <p:spPr/>
        <p:txBody>
          <a:bodyPr vert="horz" lIns="91440" tIns="45720" rIns="91440" bIns="45720" rtlCol="0" anchor="t">
            <a:normAutofit fontScale="92500" lnSpcReduction="10000"/>
          </a:bodyPr>
          <a:lstStyle/>
          <a:p>
            <a:r>
              <a:rPr lang="ko-KR" altLang="en-US" dirty="0">
                <a:ea typeface="맑은 고딕"/>
              </a:rPr>
              <a:t>이 공약에 대해 </a:t>
            </a:r>
            <a:r>
              <a:rPr lang="ko-KR" altLang="en-US" dirty="0" err="1">
                <a:ea typeface="맑은 고딕"/>
              </a:rPr>
              <a:t>정치팩트체킹</a:t>
            </a:r>
            <a:r>
              <a:rPr lang="ko-KR" altLang="en-US" dirty="0">
                <a:ea typeface="맑은 고딕"/>
              </a:rPr>
              <a:t> 전문 매체인 </a:t>
            </a:r>
            <a:r>
              <a:rPr lang="ko-KR" altLang="en-US" dirty="0" err="1">
                <a:ea typeface="맑은 고딕"/>
              </a:rPr>
              <a:t>폴리티팩트는</a:t>
            </a:r>
            <a:r>
              <a:rPr lang="ko-KR" altLang="en-US" dirty="0">
                <a:ea typeface="맑은 고딕"/>
              </a:rPr>
              <a:t> </a:t>
            </a:r>
            <a:r>
              <a:rPr lang="en-US" altLang="ko-KR" dirty="0">
                <a:ea typeface="맑은 고딕"/>
              </a:rPr>
              <a:t>2016</a:t>
            </a:r>
            <a:r>
              <a:rPr lang="ko-KR" altLang="en-US" dirty="0">
                <a:ea typeface="맑은 고딕"/>
              </a:rPr>
              <a:t>년 </a:t>
            </a:r>
            <a:r>
              <a:rPr lang="en-US" altLang="ko-KR" dirty="0">
                <a:ea typeface="맑은 고딕"/>
              </a:rPr>
              <a:t>4</a:t>
            </a:r>
            <a:r>
              <a:rPr lang="ko-KR" altLang="en-US" dirty="0">
                <a:ea typeface="맑은 고딕"/>
              </a:rPr>
              <a:t>월 실현이 어렵다(</a:t>
            </a:r>
            <a:r>
              <a:rPr lang="ko-KR" altLang="en-US" dirty="0" err="1">
                <a:ea typeface="맑은 고딕"/>
              </a:rPr>
              <a:t>stall</a:t>
            </a:r>
            <a:r>
              <a:rPr lang="ko-KR" altLang="en-US" dirty="0">
                <a:ea typeface="맑은 고딕"/>
              </a:rPr>
              <a:t>)고 </a:t>
            </a:r>
            <a:r>
              <a:rPr lang="ko-KR" altLang="en-US" dirty="0" err="1">
                <a:ea typeface="맑은 고딕"/>
              </a:rPr>
              <a:t>팩트체크</a:t>
            </a:r>
            <a:r>
              <a:rPr lang="ko-KR" altLang="en-US" dirty="0">
                <a:ea typeface="맑은 고딕"/>
              </a:rPr>
              <a:t>. </a:t>
            </a:r>
            <a:endParaRPr lang="en-US" altLang="ko-KR" dirty="0">
              <a:ea typeface="맑은 고딕"/>
            </a:endParaRPr>
          </a:p>
          <a:p>
            <a:r>
              <a:rPr lang="en-US" altLang="ko-KR" dirty="0">
                <a:ea typeface="맑은 고딕"/>
              </a:rPr>
              <a:t>1964</a:t>
            </a:r>
            <a:r>
              <a:rPr lang="ko-KR" altLang="en-US" dirty="0">
                <a:ea typeface="맑은 고딕"/>
              </a:rPr>
              <a:t>년 연방대법원이 당시 앨라배마 주 </a:t>
            </a:r>
            <a:r>
              <a:rPr lang="ko-KR" altLang="en-US" dirty="0" err="1">
                <a:ea typeface="맑은 고딕"/>
              </a:rPr>
              <a:t>몽고메리</a:t>
            </a:r>
            <a:r>
              <a:rPr lang="ko-KR" altLang="en-US" dirty="0">
                <a:ea typeface="맑은 고딕"/>
              </a:rPr>
              <a:t> 시의 경찰 책임자였던 </a:t>
            </a:r>
            <a:r>
              <a:rPr lang="ko-KR" altLang="en-US" dirty="0" err="1">
                <a:ea typeface="맑은 고딕"/>
              </a:rPr>
              <a:t>설리반이</a:t>
            </a:r>
            <a:r>
              <a:rPr lang="ko-KR" altLang="en-US" dirty="0">
                <a:ea typeface="맑은 고딕"/>
              </a:rPr>
              <a:t> </a:t>
            </a:r>
            <a:r>
              <a:rPr lang="ko-KR" altLang="en-US" dirty="0" err="1">
                <a:ea typeface="맑은 고딕"/>
              </a:rPr>
              <a:t>뉴욕타임스에</a:t>
            </a:r>
            <a:r>
              <a:rPr lang="ko-KR" altLang="en-US" dirty="0">
                <a:ea typeface="맑은 고딕"/>
              </a:rPr>
              <a:t> 제기한 명예훼손 소송의 판례가 근거</a:t>
            </a:r>
            <a:r>
              <a:rPr lang="en-US" altLang="ko-KR" dirty="0">
                <a:ea typeface="맑은 고딕"/>
              </a:rPr>
              <a:t>. </a:t>
            </a:r>
          </a:p>
          <a:p>
            <a:r>
              <a:rPr lang="ko-KR" altLang="en-US" dirty="0">
                <a:ea typeface="맑은 고딕"/>
              </a:rPr>
              <a:t>이 판례에서 연방대법원은 공인</a:t>
            </a:r>
            <a:r>
              <a:rPr lang="en-US" altLang="ko-KR" dirty="0">
                <a:ea typeface="맑은 고딕"/>
              </a:rPr>
              <a:t>(public figure)</a:t>
            </a:r>
            <a:r>
              <a:rPr lang="ko-KR" altLang="en-US" dirty="0">
                <a:ea typeface="맑은 고딕"/>
              </a:rPr>
              <a:t>이</a:t>
            </a:r>
            <a:r>
              <a:rPr lang="en-US" altLang="ko-KR" dirty="0">
                <a:ea typeface="맑은 고딕"/>
              </a:rPr>
              <a:t> </a:t>
            </a:r>
            <a:r>
              <a:rPr lang="ko-KR" altLang="en-US" dirty="0">
                <a:ea typeface="맑은 고딕"/>
              </a:rPr>
              <a:t>언론기관을 상대로 명예훼손 소송을 제기하기 위해서는 언론기관이 잘못된 정보인 것을 알면서도 현실적 악의를 가지고 보도를 했다는 것을 입증해야 한다고 판시</a:t>
            </a:r>
            <a:r>
              <a:rPr lang="en-US" altLang="ko-KR" dirty="0">
                <a:ea typeface="맑은 고딕"/>
              </a:rPr>
              <a:t>.</a:t>
            </a:r>
          </a:p>
          <a:p>
            <a:r>
              <a:rPr lang="ko-KR" altLang="en-US" dirty="0">
                <a:ea typeface="맑은 고딕"/>
              </a:rPr>
              <a:t>여기에 더해 미국의 명예훼손법은 주마다 내용이 다르고 연방 차원의 법이 없기 때문에 일률적으로 적용할 수 없다고 트럼프 대통령의 </a:t>
            </a:r>
            <a:r>
              <a:rPr lang="en-US" altLang="ko-KR" dirty="0">
                <a:ea typeface="맑은 고딕"/>
              </a:rPr>
              <a:t>“</a:t>
            </a:r>
            <a:r>
              <a:rPr lang="ko-KR" altLang="en-US" dirty="0">
                <a:ea typeface="맑은 고딕"/>
              </a:rPr>
              <a:t>명예훼손법 확대</a:t>
            </a:r>
            <a:r>
              <a:rPr lang="en-US" altLang="ko-KR" dirty="0">
                <a:ea typeface="맑은 고딕"/>
              </a:rPr>
              <a:t>” </a:t>
            </a:r>
            <a:r>
              <a:rPr lang="ko-KR" altLang="en-US" dirty="0">
                <a:ea typeface="맑은 고딕"/>
              </a:rPr>
              <a:t>공약의</a:t>
            </a:r>
            <a:r>
              <a:rPr lang="en-US" altLang="ko-KR" dirty="0">
                <a:ea typeface="맑은 고딕"/>
              </a:rPr>
              <a:t> </a:t>
            </a:r>
            <a:r>
              <a:rPr lang="ko-KR" altLang="en-US" dirty="0">
                <a:ea typeface="맑은 고딕"/>
              </a:rPr>
              <a:t>실현 가능성을 검증한 것</a:t>
            </a:r>
            <a:r>
              <a:rPr lang="en-US" altLang="ko-KR" dirty="0">
                <a:ea typeface="맑은 고딕"/>
              </a:rPr>
              <a:t>. </a:t>
            </a:r>
            <a:r>
              <a:rPr lang="ko-KR" altLang="en-US" dirty="0">
                <a:ea typeface="맑은 고딕"/>
              </a:rPr>
              <a:t>  </a:t>
            </a:r>
          </a:p>
          <a:p>
            <a:endParaRPr lang="ko-KR" altLang="en-US" dirty="0">
              <a:ea typeface="맑은 고딕"/>
            </a:endParaRPr>
          </a:p>
          <a:p>
            <a:pPr marL="0" indent="0">
              <a:buNone/>
            </a:pPr>
            <a:endParaRPr lang="ko-KR" altLang="en-US" dirty="0">
              <a:ea typeface="맑은 고딕"/>
            </a:endParaRPr>
          </a:p>
          <a:p>
            <a:pPr marL="0" indent="0">
              <a:buNone/>
            </a:pPr>
            <a:endParaRPr lang="ko-KR" altLang="en-US" dirty="0">
              <a:ea typeface="맑은 고딕"/>
            </a:endParaRPr>
          </a:p>
        </p:txBody>
      </p:sp>
    </p:spTree>
    <p:extLst>
      <p:ext uri="{BB962C8B-B14F-4D97-AF65-F5344CB8AC3E}">
        <p14:creationId xmlns:p14="http://schemas.microsoft.com/office/powerpoint/2010/main" val="3495645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12B490F7-6CDD-40FA-94B6-D568810ADDBB}"/>
              </a:ext>
            </a:extLst>
          </p:cNvPr>
          <p:cNvSpPr>
            <a:spLocks noGrp="1"/>
          </p:cNvSpPr>
          <p:nvPr>
            <p:ph type="title"/>
          </p:nvPr>
        </p:nvSpPr>
        <p:spPr/>
        <p:txBody>
          <a:bodyPr>
            <a:normAutofit fontScale="90000"/>
          </a:bodyPr>
          <a:lstStyle/>
          <a:p>
            <a:r>
              <a:rPr lang="en-US" altLang="ko-KR" dirty="0"/>
              <a:t/>
            </a:r>
            <a:br>
              <a:rPr lang="en-US" altLang="ko-KR" dirty="0"/>
            </a:br>
            <a:r>
              <a:rPr lang="ko-KR" altLang="en-US" dirty="0"/>
              <a:t>완벽하게 보호되지 않아온 </a:t>
            </a:r>
            <a:r>
              <a:rPr lang="en-US" altLang="ko-KR" dirty="0"/>
              <a:t>‘</a:t>
            </a:r>
            <a:r>
              <a:rPr lang="ko-KR" altLang="en-US" dirty="0"/>
              <a:t>언론의 자유＇ </a:t>
            </a:r>
            <a:br>
              <a:rPr lang="ko-KR" altLang="en-US" dirty="0"/>
            </a:br>
            <a:endParaRPr lang="ko-KR" altLang="en-US" dirty="0"/>
          </a:p>
        </p:txBody>
      </p:sp>
      <p:sp>
        <p:nvSpPr>
          <p:cNvPr id="3" name="내용 개체 틀 2">
            <a:extLst>
              <a:ext uri="{FF2B5EF4-FFF2-40B4-BE49-F238E27FC236}">
                <a16:creationId xmlns:a16="http://schemas.microsoft.com/office/drawing/2014/main" xmlns="" id="{19CDE5E9-B20C-4A9D-AAB0-9DE59ED530CA}"/>
              </a:ext>
            </a:extLst>
          </p:cNvPr>
          <p:cNvSpPr>
            <a:spLocks noGrp="1"/>
          </p:cNvSpPr>
          <p:nvPr>
            <p:ph idx="1"/>
          </p:nvPr>
        </p:nvSpPr>
        <p:spPr/>
        <p:txBody>
          <a:bodyPr vert="horz" lIns="91440" tIns="45720" rIns="91440" bIns="45720" rtlCol="0" anchor="t">
            <a:normAutofit/>
          </a:bodyPr>
          <a:lstStyle/>
          <a:p>
            <a:r>
              <a:rPr lang="ko-KR" altLang="en-US" dirty="0">
                <a:ea typeface="맑은 고딕"/>
              </a:rPr>
              <a:t>수정헌법 </a:t>
            </a:r>
            <a:r>
              <a:rPr lang="en-US" altLang="ko-KR" dirty="0">
                <a:ea typeface="맑은 고딕"/>
              </a:rPr>
              <a:t>1</a:t>
            </a:r>
            <a:r>
              <a:rPr lang="ko-KR" altLang="en-US" dirty="0">
                <a:ea typeface="맑은 고딕"/>
              </a:rPr>
              <a:t>조와 권리 장전이 언론 자유</a:t>
            </a:r>
            <a:r>
              <a:rPr lang="en-US" altLang="ko-KR" dirty="0">
                <a:ea typeface="맑은 고딕"/>
              </a:rPr>
              <a:t>(freedom</a:t>
            </a:r>
            <a:r>
              <a:rPr lang="ko-KR" altLang="en-US" dirty="0">
                <a:ea typeface="맑은 고딕"/>
              </a:rPr>
              <a:t> </a:t>
            </a:r>
            <a:r>
              <a:rPr lang="en-US" altLang="ko-KR" dirty="0">
                <a:ea typeface="맑은 고딕"/>
              </a:rPr>
              <a:t>of speech and press)</a:t>
            </a:r>
            <a:r>
              <a:rPr lang="ko-KR" altLang="en-US" dirty="0">
                <a:ea typeface="맑은 고딕"/>
              </a:rPr>
              <a:t>를 보장한 것과 달리 현실은 </a:t>
            </a:r>
            <a:r>
              <a:rPr lang="ko-KR" altLang="en-US" dirty="0" err="1">
                <a:ea typeface="맑은 고딕"/>
              </a:rPr>
              <a:t>선동법</a:t>
            </a:r>
            <a:r>
              <a:rPr lang="en-US" altLang="ko-KR" dirty="0">
                <a:ea typeface="맑은 고딕"/>
              </a:rPr>
              <a:t>(Sedition Act, 1798) </a:t>
            </a:r>
            <a:r>
              <a:rPr lang="ko-KR" altLang="en-US" dirty="0">
                <a:ea typeface="맑은 고딕"/>
              </a:rPr>
              <a:t>의</a:t>
            </a:r>
            <a:r>
              <a:rPr lang="en-US" altLang="ko-KR" dirty="0">
                <a:ea typeface="맑은 고딕"/>
              </a:rPr>
              <a:t> </a:t>
            </a:r>
            <a:r>
              <a:rPr lang="ko-KR" altLang="en-US" dirty="0">
                <a:ea typeface="맑은 고딕"/>
              </a:rPr>
              <a:t>제정으로 </a:t>
            </a:r>
            <a:r>
              <a:rPr lang="ko-KR" altLang="en-US" dirty="0"/>
              <a:t>선동적 명예훼손</a:t>
            </a:r>
            <a:r>
              <a:rPr lang="en-US" altLang="ko-KR" dirty="0"/>
              <a:t>(seditious</a:t>
            </a:r>
            <a:r>
              <a:rPr lang="ko-KR" altLang="en-US" dirty="0"/>
              <a:t> </a:t>
            </a:r>
            <a:r>
              <a:rPr lang="en-US" altLang="ko-KR" dirty="0"/>
              <a:t>libel)</a:t>
            </a:r>
            <a:r>
              <a:rPr lang="ko-KR" altLang="en-US" dirty="0"/>
              <a:t>이 인정될 경우 사실을 공표하더라도 처벌 대상이 되었음</a:t>
            </a:r>
            <a:r>
              <a:rPr lang="en-US" altLang="ko-KR" dirty="0"/>
              <a:t>.</a:t>
            </a:r>
          </a:p>
          <a:p>
            <a:r>
              <a:rPr lang="ko-KR" altLang="en-US" dirty="0"/>
              <a:t>미국 언론사는 뉴욕 주지사를 비판했던 인쇄업자 </a:t>
            </a:r>
            <a:r>
              <a:rPr lang="en-US" altLang="ko-KR" dirty="0"/>
              <a:t>Zenger</a:t>
            </a:r>
            <a:r>
              <a:rPr lang="ko-KR" altLang="en-US" dirty="0"/>
              <a:t>가 선동적 명예훼손으로 기소되었다가 </a:t>
            </a:r>
            <a:r>
              <a:rPr lang="ko-KR" altLang="en-US" dirty="0" err="1"/>
              <a:t>무죄방면된</a:t>
            </a:r>
            <a:r>
              <a:rPr lang="ko-KR" altLang="en-US" dirty="0"/>
              <a:t> 것을 수정헌법 </a:t>
            </a:r>
            <a:r>
              <a:rPr lang="en-US" altLang="ko-KR" dirty="0"/>
              <a:t>1</a:t>
            </a:r>
            <a:r>
              <a:rPr lang="ko-KR" altLang="en-US" dirty="0"/>
              <a:t>조의 승리로 기록하지만</a:t>
            </a:r>
            <a:r>
              <a:rPr lang="en-US" altLang="ko-KR" dirty="0"/>
              <a:t>, 20</a:t>
            </a:r>
            <a:r>
              <a:rPr lang="ko-KR" altLang="en-US" dirty="0"/>
              <a:t>세기 전반까지 미국에서는 보도가 아닌 의견으로 공인을 비난했을 때조차 명예훼손 소송의 대상이 되었으며</a:t>
            </a:r>
            <a:r>
              <a:rPr lang="en-US" altLang="ko-KR" dirty="0"/>
              <a:t>, </a:t>
            </a:r>
            <a:r>
              <a:rPr lang="ko-KR" altLang="en-US" dirty="0"/>
              <a:t>그 비난이 사실에 입각했을 때도 사실성 입증의 책임이 언론에 있었음</a:t>
            </a:r>
            <a:r>
              <a:rPr lang="en-US" altLang="ko-KR" dirty="0"/>
              <a:t>.</a:t>
            </a:r>
          </a:p>
        </p:txBody>
      </p:sp>
    </p:spTree>
    <p:extLst>
      <p:ext uri="{BB962C8B-B14F-4D97-AF65-F5344CB8AC3E}">
        <p14:creationId xmlns:p14="http://schemas.microsoft.com/office/powerpoint/2010/main" val="2259901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2A50E711-802F-4ADA-BC54-951716F24C0E}"/>
              </a:ext>
            </a:extLst>
          </p:cNvPr>
          <p:cNvSpPr>
            <a:spLocks noGrp="1"/>
          </p:cNvSpPr>
          <p:nvPr>
            <p:ph type="title"/>
          </p:nvPr>
        </p:nvSpPr>
        <p:spPr/>
        <p:txBody>
          <a:bodyPr/>
          <a:lstStyle/>
          <a:p>
            <a:r>
              <a:rPr lang="en-US" altLang="ko-KR" sz="3200" cap="all" dirty="0"/>
              <a:t>NEW YORK TIMES CO. V. SULLIVAN  </a:t>
            </a:r>
            <a:r>
              <a:rPr lang="ko-KR" altLang="en-US" sz="3200" cap="all" dirty="0"/>
              <a:t>판결 </a:t>
            </a:r>
            <a:r>
              <a:rPr lang="en-US" altLang="ko-KR" sz="3200" cap="all" dirty="0"/>
              <a:t>(1964</a:t>
            </a:r>
            <a:r>
              <a:rPr lang="ko-KR" altLang="en-US" sz="3200" cap="all" dirty="0"/>
              <a:t>년</a:t>
            </a:r>
            <a:r>
              <a:rPr lang="en-US" altLang="ko-KR" sz="3200" cap="all" dirty="0"/>
              <a:t>)</a:t>
            </a:r>
            <a:r>
              <a:rPr lang="en-US" dirty="0">
                <a:latin typeface="+mj-ea"/>
                <a:cs typeface="+mj-ea"/>
              </a:rPr>
              <a:t/>
            </a:r>
            <a:br>
              <a:rPr lang="en-US" dirty="0">
                <a:latin typeface="+mj-ea"/>
                <a:cs typeface="+mj-ea"/>
              </a:rPr>
            </a:br>
            <a:endParaRPr lang="ko-KR" altLang="en-US" dirty="0"/>
          </a:p>
        </p:txBody>
      </p:sp>
      <p:sp>
        <p:nvSpPr>
          <p:cNvPr id="3" name="내용 개체 틀 2">
            <a:extLst>
              <a:ext uri="{FF2B5EF4-FFF2-40B4-BE49-F238E27FC236}">
                <a16:creationId xmlns:a16="http://schemas.microsoft.com/office/drawing/2014/main" xmlns="" id="{7855E8BB-6B70-49BA-B7E5-503EE2F11307}"/>
              </a:ext>
            </a:extLst>
          </p:cNvPr>
          <p:cNvSpPr>
            <a:spLocks noGrp="1"/>
          </p:cNvSpPr>
          <p:nvPr>
            <p:ph idx="1"/>
          </p:nvPr>
        </p:nvSpPr>
        <p:spPr/>
        <p:txBody>
          <a:bodyPr vert="horz" lIns="91440" tIns="45720" rIns="91440" bIns="45720" rtlCol="0" anchor="t">
            <a:normAutofit fontScale="77500" lnSpcReduction="20000"/>
          </a:bodyPr>
          <a:lstStyle/>
          <a:p>
            <a:r>
              <a:rPr lang="ko-KR" altLang="en-US" dirty="0"/>
              <a:t>공인보도와 명예훼손에 관해 그 이전과  </a:t>
            </a:r>
            <a:endParaRPr lang="en-US" altLang="ko-KR" dirty="0"/>
          </a:p>
          <a:p>
            <a:pPr marL="0" indent="0">
              <a:buNone/>
            </a:pPr>
            <a:r>
              <a:rPr lang="ko-KR" altLang="en-US" dirty="0"/>
              <a:t>  이후를 가른 획기적인 판결</a:t>
            </a:r>
            <a:r>
              <a:rPr lang="en-US" altLang="ko-KR" dirty="0"/>
              <a:t>. </a:t>
            </a:r>
          </a:p>
          <a:p>
            <a:endParaRPr lang="en-US" altLang="ko-KR" dirty="0"/>
          </a:p>
          <a:p>
            <a:r>
              <a:rPr lang="ko-KR" altLang="en-US" dirty="0"/>
              <a:t>앨라배마에서 벌어진 </a:t>
            </a:r>
            <a:endParaRPr lang="en-US" altLang="ko-KR" dirty="0"/>
          </a:p>
          <a:p>
            <a:pPr marL="0" indent="0">
              <a:buNone/>
            </a:pPr>
            <a:r>
              <a:rPr lang="en-US" altLang="ko-KR" dirty="0"/>
              <a:t>  </a:t>
            </a:r>
            <a:r>
              <a:rPr lang="ko-KR" altLang="en-US" dirty="0"/>
              <a:t>흑인 인권 운동을 돕기 위한  </a:t>
            </a:r>
            <a:endParaRPr lang="en-US" altLang="ko-KR" dirty="0"/>
          </a:p>
          <a:p>
            <a:pPr marL="0" indent="0">
              <a:buNone/>
            </a:pPr>
            <a:r>
              <a:rPr lang="en-US" altLang="ko-KR" dirty="0"/>
              <a:t>  </a:t>
            </a:r>
            <a:r>
              <a:rPr lang="ko-KR" altLang="en-US" dirty="0"/>
              <a:t>모금형 광고에 쓰인 </a:t>
            </a:r>
            <a:endParaRPr lang="en-US" altLang="ko-KR" dirty="0"/>
          </a:p>
          <a:p>
            <a:pPr marL="0" indent="0">
              <a:buNone/>
            </a:pPr>
            <a:r>
              <a:rPr lang="en-US" altLang="ko-KR" dirty="0"/>
              <a:t>  </a:t>
            </a:r>
            <a:r>
              <a:rPr lang="ko-KR" altLang="en-US" dirty="0" err="1"/>
              <a:t>뉴욕타임스의</a:t>
            </a:r>
            <a:r>
              <a:rPr lang="ko-KR" altLang="en-US" dirty="0"/>
              <a:t> 사설에 </a:t>
            </a:r>
            <a:r>
              <a:rPr lang="en-US" altLang="ko-KR" dirty="0"/>
              <a:t/>
            </a:r>
            <a:br>
              <a:rPr lang="en-US" altLang="ko-KR" dirty="0"/>
            </a:br>
            <a:r>
              <a:rPr lang="en-US" altLang="ko-KR" dirty="0"/>
              <a:t>  </a:t>
            </a:r>
            <a:r>
              <a:rPr lang="ko-KR" altLang="en-US" dirty="0"/>
              <a:t>여러가지 오류가 포함됨</a:t>
            </a:r>
            <a:r>
              <a:rPr lang="en-US" altLang="ko-KR" dirty="0"/>
              <a:t>. </a:t>
            </a:r>
          </a:p>
          <a:p>
            <a:pPr marL="0" indent="0">
              <a:buNone/>
            </a:pPr>
            <a:r>
              <a:rPr lang="en-US" altLang="ko-KR" dirty="0"/>
              <a:t>  </a:t>
            </a:r>
            <a:r>
              <a:rPr lang="ko-KR" altLang="en-US" dirty="0"/>
              <a:t>당시 앨라배마 </a:t>
            </a:r>
            <a:r>
              <a:rPr lang="ko-KR" altLang="en-US" dirty="0" err="1"/>
              <a:t>경찰책임자였던</a:t>
            </a:r>
            <a:r>
              <a:rPr lang="ko-KR" altLang="en-US" dirty="0"/>
              <a:t> </a:t>
            </a:r>
            <a:endParaRPr lang="en-US" altLang="ko-KR" dirty="0"/>
          </a:p>
          <a:p>
            <a:pPr marL="0" indent="0">
              <a:buNone/>
            </a:pPr>
            <a:r>
              <a:rPr lang="ko-KR" altLang="en-US" dirty="0"/>
              <a:t>  </a:t>
            </a:r>
            <a:r>
              <a:rPr lang="ko-KR" altLang="en-US" dirty="0" err="1"/>
              <a:t>설리반이</a:t>
            </a:r>
            <a:r>
              <a:rPr lang="ko-KR" altLang="en-US" dirty="0"/>
              <a:t> 이를 근거로</a:t>
            </a:r>
            <a:endParaRPr lang="en-US" altLang="ko-KR" dirty="0"/>
          </a:p>
          <a:p>
            <a:pPr marL="0" indent="0">
              <a:buNone/>
            </a:pPr>
            <a:r>
              <a:rPr lang="ko-KR" altLang="en-US" dirty="0"/>
              <a:t>  명예훼손이라며 소송 제기.   </a:t>
            </a:r>
            <a:endParaRPr lang="en-US" altLang="ko-KR" dirty="0">
              <a:ea typeface="맑은 고딕"/>
            </a:endParaRPr>
          </a:p>
          <a:p>
            <a:pPr marL="0" indent="0">
              <a:buNone/>
            </a:pPr>
            <a:r>
              <a:rPr lang="ko-KR" altLang="en-US" dirty="0"/>
              <a:t>  </a:t>
            </a:r>
            <a:endParaRPr lang="en-US" altLang="ko-KR" dirty="0"/>
          </a:p>
          <a:p>
            <a:endParaRPr lang="en-US" altLang="ko-KR" dirty="0"/>
          </a:p>
        </p:txBody>
      </p:sp>
      <p:pic>
        <p:nvPicPr>
          <p:cNvPr id="5" name="그림 4">
            <a:extLst>
              <a:ext uri="{FF2B5EF4-FFF2-40B4-BE49-F238E27FC236}">
                <a16:creationId xmlns:a16="http://schemas.microsoft.com/office/drawing/2014/main" xmlns="" id="{6A028EFA-22CE-4687-A826-E5D044E877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4905" y="1152525"/>
            <a:ext cx="4553639" cy="6858000"/>
          </a:xfrm>
          <a:prstGeom prst="rect">
            <a:avLst/>
          </a:prstGeom>
        </p:spPr>
      </p:pic>
    </p:spTree>
    <p:extLst>
      <p:ext uri="{BB962C8B-B14F-4D97-AF65-F5344CB8AC3E}">
        <p14:creationId xmlns:p14="http://schemas.microsoft.com/office/powerpoint/2010/main" val="1135582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151B0ABD-F139-4ED9-875F-B6CB7E7EDBBC}"/>
              </a:ext>
            </a:extLst>
          </p:cNvPr>
          <p:cNvSpPr>
            <a:spLocks noGrp="1"/>
          </p:cNvSpPr>
          <p:nvPr>
            <p:ph type="title"/>
          </p:nvPr>
        </p:nvSpPr>
        <p:spPr/>
        <p:txBody>
          <a:bodyPr/>
          <a:lstStyle/>
          <a:p>
            <a:endParaRPr lang="ko-KR" altLang="en-US"/>
          </a:p>
        </p:txBody>
      </p:sp>
      <p:sp>
        <p:nvSpPr>
          <p:cNvPr id="3" name="내용 개체 틀 2">
            <a:extLst>
              <a:ext uri="{FF2B5EF4-FFF2-40B4-BE49-F238E27FC236}">
                <a16:creationId xmlns:a16="http://schemas.microsoft.com/office/drawing/2014/main" xmlns="" id="{1EDCBFFE-30F2-4586-A10E-550E1C246135}"/>
              </a:ext>
            </a:extLst>
          </p:cNvPr>
          <p:cNvSpPr>
            <a:spLocks noGrp="1"/>
          </p:cNvSpPr>
          <p:nvPr>
            <p:ph idx="1"/>
          </p:nvPr>
        </p:nvSpPr>
        <p:spPr/>
        <p:txBody>
          <a:bodyPr>
            <a:normAutofit/>
          </a:bodyPr>
          <a:lstStyle/>
          <a:p>
            <a:r>
              <a:rPr lang="ko-KR" altLang="en-US" dirty="0"/>
              <a:t>앨라배마 주 법원에서는 </a:t>
            </a:r>
            <a:r>
              <a:rPr lang="ko-KR" altLang="en-US" dirty="0" err="1"/>
              <a:t>뉴욕타임스가</a:t>
            </a:r>
            <a:r>
              <a:rPr lang="ko-KR" altLang="en-US" dirty="0"/>
              <a:t> 패소했지만</a:t>
            </a:r>
            <a:r>
              <a:rPr lang="en-US" altLang="ko-KR" dirty="0"/>
              <a:t>, </a:t>
            </a:r>
            <a:r>
              <a:rPr lang="ko-KR" altLang="en-US" dirty="0"/>
              <a:t>항소심에서 연방대법원은 </a:t>
            </a:r>
            <a:endParaRPr lang="en-US" altLang="ko-KR" dirty="0"/>
          </a:p>
          <a:p>
            <a:pPr marL="0" indent="0">
              <a:buNone/>
            </a:pPr>
            <a:r>
              <a:rPr lang="en-US" altLang="ko-KR" dirty="0"/>
              <a:t>“</a:t>
            </a:r>
            <a:r>
              <a:rPr lang="ko-KR" altLang="en-US" dirty="0"/>
              <a:t>공무원이 자기의 공직 업무에 관한 허위적인 명예훼손으로 인한 손해배상을 구하려면 그 </a:t>
            </a:r>
            <a:r>
              <a:rPr lang="ko-KR" altLang="en-US" dirty="0" err="1"/>
              <a:t>명예훼손적인</a:t>
            </a:r>
            <a:r>
              <a:rPr lang="ko-KR" altLang="en-US" dirty="0"/>
              <a:t> 내용이 </a:t>
            </a:r>
            <a:r>
              <a:rPr lang="en-US" altLang="ko-KR" dirty="0"/>
              <a:t>‘</a:t>
            </a:r>
            <a:r>
              <a:rPr lang="ko-KR" altLang="en-US" dirty="0"/>
              <a:t>현실적 악의‘</a:t>
            </a:r>
            <a:r>
              <a:rPr lang="en-US" altLang="ko-KR" dirty="0"/>
              <a:t>(actual</a:t>
            </a:r>
            <a:r>
              <a:rPr lang="ko-KR" altLang="en-US" dirty="0"/>
              <a:t> </a:t>
            </a:r>
            <a:r>
              <a:rPr lang="en-US" altLang="ko-KR" dirty="0"/>
              <a:t>malice) </a:t>
            </a:r>
            <a:r>
              <a:rPr lang="ko-KR" altLang="en-US" dirty="0"/>
              <a:t>즉</a:t>
            </a:r>
            <a:r>
              <a:rPr lang="en-US" altLang="ko-KR" dirty="0"/>
              <a:t>, </a:t>
            </a:r>
            <a:r>
              <a:rPr lang="ko-KR" altLang="en-US" dirty="0"/>
              <a:t>그것이 허위임을 인지하거나 그것의 진위를 무모할 정도로 무시하고서 보도되었음을 입증해야만 한다</a:t>
            </a:r>
            <a:r>
              <a:rPr lang="en-US" altLang="ko-KR" dirty="0"/>
              <a:t>”</a:t>
            </a:r>
            <a:r>
              <a:rPr lang="ko-KR" altLang="en-US" dirty="0"/>
              <a:t>고 판시</a:t>
            </a:r>
            <a:r>
              <a:rPr lang="en-US" altLang="ko-KR" dirty="0"/>
              <a:t>(</a:t>
            </a:r>
            <a:r>
              <a:rPr lang="ko-KR" altLang="en-US" dirty="0"/>
              <a:t>이승선</a:t>
            </a:r>
            <a:r>
              <a:rPr lang="en-US" altLang="ko-KR" dirty="0"/>
              <a:t>, 2007)</a:t>
            </a:r>
          </a:p>
          <a:p>
            <a:pPr marL="0" indent="0">
              <a:buNone/>
            </a:pPr>
            <a:endParaRPr lang="en-US" altLang="ko-KR" dirty="0"/>
          </a:p>
        </p:txBody>
      </p:sp>
    </p:spTree>
    <p:extLst>
      <p:ext uri="{BB962C8B-B14F-4D97-AF65-F5344CB8AC3E}">
        <p14:creationId xmlns:p14="http://schemas.microsoft.com/office/powerpoint/2010/main" val="436522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507C88BB-497F-4199-B877-54A84D6E343B}"/>
              </a:ext>
            </a:extLst>
          </p:cNvPr>
          <p:cNvSpPr>
            <a:spLocks noGrp="1"/>
          </p:cNvSpPr>
          <p:nvPr>
            <p:ph type="title"/>
          </p:nvPr>
        </p:nvSpPr>
        <p:spPr/>
        <p:txBody>
          <a:bodyPr/>
          <a:lstStyle/>
          <a:p>
            <a:endParaRPr lang="ko-KR" altLang="en-US" dirty="0"/>
          </a:p>
        </p:txBody>
      </p:sp>
      <p:sp>
        <p:nvSpPr>
          <p:cNvPr id="3" name="내용 개체 틀 2">
            <a:extLst>
              <a:ext uri="{FF2B5EF4-FFF2-40B4-BE49-F238E27FC236}">
                <a16:creationId xmlns:a16="http://schemas.microsoft.com/office/drawing/2014/main" xmlns="" id="{30A0E331-44DD-4081-A87F-DA2F9C173425}"/>
              </a:ext>
            </a:extLst>
          </p:cNvPr>
          <p:cNvSpPr>
            <a:spLocks noGrp="1"/>
          </p:cNvSpPr>
          <p:nvPr>
            <p:ph idx="1"/>
          </p:nvPr>
        </p:nvSpPr>
        <p:spPr/>
        <p:txBody>
          <a:bodyPr>
            <a:normAutofit/>
          </a:bodyPr>
          <a:lstStyle/>
          <a:p>
            <a:endParaRPr lang="en-US" altLang="ko-KR" dirty="0"/>
          </a:p>
          <a:p>
            <a:r>
              <a:rPr lang="ko-KR" altLang="en-US" dirty="0"/>
              <a:t>연방대법원은 자유로운 토론에서 오류가 있는 발언은 불가피하며</a:t>
            </a:r>
            <a:r>
              <a:rPr lang="en-US" altLang="ko-KR" dirty="0"/>
              <a:t>, </a:t>
            </a:r>
            <a:r>
              <a:rPr lang="ko-KR" altLang="en-US" dirty="0"/>
              <a:t>사실에 오류가 있다는 이유로 공인에 대한 비판을 처벌할 경우 공익에 관련한 발언들을 위축시키는 결과를 낳게 될 것이라고 판결의 이유를 밝힘</a:t>
            </a:r>
            <a:r>
              <a:rPr lang="en-US" altLang="ko-KR" dirty="0"/>
              <a:t>. </a:t>
            </a:r>
          </a:p>
          <a:p>
            <a:r>
              <a:rPr lang="ko-KR" altLang="en-US" dirty="0"/>
              <a:t>이 판결을 통해 공직자 뿐 아니라 공인을 대상으로 한 미국의 언론보도 자유가 획기적으로 신장됨</a:t>
            </a:r>
          </a:p>
          <a:p>
            <a:endParaRPr lang="ko-KR" altLang="en-US" dirty="0"/>
          </a:p>
        </p:txBody>
      </p:sp>
    </p:spTree>
    <p:extLst>
      <p:ext uri="{BB962C8B-B14F-4D97-AF65-F5344CB8AC3E}">
        <p14:creationId xmlns:p14="http://schemas.microsoft.com/office/powerpoint/2010/main" val="399136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xmlns="" id="{2A06E0BE-EA71-4FC0-BA35-E6024768766D}"/>
              </a:ext>
            </a:extLst>
          </p:cNvPr>
          <p:cNvSpPr>
            <a:spLocks noGrp="1"/>
          </p:cNvSpPr>
          <p:nvPr>
            <p:ph type="title"/>
          </p:nvPr>
        </p:nvSpPr>
        <p:spPr/>
        <p:txBody>
          <a:bodyPr>
            <a:normAutofit fontScale="90000"/>
          </a:bodyPr>
          <a:lstStyle/>
          <a:p>
            <a:r>
              <a:rPr lang="ko-KR" altLang="en-US" dirty="0"/>
              <a:t>공인이 거짓말할 자유도 보장한 </a:t>
            </a:r>
            <a:r>
              <a:rPr lang="ko-KR" altLang="en-US" dirty="0" err="1"/>
              <a:t>설리번</a:t>
            </a:r>
            <a:r>
              <a:rPr lang="ko-KR" altLang="en-US" dirty="0"/>
              <a:t> 판결</a:t>
            </a:r>
            <a:r>
              <a:rPr lang="en-US" altLang="ko-KR" dirty="0"/>
              <a:t/>
            </a:r>
            <a:br>
              <a:rPr lang="en-US" altLang="ko-KR" dirty="0"/>
            </a:br>
            <a:endParaRPr lang="ko-KR" altLang="en-US" dirty="0"/>
          </a:p>
        </p:txBody>
      </p:sp>
      <p:pic>
        <p:nvPicPr>
          <p:cNvPr id="5" name="내용 개체 틀 4">
            <a:extLst>
              <a:ext uri="{FF2B5EF4-FFF2-40B4-BE49-F238E27FC236}">
                <a16:creationId xmlns:a16="http://schemas.microsoft.com/office/drawing/2014/main" xmlns="" id="{09928ECA-4850-4E9A-B4D8-5965CFD69CE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57864" y="1458078"/>
            <a:ext cx="6100938" cy="4351338"/>
          </a:xfrm>
        </p:spPr>
      </p:pic>
      <p:sp>
        <p:nvSpPr>
          <p:cNvPr id="3" name="TextBox 2">
            <a:extLst>
              <a:ext uri="{FF2B5EF4-FFF2-40B4-BE49-F238E27FC236}">
                <a16:creationId xmlns:a16="http://schemas.microsoft.com/office/drawing/2014/main" xmlns="" id="{B1612581-2E09-4EAB-80CC-CA01CE444EEB}"/>
              </a:ext>
            </a:extLst>
          </p:cNvPr>
          <p:cNvSpPr txBox="1"/>
          <p:nvPr/>
        </p:nvSpPr>
        <p:spPr>
          <a:xfrm>
            <a:off x="8178466" y="2574758"/>
            <a:ext cx="3112168" cy="2862322"/>
          </a:xfrm>
          <a:prstGeom prst="rect">
            <a:avLst/>
          </a:prstGeom>
          <a:noFill/>
        </p:spPr>
        <p:txBody>
          <a:bodyPr wrap="square" rtlCol="0">
            <a:spAutoFit/>
          </a:bodyPr>
          <a:lstStyle/>
          <a:p>
            <a:r>
              <a:rPr lang="en-US" altLang="ko-KR" sz="2000" dirty="0"/>
              <a:t>"Candidates have a legal right to lie to voters just about as much as they want.“</a:t>
            </a:r>
            <a:br>
              <a:rPr lang="en-US" altLang="ko-KR" sz="2000" dirty="0"/>
            </a:br>
            <a:r>
              <a:rPr lang="en-US" altLang="ko-KR" sz="2000" dirty="0"/>
              <a:t>(‘</a:t>
            </a:r>
            <a:r>
              <a:rPr lang="ko-KR" altLang="en-US" sz="2000" dirty="0"/>
              <a:t>거짓 정치광고를 했을 때 명예훼손 소송을 당할 수 있느냐</a:t>
            </a:r>
            <a:r>
              <a:rPr lang="en-US" altLang="ko-KR" sz="2000" dirty="0"/>
              <a:t>’</a:t>
            </a:r>
            <a:r>
              <a:rPr lang="ko-KR" altLang="en-US" sz="2000" dirty="0"/>
              <a:t>는 질문에 대한 </a:t>
            </a:r>
            <a:r>
              <a:rPr lang="en-US" altLang="ko-KR" sz="2000" dirty="0"/>
              <a:t>2008</a:t>
            </a:r>
            <a:r>
              <a:rPr lang="ko-KR" altLang="en-US" sz="2000" dirty="0"/>
              <a:t>년 </a:t>
            </a:r>
            <a:r>
              <a:rPr lang="en-US" altLang="ko-KR" sz="2000" dirty="0"/>
              <a:t>FactCheck.org</a:t>
            </a:r>
            <a:r>
              <a:rPr lang="ko-KR" altLang="en-US" sz="2000" dirty="0"/>
              <a:t>의 검증</a:t>
            </a:r>
            <a:r>
              <a:rPr lang="en-US" altLang="ko-KR" sz="2000" dirty="0"/>
              <a:t>)</a:t>
            </a:r>
          </a:p>
        </p:txBody>
      </p:sp>
    </p:spTree>
    <p:extLst>
      <p:ext uri="{BB962C8B-B14F-4D97-AF65-F5344CB8AC3E}">
        <p14:creationId xmlns:p14="http://schemas.microsoft.com/office/powerpoint/2010/main" val="260077365"/>
      </p:ext>
    </p:extLst>
  </p:cSld>
  <p:clrMapOvr>
    <a:masterClrMapping/>
  </p:clrMapOvr>
</p:sld>
</file>

<file path=ppt/theme/theme1.xml><?xml version="1.0" encoding="utf-8"?>
<a:theme xmlns:a="http://schemas.openxmlformats.org/drawingml/2006/main" name="Office Theme">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1446</TotalTime>
  <Words>1044</Words>
  <Application>Microsoft Office PowerPoint</Application>
  <PresentationFormat>사용자 지정</PresentationFormat>
  <Paragraphs>138</Paragraphs>
  <Slides>32</Slides>
  <Notes>0</Notes>
  <HiddenSlides>0</HiddenSlides>
  <MMClips>0</MMClips>
  <ScaleCrop>false</ScaleCrop>
  <HeadingPairs>
    <vt:vector size="4" baseType="variant">
      <vt:variant>
        <vt:lpstr>테마</vt:lpstr>
      </vt:variant>
      <vt:variant>
        <vt:i4>1</vt:i4>
      </vt:variant>
      <vt:variant>
        <vt:lpstr>슬라이드 제목</vt:lpstr>
      </vt:variant>
      <vt:variant>
        <vt:i4>32</vt:i4>
      </vt:variant>
    </vt:vector>
  </HeadingPairs>
  <TitlesOfParts>
    <vt:vector size="33" baseType="lpstr">
      <vt:lpstr>Office Theme</vt:lpstr>
      <vt:lpstr>팩트체크와 언론의 자유</vt:lpstr>
      <vt:lpstr>정치적 팩트체킹(political factchecking)의 기원</vt:lpstr>
      <vt:lpstr>트럼프 대통령 공약 검증</vt:lpstr>
      <vt:lpstr>PowerPoint 프레젠테이션</vt:lpstr>
      <vt:lpstr> 완벽하게 보호되지 않아온 ‘언론의 자유＇  </vt:lpstr>
      <vt:lpstr>NEW YORK TIMES CO. V. SULLIVAN  판결 (1964년) </vt:lpstr>
      <vt:lpstr>PowerPoint 프레젠테이션</vt:lpstr>
      <vt:lpstr>PowerPoint 프레젠테이션</vt:lpstr>
      <vt:lpstr>공인이 거짓말할 자유도 보장한 설리번 판결 </vt:lpstr>
      <vt:lpstr>거짓말 할 자유도 보장한 설리번 판결   </vt:lpstr>
      <vt:lpstr>PowerPoint 프레젠테이션</vt:lpstr>
      <vt:lpstr>PowerPoint 프레젠테이션</vt:lpstr>
      <vt:lpstr>정치적 사실검증을 둘러싼 한국의 환경</vt:lpstr>
      <vt:lpstr>‘공적 사안’과 ‘사적 사안’의 구분</vt:lpstr>
      <vt:lpstr>PowerPoint 프레젠테이션</vt:lpstr>
      <vt:lpstr>‘악의적이거나 심히 경솔한＇ </vt:lpstr>
      <vt:lpstr>PowerPoint 프레젠테이션</vt:lpstr>
      <vt:lpstr>공적인물, 공직자들의 언론 관련 소송 현황</vt:lpstr>
      <vt:lpstr>PowerPoint 프레젠테이션</vt:lpstr>
      <vt:lpstr>PowerPoint 프레젠테이션</vt:lpstr>
      <vt:lpstr>팩트체크는 정치적 토론의 종결인가, 출발점인가</vt:lpstr>
      <vt:lpstr>팩트체크와 공론장 활성화</vt:lpstr>
      <vt:lpstr>정치적으로 양극화된 사회에서의 가짜뉴스 </vt:lpstr>
      <vt:lpstr>가짜뉴스와 표현의 자유</vt:lpstr>
      <vt:lpstr>사실과 정치적 토론</vt:lpstr>
      <vt:lpstr>PowerPoint 프레젠테이션</vt:lpstr>
      <vt:lpstr>PowerPoint 프레젠테이션</vt:lpstr>
      <vt:lpstr>PowerPoint 프레젠테이션</vt:lpstr>
      <vt:lpstr>이견에 대한 응대</vt:lpstr>
      <vt:lpstr>PowerPoint 프레젠테이션</vt:lpstr>
      <vt:lpstr>참고문헌</vt:lpstr>
      <vt:lpstr>감사합니다.</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팩트체크와 언론의 자유</dc:title>
  <dc:creator>최경달</dc:creator>
  <cp:lastModifiedBy>yup</cp:lastModifiedBy>
  <cp:revision>123</cp:revision>
  <dcterms:created xsi:type="dcterms:W3CDTF">2017-12-02T13:51:59Z</dcterms:created>
  <dcterms:modified xsi:type="dcterms:W3CDTF">2017-12-05T02:07:11Z</dcterms:modified>
</cp:coreProperties>
</file>