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65" r:id="rId3"/>
    <p:sldId id="257" r:id="rId4"/>
    <p:sldId id="258" r:id="rId5"/>
    <p:sldId id="266" r:id="rId6"/>
    <p:sldId id="267" r:id="rId7"/>
    <p:sldId id="269" r:id="rId8"/>
    <p:sldId id="268" r:id="rId9"/>
    <p:sldId id="270" r:id="rId10"/>
    <p:sldId id="272" r:id="rId11"/>
    <p:sldId id="259" r:id="rId12"/>
    <p:sldId id="261" r:id="rId13"/>
    <p:sldId id="262" r:id="rId14"/>
    <p:sldId id="264" r:id="rId15"/>
    <p:sldId id="271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339933"/>
    <a:srgbClr val="FFFFCC"/>
    <a:srgbClr val="FFFF99"/>
    <a:srgbClr val="C7E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 autoAdjust="0"/>
    <p:restoredTop sz="95916" autoAdjust="0"/>
  </p:normalViewPr>
  <p:slideViewPr>
    <p:cSldViewPr>
      <p:cViewPr>
        <p:scale>
          <a:sx n="100" d="100"/>
          <a:sy n="100" d="100"/>
        </p:scale>
        <p:origin x="-300" y="1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136FF-E52C-4111-A905-F592E39AE7A6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1B273-E856-4EA9-8E0F-2549CF797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666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Now</a:t>
            </a:r>
            <a:r>
              <a:rPr lang="en-US" altLang="ko-KR" baseline="0" dirty="0" smtClean="0"/>
              <a:t> it is important to understand how this effects can be perceived and how they influences positively or negatively the opinion of residents on tourism development.</a:t>
            </a:r>
          </a:p>
          <a:p>
            <a:r>
              <a:rPr lang="en-US" altLang="ko-KR" baseline="0" dirty="0" smtClean="0"/>
              <a:t>There have been a lot of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1B273-E856-4EA9-8E0F-2549CF797081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808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1B273-E856-4EA9-8E0F-2549CF797081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757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6.wdp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17.jpeg"/><Relationship Id="rId4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3.wdp"/><Relationship Id="rId4" Type="http://schemas.openxmlformats.org/officeDocument/2006/relationships/image" Target="../media/image6.jpeg"/><Relationship Id="rId9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25516" y="0"/>
            <a:ext cx="9169516" cy="2630815"/>
          </a:xfrm>
        </p:spPr>
        <p:txBody>
          <a:bodyPr>
            <a:normAutofit/>
          </a:bodyPr>
          <a:lstStyle/>
          <a:p>
            <a:pPr algn="ctr"/>
            <a:r>
              <a:rPr lang="en-US" altLang="ko-KR" sz="2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YanGdong</a:t>
            </a:r>
            <a: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Village </a:t>
            </a:r>
            <a: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Residents` attitude</a:t>
            </a:r>
            <a:b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toward </a:t>
            </a:r>
            <a:r>
              <a:rPr lang="en-US" altLang="ko-K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Tourism: </a:t>
            </a:r>
            <a: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altLang="ko-K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Method </a:t>
            </a:r>
            <a:r>
              <a:rPr lang="en-US" altLang="ko-K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en-US" altLang="ko-KR" sz="2700" dirty="0" smtClean="0"/>
              <a:t/>
            </a:r>
            <a:br>
              <a:rPr lang="en-US" altLang="ko-KR" sz="2700" dirty="0" smtClean="0"/>
            </a:br>
            <a:r>
              <a:rPr lang="en-US" altLang="ko-KR" sz="2700" dirty="0" smtClean="0"/>
              <a:t> </a:t>
            </a:r>
            <a:r>
              <a:rPr lang="ko-KR" altLang="ko-KR" dirty="0"/>
              <a:t/>
            </a:r>
            <a:br>
              <a:rPr lang="ko-KR" altLang="ko-KR" dirty="0"/>
            </a:br>
            <a:endParaRPr lang="ko-KR" altLang="en-US" sz="2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411760" y="6093296"/>
            <a:ext cx="6732240" cy="595597"/>
          </a:xfrm>
        </p:spPr>
        <p:txBody>
          <a:bodyPr anchor="t">
            <a:normAutofit lnSpcReduction="10000"/>
          </a:bodyPr>
          <a:lstStyle/>
          <a:p>
            <a:pPr algn="l" latinLnBrk="0"/>
            <a:r>
              <a:rPr lang="en-US" altLang="ko-KR" sz="1800" dirty="0" smtClean="0">
                <a:solidFill>
                  <a:schemeClr val="tx1"/>
                </a:solidFill>
              </a:rPr>
              <a:t>Perception</a:t>
            </a:r>
            <a:r>
              <a:rPr lang="en-US" altLang="ko-KR" sz="1800" dirty="0">
                <a:solidFill>
                  <a:schemeClr val="tx1"/>
                </a:solidFill>
              </a:rPr>
              <a:t>, impact, identity, Q method, subjectivism, UNESCO, heritage, community, sustainability, Guest- Host relation, stakeholders</a:t>
            </a:r>
            <a:endParaRPr lang="ko-KR" altLang="ko-KR" sz="1800" dirty="0">
              <a:solidFill>
                <a:schemeClr val="tx1"/>
              </a:solidFill>
            </a:endParaRPr>
          </a:p>
          <a:p>
            <a:pPr algn="l"/>
            <a:endParaRPr lang="ko-KR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407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Kyung Hee University</a:t>
            </a:r>
          </a:p>
          <a:p>
            <a:pPr algn="ctr"/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April </a:t>
            </a:r>
            <a:endParaRPr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0" y="6165304"/>
            <a:ext cx="222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Keywords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0" y="213285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err="1"/>
              <a:t>Grilli</a:t>
            </a:r>
            <a:r>
              <a:rPr lang="en-US" altLang="ko-KR" sz="2000" dirty="0"/>
              <a:t> Lucia</a:t>
            </a:r>
            <a:br>
              <a:rPr lang="en-US" altLang="ko-KR" sz="2000" dirty="0"/>
            </a:br>
            <a:r>
              <a:rPr lang="en-US" altLang="ko-KR" sz="2000" dirty="0"/>
              <a:t>Adviser: William C. Hunter</a:t>
            </a:r>
            <a:endParaRPr lang="en-US" sz="20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" t="2874" b="51482"/>
          <a:stretch/>
        </p:blipFill>
        <p:spPr>
          <a:xfrm>
            <a:off x="279271" y="3399256"/>
            <a:ext cx="8613209" cy="262203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6966021" y="5767210"/>
            <a:ext cx="19527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bg1"/>
                </a:solidFill>
              </a:rPr>
              <a:t>Source: </a:t>
            </a:r>
            <a:r>
              <a:rPr lang="en-US" altLang="ko-KR" sz="900" b="1" dirty="0" err="1" smtClean="0">
                <a:solidFill>
                  <a:schemeClr val="bg1"/>
                </a:solidFill>
              </a:rPr>
              <a:t>Yandong</a:t>
            </a:r>
            <a:r>
              <a:rPr lang="en-US" altLang="ko-KR" sz="900" b="1" dirty="0" smtClean="0">
                <a:solidFill>
                  <a:schemeClr val="bg1"/>
                </a:solidFill>
              </a:rPr>
              <a:t> Village Official Site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03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Method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Q method is a methodology that helps to study subjectivity </a:t>
            </a:r>
            <a:r>
              <a:rPr lang="en-US" dirty="0" smtClean="0"/>
              <a:t>(Robbins</a:t>
            </a:r>
            <a:r>
              <a:rPr lang="en-US" dirty="0"/>
              <a:t>, </a:t>
            </a:r>
            <a:r>
              <a:rPr lang="en-US" dirty="0" smtClean="0"/>
              <a:t>&amp; Krueger, 2000). </a:t>
            </a:r>
          </a:p>
          <a:p>
            <a:endParaRPr lang="en-US" dirty="0" smtClean="0"/>
          </a:p>
          <a:p>
            <a:r>
              <a:rPr lang="en-US" dirty="0"/>
              <a:t>Q method </a:t>
            </a:r>
            <a:r>
              <a:rPr lang="en-US" dirty="0" smtClean="0"/>
              <a:t>has </a:t>
            </a:r>
            <a:r>
              <a:rPr lang="en-US" dirty="0"/>
              <a:t>been described</a:t>
            </a:r>
            <a:br>
              <a:rPr lang="en-US" dirty="0"/>
            </a:br>
            <a:r>
              <a:rPr lang="en-US" dirty="0"/>
              <a:t>as an approach for the scientific study of subjectivity (Stephenson </a:t>
            </a:r>
            <a:r>
              <a:rPr lang="en-US" dirty="0" smtClean="0"/>
              <a:t>1953).</a:t>
            </a:r>
          </a:p>
          <a:p>
            <a:endParaRPr lang="en-US" dirty="0" smtClean="0"/>
          </a:p>
          <a:p>
            <a:r>
              <a:rPr lang="en-US" dirty="0" smtClean="0"/>
              <a:t>Stephenson propose a method to reconstruct “point of views”, expressed by peoples` behavior, without use traditional quantitative methods.</a:t>
            </a:r>
          </a:p>
        </p:txBody>
      </p:sp>
    </p:spTree>
    <p:extLst>
      <p:ext uri="{BB962C8B-B14F-4D97-AF65-F5344CB8AC3E}">
        <p14:creationId xmlns:p14="http://schemas.microsoft.com/office/powerpoint/2010/main" val="332896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 Method: Stages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179512" y="1628798"/>
            <a:ext cx="8640960" cy="3154265"/>
            <a:chOff x="179512" y="1628798"/>
            <a:chExt cx="8640960" cy="3154265"/>
          </a:xfrm>
        </p:grpSpPr>
        <p:sp>
          <p:nvSpPr>
            <p:cNvPr id="4" name="현 3"/>
            <p:cNvSpPr/>
            <p:nvPr/>
          </p:nvSpPr>
          <p:spPr>
            <a:xfrm>
              <a:off x="179512" y="1688548"/>
              <a:ext cx="561975" cy="561975"/>
            </a:xfrm>
            <a:prstGeom prst="chord">
              <a:avLst>
                <a:gd name="adj1" fmla="val 4800000"/>
                <a:gd name="adj2" fmla="val 16800000"/>
              </a:avLst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원형 9"/>
            <p:cNvSpPr/>
            <p:nvPr/>
          </p:nvSpPr>
          <p:spPr>
            <a:xfrm>
              <a:off x="239262" y="1748291"/>
              <a:ext cx="449580" cy="449580"/>
            </a:xfrm>
            <a:prstGeom prst="pie">
              <a:avLst>
                <a:gd name="adj1" fmla="val 14400000"/>
                <a:gd name="adj2" fmla="val 1620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자유형 10"/>
            <p:cNvSpPr/>
            <p:nvPr/>
          </p:nvSpPr>
          <p:spPr>
            <a:xfrm>
              <a:off x="538032" y="1927591"/>
              <a:ext cx="1629727" cy="337185"/>
            </a:xfrm>
            <a:custGeom>
              <a:avLst/>
              <a:gdLst>
                <a:gd name="connsiteX0" fmla="*/ 0 w 1629727"/>
                <a:gd name="connsiteY0" fmla="*/ 0 h 337185"/>
                <a:gd name="connsiteX1" fmla="*/ 1629727 w 1629727"/>
                <a:gd name="connsiteY1" fmla="*/ 0 h 337185"/>
                <a:gd name="connsiteX2" fmla="*/ 1629727 w 1629727"/>
                <a:gd name="connsiteY2" fmla="*/ 337185 h 337185"/>
                <a:gd name="connsiteX3" fmla="*/ 0 w 1629727"/>
                <a:gd name="connsiteY3" fmla="*/ 337185 h 337185"/>
                <a:gd name="connsiteX4" fmla="*/ 0 w 1629727"/>
                <a:gd name="connsiteY4" fmla="*/ 0 h 33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9727" h="337185">
                  <a:moveTo>
                    <a:pt x="0" y="0"/>
                  </a:moveTo>
                  <a:lnTo>
                    <a:pt x="1629727" y="0"/>
                  </a:lnTo>
                  <a:lnTo>
                    <a:pt x="1629727" y="337185"/>
                  </a:lnTo>
                  <a:lnTo>
                    <a:pt x="0" y="3371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l" defTabSz="9334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1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Discourse</a:t>
              </a:r>
              <a:endParaRPr lang="ko-KR" altLang="en-US" sz="21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현 12"/>
            <p:cNvSpPr/>
            <p:nvPr/>
          </p:nvSpPr>
          <p:spPr>
            <a:xfrm>
              <a:off x="2511750" y="1628798"/>
              <a:ext cx="561975" cy="561975"/>
            </a:xfrm>
            <a:prstGeom prst="chord">
              <a:avLst>
                <a:gd name="adj1" fmla="val 4800000"/>
                <a:gd name="adj2" fmla="val 16800000"/>
              </a:avLst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원형 13"/>
            <p:cNvSpPr/>
            <p:nvPr/>
          </p:nvSpPr>
          <p:spPr>
            <a:xfrm>
              <a:off x="2571490" y="1688537"/>
              <a:ext cx="449580" cy="449580"/>
            </a:xfrm>
            <a:prstGeom prst="pie">
              <a:avLst>
                <a:gd name="adj1" fmla="val 12600000"/>
                <a:gd name="adj2" fmla="val 1620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자유형 14"/>
            <p:cNvSpPr/>
            <p:nvPr/>
          </p:nvSpPr>
          <p:spPr>
            <a:xfrm>
              <a:off x="2870265" y="1867829"/>
              <a:ext cx="1629727" cy="337185"/>
            </a:xfrm>
            <a:custGeom>
              <a:avLst/>
              <a:gdLst>
                <a:gd name="connsiteX0" fmla="*/ 0 w 1629727"/>
                <a:gd name="connsiteY0" fmla="*/ 0 h 337185"/>
                <a:gd name="connsiteX1" fmla="*/ 1629727 w 1629727"/>
                <a:gd name="connsiteY1" fmla="*/ 0 h 337185"/>
                <a:gd name="connsiteX2" fmla="*/ 1629727 w 1629727"/>
                <a:gd name="connsiteY2" fmla="*/ 337185 h 337185"/>
                <a:gd name="connsiteX3" fmla="*/ 0 w 1629727"/>
                <a:gd name="connsiteY3" fmla="*/ 337185 h 337185"/>
                <a:gd name="connsiteX4" fmla="*/ 0 w 1629727"/>
                <a:gd name="connsiteY4" fmla="*/ 0 h 33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9727" h="337185">
                  <a:moveTo>
                    <a:pt x="0" y="0"/>
                  </a:moveTo>
                  <a:lnTo>
                    <a:pt x="1629727" y="0"/>
                  </a:lnTo>
                  <a:lnTo>
                    <a:pt x="1629727" y="337185"/>
                  </a:lnTo>
                  <a:lnTo>
                    <a:pt x="0" y="3371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l" defTabSz="9334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1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 set</a:t>
              </a:r>
              <a:endParaRPr lang="ko-KR" altLang="en-US" sz="21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현 16"/>
            <p:cNvSpPr/>
            <p:nvPr/>
          </p:nvSpPr>
          <p:spPr>
            <a:xfrm>
              <a:off x="4703670" y="1664360"/>
              <a:ext cx="561975" cy="561975"/>
            </a:xfrm>
            <a:prstGeom prst="chord">
              <a:avLst>
                <a:gd name="adj1" fmla="val 4800000"/>
                <a:gd name="adj2" fmla="val 16800000"/>
              </a:avLst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원형 17"/>
            <p:cNvSpPr/>
            <p:nvPr/>
          </p:nvSpPr>
          <p:spPr>
            <a:xfrm>
              <a:off x="4759866" y="1720539"/>
              <a:ext cx="449580" cy="449580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자유형 18"/>
            <p:cNvSpPr/>
            <p:nvPr/>
          </p:nvSpPr>
          <p:spPr>
            <a:xfrm>
              <a:off x="5102513" y="1922066"/>
              <a:ext cx="1629727" cy="337185"/>
            </a:xfrm>
            <a:custGeom>
              <a:avLst/>
              <a:gdLst>
                <a:gd name="connsiteX0" fmla="*/ 0 w 1629727"/>
                <a:gd name="connsiteY0" fmla="*/ 0 h 337185"/>
                <a:gd name="connsiteX1" fmla="*/ 1629727 w 1629727"/>
                <a:gd name="connsiteY1" fmla="*/ 0 h 337185"/>
                <a:gd name="connsiteX2" fmla="*/ 1629727 w 1629727"/>
                <a:gd name="connsiteY2" fmla="*/ 337185 h 337185"/>
                <a:gd name="connsiteX3" fmla="*/ 0 w 1629727"/>
                <a:gd name="connsiteY3" fmla="*/ 337185 h 337185"/>
                <a:gd name="connsiteX4" fmla="*/ 0 w 1629727"/>
                <a:gd name="connsiteY4" fmla="*/ 0 h 33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9727" h="337185">
                  <a:moveTo>
                    <a:pt x="0" y="0"/>
                  </a:moveTo>
                  <a:lnTo>
                    <a:pt x="1629727" y="0"/>
                  </a:lnTo>
                  <a:lnTo>
                    <a:pt x="1629727" y="337185"/>
                  </a:lnTo>
                  <a:lnTo>
                    <a:pt x="0" y="3371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l" defTabSz="9334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1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 set</a:t>
              </a:r>
              <a:endParaRPr lang="ko-KR" altLang="en-US" sz="21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현 21"/>
            <p:cNvSpPr/>
            <p:nvPr/>
          </p:nvSpPr>
          <p:spPr>
            <a:xfrm>
              <a:off x="6786539" y="1639290"/>
              <a:ext cx="561975" cy="561975"/>
            </a:xfrm>
            <a:prstGeom prst="chord">
              <a:avLst>
                <a:gd name="adj1" fmla="val 4800000"/>
                <a:gd name="adj2" fmla="val 16800000"/>
              </a:avLst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원형 22"/>
            <p:cNvSpPr/>
            <p:nvPr/>
          </p:nvSpPr>
          <p:spPr>
            <a:xfrm>
              <a:off x="6842739" y="1695479"/>
              <a:ext cx="449580" cy="449580"/>
            </a:xfrm>
            <a:prstGeom prst="pie">
              <a:avLst>
                <a:gd name="adj1" fmla="val 9000000"/>
                <a:gd name="adj2" fmla="val 1620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자유형 23"/>
            <p:cNvSpPr/>
            <p:nvPr/>
          </p:nvSpPr>
          <p:spPr>
            <a:xfrm>
              <a:off x="7190745" y="1897702"/>
              <a:ext cx="1629727" cy="337185"/>
            </a:xfrm>
            <a:custGeom>
              <a:avLst/>
              <a:gdLst>
                <a:gd name="connsiteX0" fmla="*/ 0 w 1629727"/>
                <a:gd name="connsiteY0" fmla="*/ 0 h 337185"/>
                <a:gd name="connsiteX1" fmla="*/ 1629727 w 1629727"/>
                <a:gd name="connsiteY1" fmla="*/ 0 h 337185"/>
                <a:gd name="connsiteX2" fmla="*/ 1629727 w 1629727"/>
                <a:gd name="connsiteY2" fmla="*/ 337185 h 337185"/>
                <a:gd name="connsiteX3" fmla="*/ 0 w 1629727"/>
                <a:gd name="connsiteY3" fmla="*/ 337185 h 337185"/>
                <a:gd name="connsiteX4" fmla="*/ 0 w 1629727"/>
                <a:gd name="connsiteY4" fmla="*/ 0 h 33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9727" h="337185">
                  <a:moveTo>
                    <a:pt x="0" y="0"/>
                  </a:moveTo>
                  <a:lnTo>
                    <a:pt x="1629727" y="0"/>
                  </a:lnTo>
                  <a:lnTo>
                    <a:pt x="1629727" y="337185"/>
                  </a:lnTo>
                  <a:lnTo>
                    <a:pt x="0" y="3371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l" defTabSz="9334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1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Perfoming</a:t>
              </a:r>
              <a:r>
                <a:rPr lang="en-US" altLang="ko-KR" sz="21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Q</a:t>
              </a:r>
              <a:endParaRPr lang="ko-KR" altLang="en-US" sz="21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현 24"/>
            <p:cNvSpPr/>
            <p:nvPr/>
          </p:nvSpPr>
          <p:spPr>
            <a:xfrm>
              <a:off x="1918993" y="4201750"/>
              <a:ext cx="561975" cy="561975"/>
            </a:xfrm>
            <a:prstGeom prst="chord">
              <a:avLst>
                <a:gd name="adj1" fmla="val 4800000"/>
                <a:gd name="adj2" fmla="val 16800000"/>
              </a:avLst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원형 25"/>
            <p:cNvSpPr/>
            <p:nvPr/>
          </p:nvSpPr>
          <p:spPr>
            <a:xfrm>
              <a:off x="1975188" y="4257946"/>
              <a:ext cx="449580" cy="449580"/>
            </a:xfrm>
            <a:prstGeom prst="pie">
              <a:avLst>
                <a:gd name="adj1" fmla="val 7200000"/>
                <a:gd name="adj2" fmla="val 1620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자유형 26"/>
            <p:cNvSpPr/>
            <p:nvPr/>
          </p:nvSpPr>
          <p:spPr>
            <a:xfrm>
              <a:off x="2260363" y="4406569"/>
              <a:ext cx="1629727" cy="337185"/>
            </a:xfrm>
            <a:custGeom>
              <a:avLst/>
              <a:gdLst>
                <a:gd name="connsiteX0" fmla="*/ 0 w 1629727"/>
                <a:gd name="connsiteY0" fmla="*/ 0 h 337185"/>
                <a:gd name="connsiteX1" fmla="*/ 1629727 w 1629727"/>
                <a:gd name="connsiteY1" fmla="*/ 0 h 337185"/>
                <a:gd name="connsiteX2" fmla="*/ 1629727 w 1629727"/>
                <a:gd name="connsiteY2" fmla="*/ 337185 h 337185"/>
                <a:gd name="connsiteX3" fmla="*/ 0 w 1629727"/>
                <a:gd name="connsiteY3" fmla="*/ 337185 h 337185"/>
                <a:gd name="connsiteX4" fmla="*/ 0 w 1629727"/>
                <a:gd name="connsiteY4" fmla="*/ 0 h 33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9727" h="337185">
                  <a:moveTo>
                    <a:pt x="0" y="0"/>
                  </a:moveTo>
                  <a:lnTo>
                    <a:pt x="1629727" y="0"/>
                  </a:lnTo>
                  <a:lnTo>
                    <a:pt x="1629727" y="337185"/>
                  </a:lnTo>
                  <a:lnTo>
                    <a:pt x="0" y="3371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r" defTabSz="9334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1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Factor Analysis</a:t>
              </a:r>
              <a:endParaRPr lang="ko-KR" altLang="en-US" sz="21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현 27"/>
            <p:cNvSpPr/>
            <p:nvPr/>
          </p:nvSpPr>
          <p:spPr>
            <a:xfrm>
              <a:off x="4730105" y="4221088"/>
              <a:ext cx="561975" cy="561975"/>
            </a:xfrm>
            <a:prstGeom prst="chord">
              <a:avLst>
                <a:gd name="adj1" fmla="val 4800000"/>
                <a:gd name="adj2" fmla="val 16800000"/>
              </a:avLst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원형 28"/>
            <p:cNvSpPr/>
            <p:nvPr/>
          </p:nvSpPr>
          <p:spPr>
            <a:xfrm>
              <a:off x="4786302" y="4277285"/>
              <a:ext cx="449580" cy="449580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자유형 29"/>
            <p:cNvSpPr/>
            <p:nvPr/>
          </p:nvSpPr>
          <p:spPr>
            <a:xfrm>
              <a:off x="5102509" y="4419892"/>
              <a:ext cx="1629727" cy="337185"/>
            </a:xfrm>
            <a:custGeom>
              <a:avLst/>
              <a:gdLst>
                <a:gd name="connsiteX0" fmla="*/ 0 w 1629727"/>
                <a:gd name="connsiteY0" fmla="*/ 0 h 337185"/>
                <a:gd name="connsiteX1" fmla="*/ 1629727 w 1629727"/>
                <a:gd name="connsiteY1" fmla="*/ 0 h 337185"/>
                <a:gd name="connsiteX2" fmla="*/ 1629727 w 1629727"/>
                <a:gd name="connsiteY2" fmla="*/ 337185 h 337185"/>
                <a:gd name="connsiteX3" fmla="*/ 0 w 1629727"/>
                <a:gd name="connsiteY3" fmla="*/ 337185 h 337185"/>
                <a:gd name="connsiteX4" fmla="*/ 0 w 1629727"/>
                <a:gd name="connsiteY4" fmla="*/ 0 h 33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9727" h="337185">
                  <a:moveTo>
                    <a:pt x="0" y="0"/>
                  </a:moveTo>
                  <a:lnTo>
                    <a:pt x="1629727" y="0"/>
                  </a:lnTo>
                  <a:lnTo>
                    <a:pt x="1629727" y="337185"/>
                  </a:lnTo>
                  <a:lnTo>
                    <a:pt x="0" y="3371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l" defTabSz="9334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1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Interpretation</a:t>
              </a:r>
              <a:endParaRPr lang="ko-KR" altLang="en-US" sz="21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7077081" y="2276872"/>
            <a:ext cx="2039165" cy="2042120"/>
            <a:chOff x="4751313" y="964704"/>
            <a:chExt cx="1609627" cy="2042120"/>
          </a:xfrm>
        </p:grpSpPr>
        <p:sp>
          <p:nvSpPr>
            <p:cNvPr id="6" name="직사각형 5"/>
            <p:cNvSpPr/>
            <p:nvPr/>
          </p:nvSpPr>
          <p:spPr>
            <a:xfrm>
              <a:off x="4751313" y="1108720"/>
              <a:ext cx="1540789" cy="189810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직사각형 6"/>
            <p:cNvSpPr/>
            <p:nvPr/>
          </p:nvSpPr>
          <p:spPr>
            <a:xfrm>
              <a:off x="4820151" y="964704"/>
              <a:ext cx="1540789" cy="18981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lvl="0" algn="l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dirty="0" smtClean="0"/>
                <a:t>9 poles score sheet</a:t>
              </a:r>
            </a:p>
            <a:p>
              <a:pPr lvl="0" algn="l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 smtClean="0"/>
                <a:t>Will help to distribute the 42 statement from most disagree (-4) to most agree (+4)</a:t>
              </a:r>
              <a:endParaRPr lang="ko-KR" altLang="en-US" sz="1600" kern="1200" dirty="0"/>
            </a:p>
          </p:txBody>
        </p:sp>
      </p:grpSp>
      <p:sp>
        <p:nvSpPr>
          <p:cNvPr id="8" name="직사각형 7"/>
          <p:cNvSpPr/>
          <p:nvPr/>
        </p:nvSpPr>
        <p:spPr>
          <a:xfrm>
            <a:off x="5029220" y="4869120"/>
            <a:ext cx="2016224" cy="18981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kern="1200" dirty="0" smtClean="0"/>
              <a:t>The researcher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dirty="0" smtClean="0"/>
              <a:t>H</a:t>
            </a:r>
            <a:r>
              <a:rPr lang="en-US" altLang="ko-KR" sz="1600" kern="1200" dirty="0" smtClean="0"/>
              <a:t>ave to identify the cluster characteristics and explain their actions and feeling  about the issue. </a:t>
            </a:r>
            <a:endParaRPr lang="ko-KR" altLang="en-US" sz="1600" kern="1200" dirty="0"/>
          </a:p>
        </p:txBody>
      </p:sp>
      <p:sp>
        <p:nvSpPr>
          <p:cNvPr id="9" name="직사각형 8"/>
          <p:cNvSpPr/>
          <p:nvPr/>
        </p:nvSpPr>
        <p:spPr>
          <a:xfrm>
            <a:off x="2267744" y="4869160"/>
            <a:ext cx="1944216" cy="18981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kern="1200" dirty="0" smtClean="0"/>
              <a:t>PCQ software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dirty="0"/>
              <a:t>W</a:t>
            </a:r>
            <a:r>
              <a:rPr lang="en-US" altLang="ko-KR" sz="1600" kern="1200" dirty="0" smtClean="0"/>
              <a:t>ill be used for the data analysis and judgmental rotation will help to group the insert data in  clusters.</a:t>
            </a:r>
            <a:endParaRPr lang="ko-KR" altLang="en-US" sz="1600" kern="1200" dirty="0"/>
          </a:p>
        </p:txBody>
      </p:sp>
      <p:cxnSp>
        <p:nvCxnSpPr>
          <p:cNvPr id="32" name="직선 연결선 31"/>
          <p:cNvCxnSpPr/>
          <p:nvPr/>
        </p:nvCxnSpPr>
        <p:spPr>
          <a:xfrm>
            <a:off x="4572000" y="4482737"/>
            <a:ext cx="0" cy="2133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4572001" y="2087236"/>
            <a:ext cx="0" cy="2133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2424768" y="2125481"/>
            <a:ext cx="0" cy="2133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6732240" y="2087236"/>
            <a:ext cx="0" cy="2133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자유형 37"/>
          <p:cNvSpPr/>
          <p:nvPr/>
        </p:nvSpPr>
        <p:spPr>
          <a:xfrm>
            <a:off x="416915" y="2339969"/>
            <a:ext cx="1871959" cy="2247900"/>
          </a:xfrm>
          <a:custGeom>
            <a:avLst/>
            <a:gdLst>
              <a:gd name="connsiteX0" fmla="*/ 0 w 1562369"/>
              <a:gd name="connsiteY0" fmla="*/ 0 h 2247900"/>
              <a:gd name="connsiteX1" fmla="*/ 1562369 w 1562369"/>
              <a:gd name="connsiteY1" fmla="*/ 0 h 2247900"/>
              <a:gd name="connsiteX2" fmla="*/ 1562369 w 1562369"/>
              <a:gd name="connsiteY2" fmla="*/ 2247900 h 2247900"/>
              <a:gd name="connsiteX3" fmla="*/ 0 w 1562369"/>
              <a:gd name="connsiteY3" fmla="*/ 2247900 h 2247900"/>
              <a:gd name="connsiteX4" fmla="*/ 0 w 1562369"/>
              <a:gd name="connsiteY4" fmla="*/ 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369" h="2247900">
                <a:moveTo>
                  <a:pt x="0" y="0"/>
                </a:moveTo>
                <a:lnTo>
                  <a:pt x="1562369" y="0"/>
                </a:lnTo>
                <a:lnTo>
                  <a:pt x="1562369" y="2247900"/>
                </a:lnTo>
                <a:lnTo>
                  <a:pt x="0" y="22479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kern="1200" dirty="0" smtClean="0"/>
              <a:t>Primary and Secondary resources: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kern="1200" dirty="0" smtClean="0"/>
              <a:t>1) Three Interviews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kern="1200" dirty="0" smtClean="0"/>
              <a:t>2) Literary Rev.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kern="1200" dirty="0" smtClean="0"/>
              <a:t>3) Online resources</a:t>
            </a:r>
            <a:endParaRPr lang="ko-KR" altLang="en-US" sz="1600" kern="1200" dirty="0"/>
          </a:p>
        </p:txBody>
      </p:sp>
      <p:sp>
        <p:nvSpPr>
          <p:cNvPr id="39" name="자유형 38"/>
          <p:cNvSpPr/>
          <p:nvPr/>
        </p:nvSpPr>
        <p:spPr>
          <a:xfrm>
            <a:off x="2796281" y="2276871"/>
            <a:ext cx="1703712" cy="1982461"/>
          </a:xfrm>
          <a:custGeom>
            <a:avLst/>
            <a:gdLst>
              <a:gd name="connsiteX0" fmla="*/ 0 w 1649239"/>
              <a:gd name="connsiteY0" fmla="*/ 0 h 1784562"/>
              <a:gd name="connsiteX1" fmla="*/ 1649239 w 1649239"/>
              <a:gd name="connsiteY1" fmla="*/ 0 h 1784562"/>
              <a:gd name="connsiteX2" fmla="*/ 1649239 w 1649239"/>
              <a:gd name="connsiteY2" fmla="*/ 1784562 h 1784562"/>
              <a:gd name="connsiteX3" fmla="*/ 0 w 1649239"/>
              <a:gd name="connsiteY3" fmla="*/ 1784562 h 1784562"/>
              <a:gd name="connsiteX4" fmla="*/ 0 w 1649239"/>
              <a:gd name="connsiteY4" fmla="*/ 0 h 178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9239" h="1784562">
                <a:moveTo>
                  <a:pt x="0" y="0"/>
                </a:moveTo>
                <a:lnTo>
                  <a:pt x="1649239" y="0"/>
                </a:lnTo>
                <a:lnTo>
                  <a:pt x="1649239" y="1784562"/>
                </a:lnTo>
                <a:lnTo>
                  <a:pt x="0" y="17845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kern="1200" dirty="0" smtClean="0"/>
              <a:t>42 Statements 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dirty="0" smtClean="0"/>
              <a:t>Deduced f</a:t>
            </a:r>
            <a:r>
              <a:rPr lang="en-US" altLang="ko-KR" sz="1600" kern="1200" dirty="0" smtClean="0"/>
              <a:t>rom the discourse divided in 4 categories: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200" dirty="0" smtClean="0"/>
              <a:t>1) Identity and Culture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200" kern="1200" dirty="0" smtClean="0"/>
              <a:t>2) Tourism Development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200" dirty="0" smtClean="0"/>
              <a:t>3) Tourism Behavior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200" kern="1200" dirty="0" smtClean="0"/>
              <a:t>4) Community Impacts</a:t>
            </a:r>
            <a:endParaRPr lang="ko-KR" altLang="en-US" sz="1200" kern="1200" dirty="0"/>
          </a:p>
        </p:txBody>
      </p:sp>
      <p:sp>
        <p:nvSpPr>
          <p:cNvPr id="40" name="자유형 39"/>
          <p:cNvSpPr/>
          <p:nvPr/>
        </p:nvSpPr>
        <p:spPr>
          <a:xfrm>
            <a:off x="5029220" y="2276871"/>
            <a:ext cx="1703015" cy="2030710"/>
          </a:xfrm>
          <a:custGeom>
            <a:avLst/>
            <a:gdLst>
              <a:gd name="connsiteX0" fmla="*/ 0 w 1540789"/>
              <a:gd name="connsiteY0" fmla="*/ 0 h 1898104"/>
              <a:gd name="connsiteX1" fmla="*/ 1540789 w 1540789"/>
              <a:gd name="connsiteY1" fmla="*/ 0 h 1898104"/>
              <a:gd name="connsiteX2" fmla="*/ 1540789 w 1540789"/>
              <a:gd name="connsiteY2" fmla="*/ 1898104 h 1898104"/>
              <a:gd name="connsiteX3" fmla="*/ 0 w 1540789"/>
              <a:gd name="connsiteY3" fmla="*/ 1898104 h 1898104"/>
              <a:gd name="connsiteX4" fmla="*/ 0 w 1540789"/>
              <a:gd name="connsiteY4" fmla="*/ 0 h 1898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789" h="1898104">
                <a:moveTo>
                  <a:pt x="0" y="0"/>
                </a:moveTo>
                <a:lnTo>
                  <a:pt x="1540789" y="0"/>
                </a:lnTo>
                <a:lnTo>
                  <a:pt x="1540789" y="1898104"/>
                </a:lnTo>
                <a:lnTo>
                  <a:pt x="0" y="18981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kern="1200" dirty="0" smtClean="0"/>
              <a:t>30 people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dirty="0"/>
              <a:t>W</a:t>
            </a:r>
            <a:r>
              <a:rPr lang="en-US" altLang="ko-KR" sz="1600" kern="1200" dirty="0" smtClean="0"/>
              <a:t>ill be selected to perform the study:</a:t>
            </a:r>
          </a:p>
          <a:p>
            <a:pPr lvl="0" algn="l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600" b="1" kern="1200" dirty="0" smtClean="0"/>
              <a:t>Reasoned sampling</a:t>
            </a:r>
            <a:endParaRPr lang="ko-KR" altLang="en-US" sz="1600" b="1" kern="1200" dirty="0"/>
          </a:p>
        </p:txBody>
      </p:sp>
    </p:spTree>
    <p:extLst>
      <p:ext uri="{BB962C8B-B14F-4D97-AF65-F5344CB8AC3E}">
        <p14:creationId xmlns:p14="http://schemas.microsoft.com/office/powerpoint/2010/main" val="289840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 Method: Instruments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517975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set Cards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14754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altLang="ko-KR" b="0" dirty="0"/>
              <a:t>Scoring Sheet</a:t>
            </a:r>
            <a:endParaRPr lang="ko-KR" altLang="en-US" b="0" dirty="0"/>
          </a:p>
        </p:txBody>
      </p:sp>
      <p:sp>
        <p:nvSpPr>
          <p:cNvPr id="5" name="TextBox 4"/>
          <p:cNvSpPr txBox="1"/>
          <p:nvPr/>
        </p:nvSpPr>
        <p:spPr>
          <a:xfrm>
            <a:off x="6009565" y="403374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PCQ Software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5237" y="405785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altLang="ko-KR" dirty="0" smtClean="0"/>
              <a:t> 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kh\OneDrive\Documenti\Accademic\Tesi\20151115_1218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91" y="1840458"/>
            <a:ext cx="3765175" cy="211791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그룹 9"/>
          <p:cNvGrpSpPr/>
          <p:nvPr/>
        </p:nvGrpSpPr>
        <p:grpSpPr>
          <a:xfrm>
            <a:off x="4843946" y="4428984"/>
            <a:ext cx="4055196" cy="546337"/>
            <a:chOff x="454070" y="2634010"/>
            <a:chExt cx="8235860" cy="952500"/>
          </a:xfrm>
        </p:grpSpPr>
        <p:pic>
          <p:nvPicPr>
            <p:cNvPr id="11" name="Picture 1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609"/>
            <a:stretch/>
          </p:blipFill>
          <p:spPr bwMode="auto">
            <a:xfrm>
              <a:off x="454070" y="2634010"/>
              <a:ext cx="2395297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56" r="46257"/>
            <a:stretch/>
          </p:blipFill>
          <p:spPr bwMode="auto">
            <a:xfrm>
              <a:off x="2849367" y="2634010"/>
              <a:ext cx="3681016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66"/>
            <a:stretch/>
          </p:blipFill>
          <p:spPr bwMode="auto">
            <a:xfrm>
              <a:off x="6530382" y="2634010"/>
              <a:ext cx="2159548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그림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055" y="1887307"/>
            <a:ext cx="4044087" cy="2024211"/>
          </a:xfrm>
          <a:prstGeom prst="rect">
            <a:avLst/>
          </a:prstGeom>
        </p:spPr>
      </p:pic>
      <p:cxnSp>
        <p:nvCxnSpPr>
          <p:cNvPr id="8" name="직선 연결선 7"/>
          <p:cNvCxnSpPr/>
          <p:nvPr/>
        </p:nvCxnSpPr>
        <p:spPr>
          <a:xfrm>
            <a:off x="4644008" y="1484784"/>
            <a:ext cx="0" cy="5373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0" y="4057851"/>
            <a:ext cx="9252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"/>
          <p:cNvPicPr/>
          <p:nvPr/>
        </p:nvPicPr>
        <p:blipFill rotWithShape="1">
          <a:blip r:embed="rId6" cstate="print"/>
          <a:srcRect l="29872" t="3842" r="19102" b="11672"/>
          <a:stretch/>
        </p:blipFill>
        <p:spPr bwMode="auto">
          <a:xfrm>
            <a:off x="4814974" y="4975321"/>
            <a:ext cx="2291733" cy="188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625"/>
          <a:stretch/>
        </p:blipFill>
        <p:spPr>
          <a:xfrm>
            <a:off x="515591" y="4427183"/>
            <a:ext cx="3765175" cy="224414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1" name="그림 20"/>
          <p:cNvPicPr/>
          <p:nvPr/>
        </p:nvPicPr>
        <p:blipFill rotWithShape="1">
          <a:blip r:embed="rId9"/>
          <a:srcRect l="30481" t="44308" r="54134" b="41692"/>
          <a:stretch/>
        </p:blipFill>
        <p:spPr bwMode="auto">
          <a:xfrm>
            <a:off x="7106707" y="5018195"/>
            <a:ext cx="1893051" cy="1224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066972" y="3827564"/>
            <a:ext cx="1213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i="1" dirty="0" smtClean="0"/>
              <a:t>Source: Personal Photo</a:t>
            </a:r>
            <a:endParaRPr lang="ko-KR" altLang="en-US" sz="9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66972" y="6627168"/>
            <a:ext cx="1213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i="1" dirty="0" smtClean="0"/>
              <a:t>Source: Personal Photo</a:t>
            </a:r>
            <a:endParaRPr lang="ko-KR" altLang="en-US" sz="9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009565" y="3842953"/>
            <a:ext cx="29482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 smtClean="0"/>
              <a:t>Source:</a:t>
            </a:r>
            <a:r>
              <a:rPr lang="en-US" sz="900" i="1" dirty="0"/>
              <a:t> http://</a:t>
            </a:r>
            <a:r>
              <a:rPr lang="en-US" sz="900" i="1" dirty="0" smtClean="0"/>
              <a:t>www.mdpi.com/2071-1050/6/3/1521/htm</a:t>
            </a:r>
            <a:endParaRPr lang="en-US" sz="9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449334" y="6563603"/>
            <a:ext cx="17299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Source: http://www.pcqsoft.com/</a:t>
            </a:r>
          </a:p>
        </p:txBody>
      </p:sp>
    </p:spTree>
    <p:extLst>
      <p:ext uri="{BB962C8B-B14F-4D97-AF65-F5344CB8AC3E}">
        <p14:creationId xmlns:p14="http://schemas.microsoft.com/office/powerpoint/2010/main" val="33177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Findings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270580" y="4293096"/>
            <a:ext cx="8003232" cy="204482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en-US" altLang="ko-KR" sz="2000" dirty="0" smtClean="0"/>
              <a:t>It is possible that not all the existent </a:t>
            </a:r>
            <a:r>
              <a:rPr lang="en-US" altLang="ko-KR" sz="2000" dirty="0"/>
              <a:t>clusters will </a:t>
            </a:r>
            <a:r>
              <a:rPr lang="en-US" altLang="ko-KR" sz="2000" dirty="0" smtClean="0"/>
              <a:t>emerge, depends from the sample of the study. </a:t>
            </a:r>
            <a:endParaRPr lang="en-US" altLang="ko-KR" sz="2000" dirty="0"/>
          </a:p>
          <a:p>
            <a:pPr>
              <a:buFont typeface="Wingdings" panose="05000000000000000000" pitchFamily="2" charset="2"/>
              <a:buChar char="u"/>
            </a:pPr>
            <a:r>
              <a:rPr lang="en-US" altLang="ko-KR" sz="2000" dirty="0"/>
              <a:t>The study </a:t>
            </a:r>
            <a:r>
              <a:rPr lang="en-US" altLang="ko-KR" sz="2000" dirty="0" smtClean="0"/>
              <a:t>will represent the actual framework of subjectivities and to identify </a:t>
            </a:r>
            <a:r>
              <a:rPr lang="en-US" altLang="ko-KR" sz="2000" dirty="0"/>
              <a:t>trends and changes that occur over time</a:t>
            </a:r>
            <a:r>
              <a:rPr lang="en-US" altLang="ko-KR" sz="2000" dirty="0" smtClean="0"/>
              <a:t> a longitudinal approach is suggested. </a:t>
            </a:r>
            <a:endParaRPr lang="ko-KR" altLang="en-US" sz="20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62880" y="307808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latinLnBrk="0">
              <a:spcBef>
                <a:spcPct val="0"/>
              </a:spcBef>
              <a:buNone/>
              <a:defRPr kumimoji="0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/>
              <a:t>Limitation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648072" y="3913912"/>
            <a:ext cx="8532440" cy="21996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3917856"/>
            <a:ext cx="539552" cy="21602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269776" y="1752602"/>
            <a:ext cx="8003232" cy="20448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en-US" altLang="ko-KR" sz="2000" dirty="0" smtClean="0"/>
              <a:t>Cluster of subjectivities: different attitudes toward tourism in Yangdong Village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ko-KR" sz="2000" dirty="0" smtClean="0"/>
              <a:t>Help to individuate problems within the tourism industry.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ko-KR" sz="2000" dirty="0" smtClean="0"/>
              <a:t>Provide useful information for the future planning for tourism development.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6537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112" y="3661656"/>
            <a:ext cx="4322915" cy="243164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4836" y="2297740"/>
            <a:ext cx="4858312" cy="27328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68" y="1234984"/>
            <a:ext cx="4331359" cy="242667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5" name="TextBox 14"/>
          <p:cNvSpPr txBox="1"/>
          <p:nvPr/>
        </p:nvSpPr>
        <p:spPr>
          <a:xfrm>
            <a:off x="6644544" y="6047392"/>
            <a:ext cx="1455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100" i="1" dirty="0" smtClean="0"/>
              <a:t>Source: Personal Photo</a:t>
            </a:r>
            <a:endParaRPr lang="ko-KR" alt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8885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1600" dirty="0" smtClean="0"/>
              <a:t>Online </a:t>
            </a:r>
            <a:r>
              <a:rPr lang="en-US" altLang="ko-KR" sz="1600" dirty="0" err="1" smtClean="0"/>
              <a:t>Soucers</a:t>
            </a:r>
            <a:endParaRPr lang="en-US" altLang="ko-KR" sz="1600" dirty="0" smtClean="0"/>
          </a:p>
          <a:p>
            <a:r>
              <a:rPr lang="en-US" altLang="ko-KR" sz="1600" dirty="0" smtClean="0"/>
              <a:t>Yangdong Official </a:t>
            </a:r>
            <a:r>
              <a:rPr lang="en-US" altLang="ko-KR" sz="1600" dirty="0"/>
              <a:t>Website</a:t>
            </a:r>
            <a:r>
              <a:rPr lang="en-US" altLang="ko-KR" sz="1600" dirty="0" smtClean="0"/>
              <a:t>: https</a:t>
            </a:r>
            <a:r>
              <a:rPr lang="en-US" altLang="ko-KR" sz="1600" dirty="0"/>
              <a:t>://en.wikipedia.org/wiki/Sustainable_development </a:t>
            </a:r>
            <a:endParaRPr lang="en-US" altLang="ko-KR" sz="1600" dirty="0" smtClean="0"/>
          </a:p>
          <a:p>
            <a:r>
              <a:rPr lang="en-US" altLang="ko-KR" sz="1600" dirty="0" smtClean="0"/>
              <a:t>Sustainable Tourism Wikipedia</a:t>
            </a:r>
            <a:r>
              <a:rPr lang="en-US" altLang="ko-KR" sz="1600" dirty="0"/>
              <a:t>: https://en.wikipedia.org/wiki/Sustainable_development </a:t>
            </a:r>
            <a:endParaRPr lang="en-US" altLang="ko-KR" sz="1600" dirty="0" smtClean="0"/>
          </a:p>
          <a:p>
            <a:pPr marL="0" indent="0">
              <a:buNone/>
            </a:pPr>
            <a:r>
              <a:rPr lang="en-US" altLang="ko-KR" sz="1600" dirty="0" smtClean="0"/>
              <a:t>References</a:t>
            </a:r>
          </a:p>
          <a:p>
            <a:r>
              <a:rPr lang="en-US" sz="1600" kern="50" dirty="0" err="1"/>
              <a:t>Dogan</a:t>
            </a:r>
            <a:r>
              <a:rPr lang="en-US" sz="1600" kern="50" dirty="0"/>
              <a:t> H Z, 1989. Forms of adjustment--sociocultural impacts of tourism. Annals of Tourism Research, 16(2): 216-232.</a:t>
            </a:r>
            <a:endParaRPr lang="en-US" sz="1100" kern="50" dirty="0">
              <a:solidFill>
                <a:srgbClr val="000000"/>
              </a:solidFill>
              <a:latin typeface="Malgun Gothic"/>
              <a:cs typeface="Times New Roman"/>
            </a:endParaRPr>
          </a:p>
          <a:p>
            <a:r>
              <a:rPr lang="en-US" sz="1600" kern="50" dirty="0" err="1"/>
              <a:t>Doxey</a:t>
            </a:r>
            <a:r>
              <a:rPr lang="en-US" sz="1600" kern="50" dirty="0"/>
              <a:t>, G. V. (1975). A causation theory of visitor-resident irritants: Methodology and research inferences. In the impact of tourism sixth annual conference of the travel research Association</a:t>
            </a:r>
            <a:r>
              <a:rPr lang="en-US" sz="1600" kern="50" dirty="0" smtClean="0"/>
              <a:t>.</a:t>
            </a:r>
            <a:endParaRPr lang="en-US" altLang="ko-KR" sz="1600" dirty="0" smtClean="0"/>
          </a:p>
          <a:p>
            <a:r>
              <a:rPr lang="en-US" sz="1600" dirty="0"/>
              <a:t>EAHTR (2006). </a:t>
            </a:r>
            <a:r>
              <a:rPr lang="en-US" sz="1600" i="1" dirty="0"/>
              <a:t>Sustainable cultural tourism in historic towns and cities</a:t>
            </a:r>
            <a:r>
              <a:rPr lang="en-US" sz="1600" dirty="0"/>
              <a:t>. United Kingdom</a:t>
            </a:r>
            <a:r>
              <a:rPr lang="en-US" sz="1600" dirty="0" smtClean="0"/>
              <a:t>.</a:t>
            </a:r>
          </a:p>
          <a:p>
            <a:r>
              <a:rPr lang="en-US" sz="1600" kern="50" dirty="0" err="1"/>
              <a:t>García</a:t>
            </a:r>
            <a:r>
              <a:rPr lang="en-US" sz="1600" kern="50" dirty="0"/>
              <a:t>, F. A., Vázquez, A. B., &amp; </a:t>
            </a:r>
            <a:r>
              <a:rPr lang="en-US" sz="1600" kern="50" dirty="0" err="1"/>
              <a:t>Macías</a:t>
            </a:r>
            <a:r>
              <a:rPr lang="en-US" sz="1600" kern="50" dirty="0"/>
              <a:t>, R. C. (2015). Resident's attitudes towards the impacts of tourism. Tourism Management Perspectives, 13, 33-40</a:t>
            </a:r>
            <a:r>
              <a:rPr lang="en-US" sz="1600" kern="50" dirty="0" smtClean="0"/>
              <a:t>.</a:t>
            </a:r>
          </a:p>
          <a:p>
            <a:r>
              <a:rPr lang="en-US" sz="1600" dirty="0" err="1"/>
              <a:t>Sharpley</a:t>
            </a:r>
            <a:r>
              <a:rPr lang="en-US" sz="1600" dirty="0"/>
              <a:t>, R. (2014). </a:t>
            </a:r>
            <a:r>
              <a:rPr lang="en-US" sz="1600" i="1" dirty="0"/>
              <a:t>Host perceptions of tourism: A review of the research. Tourism Managemen</a:t>
            </a:r>
            <a:r>
              <a:rPr lang="en-US" sz="1600" dirty="0"/>
              <a:t>t, 42, 37-49.</a:t>
            </a:r>
            <a:endParaRPr lang="en-US" altLang="ko-KR" sz="1600" dirty="0" smtClean="0"/>
          </a:p>
          <a:p>
            <a:r>
              <a:rPr lang="en-US" sz="1600" dirty="0"/>
              <a:t>Robbins, P., &amp; Krueger, R. (2000). </a:t>
            </a:r>
            <a:r>
              <a:rPr lang="en-US" sz="1600" i="1" dirty="0"/>
              <a:t>Beyond bias? The promise and limits of Q method in human geography.</a:t>
            </a:r>
            <a:r>
              <a:rPr lang="en-US" sz="1600" dirty="0"/>
              <a:t> The Professional Geographer, 52(4), </a:t>
            </a:r>
            <a:r>
              <a:rPr lang="en-US" sz="1600" dirty="0" smtClean="0"/>
              <a:t>636-648</a:t>
            </a:r>
          </a:p>
          <a:p>
            <a:r>
              <a:rPr lang="en-US" sz="1600" dirty="0" err="1"/>
              <a:t>Tosun</a:t>
            </a:r>
            <a:r>
              <a:rPr lang="en-US" sz="1600" dirty="0"/>
              <a:t>, C. (2002). </a:t>
            </a:r>
            <a:r>
              <a:rPr lang="en-US" sz="1600" i="1" dirty="0"/>
              <a:t>Host perceptions of impacts: A comparative tourism study. </a:t>
            </a:r>
            <a:r>
              <a:rPr lang="en-US" sz="1600" dirty="0"/>
              <a:t>Annals of Tourism Research, 29(1), 231–253.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7384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Table of Contents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251520" y="3645024"/>
            <a:ext cx="8153400" cy="44958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2800" dirty="0" smtClean="0"/>
              <a:t>Propose Statement</a:t>
            </a:r>
          </a:p>
          <a:p>
            <a:pPr>
              <a:spcBef>
                <a:spcPts val="0"/>
              </a:spcBef>
            </a:pPr>
            <a:r>
              <a:rPr lang="en-US" altLang="ko-KR" sz="2800" dirty="0" smtClean="0"/>
              <a:t>Aims and Goals</a:t>
            </a:r>
          </a:p>
          <a:p>
            <a:pPr>
              <a:spcBef>
                <a:spcPts val="0"/>
              </a:spcBef>
            </a:pPr>
            <a:r>
              <a:rPr lang="en-US" altLang="ko-KR" sz="2800" dirty="0" smtClean="0"/>
              <a:t>Literature Review</a:t>
            </a:r>
          </a:p>
          <a:p>
            <a:pPr>
              <a:spcBef>
                <a:spcPts val="0"/>
              </a:spcBef>
            </a:pPr>
            <a:r>
              <a:rPr lang="en-US" altLang="ko-KR" sz="2800" dirty="0" smtClean="0"/>
              <a:t>Methodology</a:t>
            </a:r>
          </a:p>
          <a:p>
            <a:pPr>
              <a:spcBef>
                <a:spcPts val="0"/>
              </a:spcBef>
            </a:pPr>
            <a:r>
              <a:rPr lang="en-US" altLang="ko-KR" sz="2800" dirty="0"/>
              <a:t>R</a:t>
            </a:r>
            <a:r>
              <a:rPr lang="en-US" altLang="ko-KR" sz="2800" dirty="0" smtClean="0"/>
              <a:t>esults &amp; Limitations</a:t>
            </a:r>
          </a:p>
          <a:p>
            <a:pPr>
              <a:spcBef>
                <a:spcPts val="0"/>
              </a:spcBef>
            </a:pPr>
            <a:r>
              <a:rPr lang="en-US" altLang="ko-KR" sz="2800" dirty="0" smtClean="0"/>
              <a:t>Q &amp; A</a:t>
            </a:r>
          </a:p>
          <a:p>
            <a:pPr>
              <a:spcBef>
                <a:spcPts val="0"/>
              </a:spcBef>
            </a:pPr>
            <a:r>
              <a:rPr lang="en-US" altLang="ko-KR" sz="2800" dirty="0" smtClean="0"/>
              <a:t>References</a:t>
            </a:r>
          </a:p>
          <a:p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2238"/>
          <a:stretch/>
        </p:blipFill>
        <p:spPr bwMode="auto">
          <a:xfrm>
            <a:off x="1259632" y="1530132"/>
            <a:ext cx="6568968" cy="222636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75821" y="3501674"/>
            <a:ext cx="19527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bg1"/>
                </a:solidFill>
              </a:rPr>
              <a:t>Source: </a:t>
            </a:r>
            <a:r>
              <a:rPr lang="en-US" altLang="ko-KR" sz="900" b="1" dirty="0" err="1" smtClean="0">
                <a:solidFill>
                  <a:schemeClr val="bg1"/>
                </a:solidFill>
              </a:rPr>
              <a:t>Yandong</a:t>
            </a:r>
            <a:r>
              <a:rPr lang="en-US" altLang="ko-KR" sz="900" b="1" dirty="0" smtClean="0">
                <a:solidFill>
                  <a:schemeClr val="bg1"/>
                </a:solidFill>
              </a:rPr>
              <a:t> Village Official Site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3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 Statement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07288" cy="4565104"/>
          </a:xfrm>
        </p:spPr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altLang="ko-KR" sz="2000" dirty="0"/>
              <a:t>Individuation and classification </a:t>
            </a:r>
            <a:r>
              <a:rPr lang="en-US" altLang="ko-KR" sz="2000" dirty="0" smtClean="0"/>
              <a:t>of factors </a:t>
            </a:r>
            <a:r>
              <a:rPr lang="en-US" altLang="ko-KR" sz="2000" dirty="0"/>
              <a:t>that influence subjectivities about </a:t>
            </a:r>
            <a:r>
              <a:rPr lang="en-US" altLang="ko-KR" sz="2000" dirty="0" smtClean="0"/>
              <a:t>tourism have been object of study since 70s. 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ko-KR" sz="2000" dirty="0" smtClean="0"/>
              <a:t>A </a:t>
            </a:r>
            <a:r>
              <a:rPr lang="en-US" altLang="ko-KR" sz="2000" dirty="0"/>
              <a:t>multidimensional approach  is </a:t>
            </a:r>
            <a:r>
              <a:rPr lang="en-US" altLang="ko-KR" sz="2000" dirty="0" smtClean="0"/>
              <a:t>necessary to individuate how from </a:t>
            </a:r>
            <a:r>
              <a:rPr lang="en-US" altLang="ko-KR" sz="2000" dirty="0"/>
              <a:t>these factors </a:t>
            </a:r>
            <a:r>
              <a:rPr lang="en-US" altLang="ko-KR" sz="2000" dirty="0" smtClean="0"/>
              <a:t>influence the residents` attitude (</a:t>
            </a:r>
            <a:r>
              <a:rPr lang="en-US" altLang="ko-KR" sz="2000" dirty="0" err="1" smtClean="0"/>
              <a:t>Sharpley</a:t>
            </a:r>
            <a:r>
              <a:rPr lang="en-US" altLang="ko-KR" sz="2000" dirty="0"/>
              <a:t>, </a:t>
            </a:r>
            <a:r>
              <a:rPr lang="en-US" altLang="ko-KR" sz="2000" dirty="0" smtClean="0"/>
              <a:t>2014).</a:t>
            </a:r>
            <a:endParaRPr lang="en-US" altLang="ko-KR" sz="2000" dirty="0"/>
          </a:p>
          <a:p>
            <a:pPr marL="514350" indent="-514350">
              <a:buFont typeface="+mj-ea"/>
              <a:buAutoNum type="circleNumDbPlain"/>
            </a:pPr>
            <a:r>
              <a:rPr lang="en-US" altLang="ko-KR" sz="2000" dirty="0" smtClean="0"/>
              <a:t>Local </a:t>
            </a:r>
            <a:r>
              <a:rPr lang="en-US" altLang="ko-KR" sz="2000" dirty="0"/>
              <a:t>history, g</a:t>
            </a:r>
            <a:r>
              <a:rPr lang="en-US" altLang="ko-KR" sz="2000" dirty="0" smtClean="0"/>
              <a:t>eographical position, community </a:t>
            </a:r>
            <a:r>
              <a:rPr lang="en-US" altLang="ko-KR" sz="2000" dirty="0"/>
              <a:t>demographic characteristics, cultural </a:t>
            </a:r>
            <a:r>
              <a:rPr lang="en-US" altLang="ko-KR" sz="2000" dirty="0" smtClean="0"/>
              <a:t>assets, etc. need to be considerate among the other factors (</a:t>
            </a:r>
            <a:r>
              <a:rPr lang="en-US" altLang="ko-KR" sz="2000" dirty="0" err="1"/>
              <a:t>Tosun</a:t>
            </a:r>
            <a:r>
              <a:rPr lang="en-US" altLang="ko-KR" sz="2000" dirty="0"/>
              <a:t>, 2002</a:t>
            </a:r>
            <a:r>
              <a:rPr lang="en-US" altLang="ko-KR" sz="2000" dirty="0" smtClean="0"/>
              <a:t>).</a:t>
            </a:r>
            <a:endParaRPr lang="ko-KR" altLang="ko-KR" sz="2000" dirty="0"/>
          </a:p>
          <a:p>
            <a:pPr marL="0" indent="0" algn="ctr">
              <a:buNone/>
            </a:pPr>
            <a:endParaRPr lang="en-US" altLang="ko-KR" sz="2400" i="1" dirty="0" smtClean="0"/>
          </a:p>
          <a:p>
            <a:pPr marL="0" indent="0" algn="ctr">
              <a:buNone/>
            </a:pPr>
            <a:r>
              <a:rPr lang="en-US" altLang="ko-KR" sz="2400" i="1" dirty="0" smtClean="0"/>
              <a:t>The </a:t>
            </a:r>
            <a:r>
              <a:rPr lang="en-US" altLang="ko-KR" sz="2400" i="1" dirty="0"/>
              <a:t>aim of this paper is to </a:t>
            </a:r>
            <a:r>
              <a:rPr lang="en-US" altLang="ko-KR" sz="2400" i="1" dirty="0" smtClean="0"/>
              <a:t>individuate clusters of subjectivities among residents. The screening of previous studies on resident`s behavior, combined with historic, geographic cultural assets of Yangdong Folk village will be the basis of the study.</a:t>
            </a:r>
            <a:endParaRPr lang="ko-KR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5193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Aims and </a:t>
            </a:r>
            <a:r>
              <a:rPr lang="en-US" altLang="ko-KR" dirty="0" smtClean="0"/>
              <a:t>Goals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63808" cy="4925144"/>
          </a:xfrm>
        </p:spPr>
        <p:txBody>
          <a:bodyPr anchor="ctr">
            <a:noAutofit/>
          </a:bodyPr>
          <a:lstStyle/>
          <a:p>
            <a:pPr lvl="0" fontAlgn="base">
              <a:spcBef>
                <a:spcPts val="0"/>
              </a:spcBef>
            </a:pPr>
            <a:r>
              <a:rPr lang="en-US" altLang="ko-KR" sz="2400" dirty="0"/>
              <a:t>To analyze the </a:t>
            </a:r>
            <a:r>
              <a:rPr lang="en-US" altLang="ko-KR" sz="2400" b="1" dirty="0"/>
              <a:t>impact of tourism </a:t>
            </a:r>
            <a:r>
              <a:rPr lang="en-US" altLang="ko-KR" sz="2400" dirty="0"/>
              <a:t>on social, economic, environmental </a:t>
            </a:r>
            <a:r>
              <a:rPr lang="en-US" altLang="ko-KR" sz="2400" dirty="0" smtClean="0"/>
              <a:t>aspects (Mathieson </a:t>
            </a:r>
            <a:r>
              <a:rPr lang="en-US" altLang="ko-KR" sz="2400" dirty="0"/>
              <a:t>&amp; Wall, </a:t>
            </a:r>
            <a:r>
              <a:rPr lang="en-US" altLang="ko-KR" sz="2400" dirty="0" smtClean="0"/>
              <a:t>1982).</a:t>
            </a:r>
          </a:p>
          <a:p>
            <a:pPr lvl="0" fontAlgn="base">
              <a:spcBef>
                <a:spcPts val="0"/>
              </a:spcBef>
            </a:pPr>
            <a:endParaRPr lang="ko-KR" altLang="ko-KR" sz="2400" dirty="0"/>
          </a:p>
          <a:p>
            <a:pPr lvl="0" fontAlgn="base">
              <a:spcBef>
                <a:spcPts val="0"/>
              </a:spcBef>
            </a:pPr>
            <a:r>
              <a:rPr lang="en-US" altLang="ko-KR" sz="2400" dirty="0" smtClean="0"/>
              <a:t>To</a:t>
            </a:r>
            <a:r>
              <a:rPr lang="fr-FR" altLang="ko-KR" sz="2400" dirty="0" smtClean="0"/>
              <a:t> understand </a:t>
            </a:r>
            <a:r>
              <a:rPr lang="fr-FR" altLang="ko-KR" sz="2400" b="1" dirty="0" smtClean="0"/>
              <a:t>how</a:t>
            </a:r>
            <a:r>
              <a:rPr lang="fr-FR" altLang="ko-KR" sz="2400" dirty="0" smtClean="0"/>
              <a:t> </a:t>
            </a:r>
            <a:r>
              <a:rPr lang="en-US" altLang="ko-KR" sz="2400" dirty="0"/>
              <a:t>l</a:t>
            </a:r>
            <a:r>
              <a:rPr lang="en-US" altLang="ko-KR" sz="2400" dirty="0" smtClean="0"/>
              <a:t>ocal </a:t>
            </a:r>
            <a:r>
              <a:rPr lang="en-US" altLang="ko-KR" sz="2400" dirty="0"/>
              <a:t>history, geographical position, community demographic characteristics, cultural </a:t>
            </a:r>
            <a:r>
              <a:rPr lang="en-US" altLang="ko-KR" sz="2400" dirty="0" smtClean="0"/>
              <a:t>asset, etc. has </a:t>
            </a:r>
            <a:r>
              <a:rPr lang="en-US" altLang="ko-KR" sz="2400" b="1" dirty="0" smtClean="0"/>
              <a:t>influenced</a:t>
            </a:r>
            <a:r>
              <a:rPr lang="en-US" altLang="ko-KR" sz="2400" dirty="0" smtClean="0"/>
              <a:t> positively or negatively villagers and to </a:t>
            </a:r>
            <a:r>
              <a:rPr lang="en-US" altLang="ko-KR" sz="2400" dirty="0"/>
              <a:t>reconstruct historical changes in community life due </a:t>
            </a:r>
            <a:r>
              <a:rPr lang="fr-FR" altLang="ko-KR" sz="2400" dirty="0"/>
              <a:t>to </a:t>
            </a:r>
            <a:r>
              <a:rPr lang="en-US" altLang="ko-KR" sz="2400" dirty="0"/>
              <a:t>tourism</a:t>
            </a:r>
            <a:r>
              <a:rPr lang="en-US" altLang="ko-KR" sz="2400" dirty="0" smtClean="0"/>
              <a:t>.</a:t>
            </a:r>
          </a:p>
          <a:p>
            <a:pPr lvl="0" fontAlgn="base">
              <a:spcBef>
                <a:spcPts val="0"/>
              </a:spcBef>
            </a:pPr>
            <a:endParaRPr lang="ko-KR" altLang="ko-KR" sz="2400" dirty="0"/>
          </a:p>
          <a:p>
            <a:pPr lvl="0" fontAlgn="base">
              <a:spcBef>
                <a:spcPts val="0"/>
              </a:spcBef>
            </a:pPr>
            <a:r>
              <a:rPr lang="en-US" altLang="ko-KR" sz="2400" dirty="0"/>
              <a:t>To individuate </a:t>
            </a:r>
            <a:r>
              <a:rPr lang="en-US" altLang="ko-KR" sz="2400" b="1" dirty="0" smtClean="0"/>
              <a:t>conflicts</a:t>
            </a:r>
            <a:r>
              <a:rPr lang="fr-FR" altLang="ko-KR" sz="2400" dirty="0"/>
              <a:t> </a:t>
            </a:r>
            <a:r>
              <a:rPr lang="fr-FR" altLang="ko-KR" sz="2400" dirty="0" smtClean="0"/>
              <a:t>and p</a:t>
            </a:r>
            <a:r>
              <a:rPr lang="en-US" altLang="ko-KR" sz="2400" dirty="0" err="1"/>
              <a:t>roblems</a:t>
            </a:r>
            <a:r>
              <a:rPr lang="en-US" altLang="ko-KR" sz="2400" dirty="0"/>
              <a:t> within the tourism industry</a:t>
            </a:r>
            <a:r>
              <a:rPr lang="en-US" altLang="ko-KR" sz="2400" dirty="0" smtClean="0"/>
              <a:t>.</a:t>
            </a:r>
          </a:p>
          <a:p>
            <a:pPr lvl="0" fontAlgn="base">
              <a:spcBef>
                <a:spcPts val="0"/>
              </a:spcBef>
            </a:pPr>
            <a:endParaRPr lang="ko-KR" altLang="ko-KR" sz="2400" dirty="0"/>
          </a:p>
          <a:p>
            <a:pPr lvl="0" fontAlgn="base">
              <a:spcBef>
                <a:spcPts val="0"/>
              </a:spcBef>
            </a:pPr>
            <a:r>
              <a:rPr lang="en-US" altLang="ko-KR" sz="2400" dirty="0"/>
              <a:t>To identify possible improvements in the relation between </a:t>
            </a:r>
            <a:r>
              <a:rPr lang="fr-FR" altLang="ko-KR" sz="2400" dirty="0"/>
              <a:t>h</a:t>
            </a:r>
            <a:r>
              <a:rPr lang="en-US" altLang="ko-KR" sz="2400" dirty="0" err="1"/>
              <a:t>ost</a:t>
            </a:r>
            <a:r>
              <a:rPr lang="en-US" altLang="ko-KR" sz="2400" dirty="0"/>
              <a:t>-</a:t>
            </a:r>
            <a:r>
              <a:rPr lang="fr-FR" altLang="ko-KR" sz="2400" dirty="0"/>
              <a:t>g</a:t>
            </a:r>
            <a:r>
              <a:rPr lang="en-US" altLang="ko-KR" sz="2400" dirty="0" err="1"/>
              <a:t>uest</a:t>
            </a:r>
            <a:r>
              <a:rPr lang="en-US" altLang="ko-KR" sz="2400" dirty="0"/>
              <a:t> and </a:t>
            </a:r>
            <a:r>
              <a:rPr lang="fr-FR" altLang="ko-KR" sz="2400" dirty="0"/>
              <a:t>h</a:t>
            </a:r>
            <a:r>
              <a:rPr lang="en-US" altLang="ko-KR" sz="2400" dirty="0" err="1"/>
              <a:t>ost</a:t>
            </a:r>
            <a:r>
              <a:rPr lang="en-US" altLang="ko-KR" sz="2400" dirty="0"/>
              <a:t>-</a:t>
            </a:r>
            <a:r>
              <a:rPr lang="fr-FR" altLang="ko-KR" sz="2400" dirty="0"/>
              <a:t>t</a:t>
            </a:r>
            <a:r>
              <a:rPr lang="en-US" altLang="ko-KR" sz="2400" dirty="0" err="1"/>
              <a:t>ourism</a:t>
            </a:r>
            <a:r>
              <a:rPr lang="en-US" altLang="ko-KR" sz="2400" dirty="0"/>
              <a:t> stakeholders. </a:t>
            </a:r>
            <a:endParaRPr lang="ko-KR" altLang="ko-KR" sz="2400" dirty="0"/>
          </a:p>
        </p:txBody>
      </p:sp>
    </p:spTree>
    <p:extLst>
      <p:ext uri="{BB962C8B-B14F-4D97-AF65-F5344CB8AC3E}">
        <p14:creationId xmlns:p14="http://schemas.microsoft.com/office/powerpoint/2010/main" val="58298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92699"/>
              </p:ext>
            </p:extLst>
          </p:nvPr>
        </p:nvGraphicFramePr>
        <p:xfrm>
          <a:off x="575048" y="1268760"/>
          <a:ext cx="856895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696"/>
                <a:gridCol w="1800200"/>
                <a:gridCol w="1728192"/>
                <a:gridCol w="1728192"/>
                <a:gridCol w="1619672"/>
              </a:tblGrid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1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2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3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4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5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kern="120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Yangdong  Folk Village</a:t>
                      </a:r>
                      <a:endParaRPr lang="ko-KR" altLang="en-US" sz="1200" kern="120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Cultural Tourism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Effects of Tourism Development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Previous Studies on residents` attitude 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Sustainable Tourism Definition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3" descr="C:\Users\kh\Desktop\South_Korea_regions_map.png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6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84" y="2348880"/>
            <a:ext cx="4134762" cy="443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/>
          <p:cNvSpPr/>
          <p:nvPr/>
        </p:nvSpPr>
        <p:spPr>
          <a:xfrm>
            <a:off x="2965272" y="455529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283968" y="2348880"/>
            <a:ext cx="4680520" cy="427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Official Name:  </a:t>
            </a:r>
            <a:r>
              <a:rPr lang="en-US" altLang="ko-KR" sz="1600" dirty="0" err="1" smtClean="0"/>
              <a:t>Gyeongju</a:t>
            </a:r>
            <a:r>
              <a:rPr lang="en-US" altLang="ko-KR" sz="1600" dirty="0" smtClean="0"/>
              <a:t> Yangdong folk village </a:t>
            </a:r>
            <a:endParaRPr lang="en-US" altLang="ko-KR" sz="1600" b="1" dirty="0" smtClean="0"/>
          </a:p>
          <a:p>
            <a:r>
              <a:rPr lang="en-US" altLang="ko-KR" sz="1600" b="1" dirty="0" smtClean="0"/>
              <a:t>Location: </a:t>
            </a:r>
            <a:r>
              <a:rPr lang="en-US" altLang="ko-KR" sz="1600" dirty="0" smtClean="0"/>
              <a:t>South Korea, North </a:t>
            </a:r>
            <a:r>
              <a:rPr lang="en-US" altLang="ko-KR" sz="1600" dirty="0" err="1" smtClean="0"/>
              <a:t>Gyeongsang</a:t>
            </a:r>
            <a:r>
              <a:rPr lang="en-US" altLang="ko-KR" sz="1600" dirty="0" smtClean="0"/>
              <a:t> Province</a:t>
            </a:r>
          </a:p>
          <a:p>
            <a:r>
              <a:rPr lang="en-US" altLang="ko-KR" sz="1600" b="1" dirty="0" smtClean="0"/>
              <a:t>N. Resident: </a:t>
            </a:r>
            <a:r>
              <a:rPr lang="en-US" altLang="ko-KR" sz="1600" dirty="0" smtClean="0"/>
              <a:t>about 300</a:t>
            </a:r>
          </a:p>
          <a:p>
            <a:r>
              <a:rPr lang="en-US" altLang="ko-KR" sz="1600" b="1" dirty="0" smtClean="0"/>
              <a:t>Origin: Early </a:t>
            </a:r>
            <a:r>
              <a:rPr lang="en-US" altLang="ko-KR" sz="1600" dirty="0" smtClean="0"/>
              <a:t>Joseon </a:t>
            </a:r>
            <a:r>
              <a:rPr lang="en-US" altLang="ko-KR" sz="1600" dirty="0" err="1" smtClean="0"/>
              <a:t>Dinasty</a:t>
            </a:r>
            <a:r>
              <a:rPr lang="en-US" altLang="ko-KR" sz="1600" dirty="0" smtClean="0"/>
              <a:t> (1392-1910)</a:t>
            </a:r>
          </a:p>
          <a:p>
            <a:r>
              <a:rPr lang="en-US" altLang="ko-KR" sz="1600" dirty="0"/>
              <a:t>F</a:t>
            </a:r>
            <a:r>
              <a:rPr lang="en-US" altLang="ko-KR" sz="1600" dirty="0" smtClean="0"/>
              <a:t>ounded by </a:t>
            </a:r>
            <a:r>
              <a:rPr lang="en-US" altLang="ko-KR" sz="1600" dirty="0" err="1" smtClean="0"/>
              <a:t>Walsong</a:t>
            </a:r>
            <a:r>
              <a:rPr lang="en-US" altLang="ko-KR" sz="1600" dirty="0" smtClean="0"/>
              <a:t> Clan member Son So (</a:t>
            </a:r>
            <a:r>
              <a:rPr lang="ko-KR" altLang="en-US" sz="1600" dirty="0" err="1"/>
              <a:t>孫昭</a:t>
            </a:r>
            <a:r>
              <a:rPr lang="en-US" altLang="ko-KR" sz="1600" dirty="0" smtClean="0"/>
              <a:t>) and successively house of  both Yi and Son Families.</a:t>
            </a:r>
          </a:p>
          <a:p>
            <a:r>
              <a:rPr lang="en-US" altLang="ko-KR" sz="1600" b="1" dirty="0" smtClean="0"/>
              <a:t>Characteristics: </a:t>
            </a:r>
            <a:r>
              <a:rPr lang="en-US" altLang="ko-KR" sz="1600" dirty="0" smtClean="0"/>
              <a:t>The village preserved its appearance and traditions for more than 500 years. </a:t>
            </a:r>
          </a:p>
          <a:p>
            <a:r>
              <a:rPr lang="en-US" altLang="ko-KR" sz="1600" dirty="0" smtClean="0"/>
              <a:t>It is the biggest </a:t>
            </a:r>
            <a:r>
              <a:rPr lang="en-US" altLang="ko-KR" sz="1600" i="1" dirty="0" smtClean="0"/>
              <a:t>“living” </a:t>
            </a:r>
            <a:r>
              <a:rPr lang="en-US" altLang="ko-KR" sz="1600" dirty="0" smtClean="0"/>
              <a:t>folk village in South Korea.</a:t>
            </a:r>
          </a:p>
          <a:p>
            <a:r>
              <a:rPr lang="en-US" altLang="ko-KR" sz="1600" b="1" dirty="0" smtClean="0"/>
              <a:t>Important events:  </a:t>
            </a:r>
          </a:p>
          <a:p>
            <a:r>
              <a:rPr lang="en-US" altLang="ko-KR" sz="1600" i="1" dirty="0" smtClean="0"/>
              <a:t>1950-54 </a:t>
            </a:r>
            <a:r>
              <a:rPr lang="en-US" altLang="ko-KR" sz="1600" dirty="0" smtClean="0"/>
              <a:t>Korean War: forced evacuation</a:t>
            </a:r>
          </a:p>
          <a:p>
            <a:r>
              <a:rPr lang="en-US" altLang="ko-KR" sz="1600" i="1" dirty="0" smtClean="0"/>
              <a:t>1970-80</a:t>
            </a:r>
            <a:r>
              <a:rPr lang="en-US" altLang="ko-KR" sz="1600" dirty="0" smtClean="0"/>
              <a:t> Park Chung </a:t>
            </a:r>
            <a:r>
              <a:rPr lang="en-US" altLang="ko-KR" sz="1600" dirty="0" err="1" smtClean="0"/>
              <a:t>Hee</a:t>
            </a:r>
            <a:r>
              <a:rPr lang="en-US" altLang="ko-KR" sz="1600" dirty="0" smtClean="0"/>
              <a:t> </a:t>
            </a:r>
            <a:r>
              <a:rPr lang="en-US" altLang="ko-KR" sz="1600" i="1" dirty="0" smtClean="0"/>
              <a:t>New Village movement</a:t>
            </a:r>
          </a:p>
          <a:p>
            <a:r>
              <a:rPr lang="en-US" altLang="ko-KR" sz="1600" i="1" dirty="0" smtClean="0"/>
              <a:t>1980</a:t>
            </a:r>
            <a:r>
              <a:rPr lang="en-US" altLang="ko-KR" sz="1600" dirty="0" smtClean="0"/>
              <a:t> Urbanization due industrialization</a:t>
            </a:r>
          </a:p>
          <a:p>
            <a:r>
              <a:rPr lang="en-US" altLang="ko-KR" sz="1600" i="1" dirty="0" smtClean="0"/>
              <a:t>1987 &amp; 1993 </a:t>
            </a:r>
            <a:r>
              <a:rPr lang="en-US" altLang="ko-KR" sz="1600" dirty="0" smtClean="0"/>
              <a:t>Natural catastrophes: Flooding</a:t>
            </a:r>
          </a:p>
          <a:p>
            <a:r>
              <a:rPr lang="en-US" altLang="ko-KR" sz="1600" b="1" dirty="0" smtClean="0"/>
              <a:t>Acts for preservation: </a:t>
            </a:r>
          </a:p>
          <a:p>
            <a:r>
              <a:rPr lang="en-US" altLang="ko-KR" sz="1600" i="1" dirty="0" smtClean="0"/>
              <a:t>1984</a:t>
            </a:r>
            <a:r>
              <a:rPr lang="en-US" altLang="ko-KR" sz="1600" dirty="0" smtClean="0"/>
              <a:t> National </a:t>
            </a:r>
            <a:r>
              <a:rPr lang="en-US" altLang="ko-KR" sz="1600" dirty="0"/>
              <a:t>folklore material </a:t>
            </a:r>
            <a:r>
              <a:rPr lang="en-US" altLang="ko-KR" sz="1600" dirty="0" smtClean="0"/>
              <a:t>n.189.</a:t>
            </a:r>
          </a:p>
          <a:p>
            <a:r>
              <a:rPr lang="en-US" altLang="ko-KR" sz="1600" i="1" dirty="0" smtClean="0"/>
              <a:t>2010</a:t>
            </a:r>
            <a:r>
              <a:rPr lang="en-US" altLang="ko-KR" sz="1600" dirty="0" smtClean="0"/>
              <a:t> inscription in UNESCO list.</a:t>
            </a: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43" t="34" r="17490" b="-34"/>
          <a:stretch/>
        </p:blipFill>
        <p:spPr>
          <a:xfrm>
            <a:off x="1283232" y="2362240"/>
            <a:ext cx="2820946" cy="218696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048" name="그림 204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883" y="4487927"/>
            <a:ext cx="4195616" cy="2350621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053" name="그림 2052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58" r="31708"/>
          <a:stretch/>
        </p:blipFill>
        <p:spPr>
          <a:xfrm>
            <a:off x="-97884" y="2357283"/>
            <a:ext cx="1788661" cy="2191923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4799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361356"/>
              </p:ext>
            </p:extLst>
          </p:nvPr>
        </p:nvGraphicFramePr>
        <p:xfrm>
          <a:off x="575048" y="1268760"/>
          <a:ext cx="856895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696"/>
                <a:gridCol w="1800200"/>
                <a:gridCol w="1728192"/>
                <a:gridCol w="1728192"/>
                <a:gridCol w="1619672"/>
              </a:tblGrid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1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2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3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4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5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Yangdong  Folk Village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Cultural Tourism</a:t>
                      </a:r>
                      <a:endParaRPr kumimoji="0" lang="ko-KR" altLang="en-US" sz="1200" kern="120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Effects of Tourism Development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Previous Studies on residents` attitude 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Sustainable Tourism Definition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539552" y="2274838"/>
            <a:ext cx="80648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UNESCO (1999) </a:t>
            </a:r>
            <a:r>
              <a:rPr lang="en-US" altLang="ko-KR" sz="1600" dirty="0"/>
              <a:t>defines with these words cultural tourism: “…the whole complex of distinctive spiritual, material, intellectual and emotional features that characterize a society or social group. It includes not only arts and letters, but also modes of life, the fundamental rights of the human being, value systems, traditions, and beliefs…” </a:t>
            </a:r>
            <a:endParaRPr lang="ko-KR" altLang="en-US" sz="16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603919"/>
              </p:ext>
            </p:extLst>
          </p:nvPr>
        </p:nvGraphicFramePr>
        <p:xfrm>
          <a:off x="622236" y="3822328"/>
          <a:ext cx="7982212" cy="23762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248"/>
                <a:gridCol w="5749964"/>
              </a:tblGrid>
              <a:tr h="3600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sz="1400" b="1" i="0" kern="50" dirty="0" smtClean="0">
                          <a:effectLst/>
                        </a:rPr>
                        <a:t>Cultured tourism</a:t>
                      </a:r>
                      <a:endParaRPr lang="ko-KR" sz="1400" b="1" i="0" kern="50" dirty="0">
                        <a:solidFill>
                          <a:srgbClr val="000000"/>
                        </a:solidFill>
                        <a:effectLst/>
                        <a:latin typeface="한컴바탕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altLang="ko-KR" sz="1400" b="0" i="0" kern="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Motivation</a:t>
                      </a:r>
                      <a:r>
                        <a:rPr lang="en-US" altLang="ko-KR" sz="1400" b="0" i="0" kern="5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 to understand the culture and the meaning behind the place</a:t>
                      </a:r>
                      <a:endParaRPr lang="ko-KR" sz="1400" b="0" i="0" kern="50" dirty="0">
                        <a:solidFill>
                          <a:srgbClr val="000000"/>
                        </a:solidFill>
                        <a:effectLst/>
                        <a:latin typeface="+mn-lt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</a:tr>
              <a:tr h="3600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sz="1400" b="1" i="0" kern="50" dirty="0">
                          <a:effectLst/>
                        </a:rPr>
                        <a:t>Monumental tourism</a:t>
                      </a:r>
                      <a:endParaRPr lang="ko-KR" sz="1400" b="1" i="0" kern="50" dirty="0">
                        <a:solidFill>
                          <a:srgbClr val="000000"/>
                        </a:solidFill>
                        <a:effectLst/>
                        <a:latin typeface="한컴바탕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altLang="ko-KR" sz="1400" b="0" i="0" kern="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Interest in the</a:t>
                      </a:r>
                      <a:r>
                        <a:rPr lang="en-US" altLang="ko-KR" sz="1400" b="0" i="0" kern="5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 place and buildings of cultural destination</a:t>
                      </a:r>
                      <a:endParaRPr lang="ko-KR" sz="1400" b="0" i="0" kern="50" dirty="0">
                        <a:solidFill>
                          <a:srgbClr val="000000"/>
                        </a:solidFill>
                        <a:effectLst/>
                        <a:latin typeface="+mn-lt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</a:tr>
              <a:tr h="3600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sz="1400" b="1" i="0" kern="50" dirty="0">
                          <a:effectLst/>
                        </a:rPr>
                        <a:t>Heritage tourism</a:t>
                      </a:r>
                      <a:endParaRPr lang="ko-KR" sz="1400" b="1" i="0" kern="50" dirty="0">
                        <a:solidFill>
                          <a:srgbClr val="000000"/>
                        </a:solidFill>
                        <a:effectLst/>
                        <a:latin typeface="한컴바탕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altLang="ko-KR" sz="1400" b="0" i="0" kern="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Interpret</a:t>
                      </a:r>
                      <a:r>
                        <a:rPr lang="en-US" altLang="ko-KR" sz="1400" b="0" i="0" kern="5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 monuments as symbol of the past</a:t>
                      </a:r>
                      <a:endParaRPr lang="ko-KR" sz="1400" b="0" i="0" kern="50" dirty="0">
                        <a:solidFill>
                          <a:srgbClr val="000000"/>
                        </a:solidFill>
                        <a:effectLst/>
                        <a:latin typeface="+mn-lt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</a:tr>
              <a:tr h="43204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sz="1400" b="1" i="0" kern="50" dirty="0">
                          <a:effectLst/>
                        </a:rPr>
                        <a:t>Ethnological tourism </a:t>
                      </a:r>
                      <a:endParaRPr lang="ko-KR" sz="1400" b="1" i="0" kern="50" dirty="0">
                        <a:effectLst/>
                      </a:endParaRPr>
                    </a:p>
                  </a:txBody>
                  <a:tcPr marL="50562" marR="50562" marT="13880" marB="1388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altLang="ko-KR" sz="1400" b="0" i="0" kern="50" dirty="0" smtClean="0">
                          <a:effectLst/>
                          <a:latin typeface="+mn-lt"/>
                        </a:rPr>
                        <a:t>Both tangible</a:t>
                      </a:r>
                      <a:r>
                        <a:rPr lang="en-US" altLang="ko-KR" sz="1400" b="0" i="0" kern="50" baseline="0" dirty="0" smtClean="0">
                          <a:effectLst/>
                          <a:latin typeface="+mn-lt"/>
                        </a:rPr>
                        <a:t> and intangible are part of the tourism </a:t>
                      </a:r>
                      <a:endParaRPr lang="ko-KR" sz="1400" b="0" i="0" kern="50" dirty="0">
                        <a:effectLst/>
                        <a:latin typeface="+mn-lt"/>
                      </a:endParaRPr>
                    </a:p>
                  </a:txBody>
                  <a:tcPr marL="50562" marR="50562" marT="13880" marB="13880"/>
                </a:tc>
              </a:tr>
              <a:tr h="43204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sz="1400" b="1" i="0" kern="50" dirty="0">
                          <a:effectLst/>
                        </a:rPr>
                        <a:t>‘</a:t>
                      </a:r>
                      <a:r>
                        <a:rPr lang="en-US" sz="1400" b="1" i="0" kern="50" dirty="0" err="1">
                          <a:effectLst/>
                        </a:rPr>
                        <a:t>Touristified</a:t>
                      </a:r>
                      <a:r>
                        <a:rPr lang="en-US" sz="1400" b="1" i="0" kern="50" dirty="0">
                          <a:effectLst/>
                        </a:rPr>
                        <a:t>’ culture</a:t>
                      </a:r>
                      <a:endParaRPr lang="ko-KR" sz="1400" b="1" i="0" kern="50" dirty="0">
                        <a:solidFill>
                          <a:srgbClr val="000000"/>
                        </a:solidFill>
                        <a:effectLst/>
                        <a:latin typeface="한컴바탕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altLang="ko-KR" sz="1400" b="0" i="0" kern="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Tourism is a way to merchandise the</a:t>
                      </a:r>
                      <a:r>
                        <a:rPr lang="en-US" altLang="ko-KR" sz="1400" b="0" i="0" kern="5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 culture</a:t>
                      </a:r>
                      <a:endParaRPr lang="ko-KR" sz="1400" b="0" i="0" kern="50" dirty="0">
                        <a:solidFill>
                          <a:srgbClr val="000000"/>
                        </a:solidFill>
                        <a:effectLst/>
                        <a:latin typeface="+mn-lt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</a:tr>
              <a:tr h="43204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sz="1400" b="1" i="0" kern="50" dirty="0" smtClean="0">
                          <a:effectLst/>
                        </a:rPr>
                        <a:t>The extraordinary trip</a:t>
                      </a:r>
                      <a:endParaRPr lang="ko-KR" sz="1400" b="1" i="0" kern="50" dirty="0">
                        <a:solidFill>
                          <a:srgbClr val="000000"/>
                        </a:solidFill>
                        <a:effectLst/>
                        <a:latin typeface="한컴바탕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+mj-lt"/>
                        <a:buAutoNum type="arabicPeriod"/>
                      </a:pPr>
                      <a:r>
                        <a:rPr lang="en-US" altLang="ko-KR" sz="1400" b="0" i="0" kern="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컴바탕"/>
                          <a:cs typeface="Times New Roman"/>
                        </a:rPr>
                        <a:t>The travel is a way to enrich himself and every time unique.</a:t>
                      </a:r>
                      <a:endParaRPr lang="ko-KR" sz="1400" b="0" i="0" kern="50" dirty="0">
                        <a:solidFill>
                          <a:srgbClr val="000000"/>
                        </a:solidFill>
                        <a:effectLst/>
                        <a:latin typeface="+mn-lt"/>
                        <a:ea typeface="한컴바탕"/>
                        <a:cs typeface="Times New Roman"/>
                      </a:endParaRPr>
                    </a:p>
                  </a:txBody>
                  <a:tcPr marL="50562" marR="50562" marT="13880" marB="1388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3429000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err="1" smtClean="0"/>
              <a:t>Doinarie</a:t>
            </a:r>
            <a:r>
              <a:rPr lang="en-US" altLang="ko-KR" b="1" dirty="0" smtClean="0"/>
              <a:t> (2008)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6343302"/>
            <a:ext cx="701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of this typologies can describe the cultural tourism in Yangdong?</a:t>
            </a:r>
            <a:endParaRPr lang="ko-KR" alt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613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852770"/>
              </p:ext>
            </p:extLst>
          </p:nvPr>
        </p:nvGraphicFramePr>
        <p:xfrm>
          <a:off x="575048" y="1268760"/>
          <a:ext cx="856895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696"/>
                <a:gridCol w="1800200"/>
                <a:gridCol w="1728192"/>
                <a:gridCol w="1728192"/>
                <a:gridCol w="1619672"/>
              </a:tblGrid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2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3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4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5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Yangdong  Folk Village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Cultural Tourism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Effects of Tourism Development</a:t>
                      </a:r>
                      <a:endParaRPr kumimoji="0" lang="ko-KR" altLang="en-US" sz="1200" kern="120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Previous Studies on residents` attitude 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Sustainable Tourism Definition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모서리가 둥근 직사각형 1"/>
          <p:cNvSpPr/>
          <p:nvPr/>
        </p:nvSpPr>
        <p:spPr>
          <a:xfrm>
            <a:off x="3779912" y="2060848"/>
            <a:ext cx="151216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Tourism Development</a:t>
            </a:r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863588" y="3124200"/>
            <a:ext cx="1656184" cy="6648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Economic</a:t>
            </a:r>
            <a:endParaRPr lang="ko-KR" altLang="en-US" sz="1600" dirty="0"/>
          </a:p>
        </p:txBody>
      </p:sp>
      <p:sp>
        <p:nvSpPr>
          <p:cNvPr id="7" name="타원 6"/>
          <p:cNvSpPr/>
          <p:nvPr/>
        </p:nvSpPr>
        <p:spPr>
          <a:xfrm>
            <a:off x="3707904" y="3110488"/>
            <a:ext cx="1656184" cy="6648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Social</a:t>
            </a:r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6532984" y="3123436"/>
            <a:ext cx="1855440" cy="6648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Environmental</a:t>
            </a:r>
            <a:endParaRPr lang="ko-KR" altLang="en-US" sz="1400" dirty="0"/>
          </a:p>
        </p:txBody>
      </p:sp>
      <p:sp>
        <p:nvSpPr>
          <p:cNvPr id="9" name="순서도: 대체 처리 8"/>
          <p:cNvSpPr/>
          <p:nvPr/>
        </p:nvSpPr>
        <p:spPr>
          <a:xfrm>
            <a:off x="1691680" y="3947000"/>
            <a:ext cx="1148484" cy="36004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Negative</a:t>
            </a:r>
            <a:endParaRPr lang="ko-KR" altLang="en-US" dirty="0"/>
          </a:p>
        </p:txBody>
      </p:sp>
      <p:sp>
        <p:nvSpPr>
          <p:cNvPr id="11" name="순서도: 대체 처리 10"/>
          <p:cNvSpPr/>
          <p:nvPr/>
        </p:nvSpPr>
        <p:spPr>
          <a:xfrm>
            <a:off x="395536" y="3947000"/>
            <a:ext cx="1148484" cy="360040"/>
          </a:xfrm>
          <a:prstGeom prst="flowChartAlternateProcess">
            <a:avLst/>
          </a:prstGeom>
          <a:solidFill>
            <a:srgbClr val="C7E9CB"/>
          </a:solidFill>
          <a:ln>
            <a:solidFill>
              <a:srgbClr val="C7E9CB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Positive</a:t>
            </a:r>
            <a:endParaRPr lang="ko-KR" altLang="en-US" dirty="0"/>
          </a:p>
        </p:txBody>
      </p:sp>
      <p:sp>
        <p:nvSpPr>
          <p:cNvPr id="12" name="순서도: 대체 처리 11"/>
          <p:cNvSpPr/>
          <p:nvPr/>
        </p:nvSpPr>
        <p:spPr>
          <a:xfrm>
            <a:off x="4647652" y="3944768"/>
            <a:ext cx="1148484" cy="36004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Negative</a:t>
            </a:r>
            <a:endParaRPr lang="ko-KR" altLang="en-US" dirty="0"/>
          </a:p>
        </p:txBody>
      </p:sp>
      <p:sp>
        <p:nvSpPr>
          <p:cNvPr id="13" name="순서도: 대체 처리 12"/>
          <p:cNvSpPr/>
          <p:nvPr/>
        </p:nvSpPr>
        <p:spPr>
          <a:xfrm>
            <a:off x="3310098" y="3947000"/>
            <a:ext cx="1148484" cy="360040"/>
          </a:xfrm>
          <a:prstGeom prst="flowChartAlternateProcess">
            <a:avLst/>
          </a:prstGeom>
          <a:solidFill>
            <a:srgbClr val="C7E9CB"/>
          </a:solidFill>
          <a:ln>
            <a:solidFill>
              <a:srgbClr val="C7E9CB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Positive</a:t>
            </a:r>
            <a:endParaRPr lang="ko-KR" altLang="en-US" dirty="0"/>
          </a:p>
        </p:txBody>
      </p:sp>
      <p:sp>
        <p:nvSpPr>
          <p:cNvPr id="17" name="순서도: 대체 처리 16"/>
          <p:cNvSpPr/>
          <p:nvPr/>
        </p:nvSpPr>
        <p:spPr>
          <a:xfrm>
            <a:off x="7633006" y="3944768"/>
            <a:ext cx="1148484" cy="36004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Negative</a:t>
            </a:r>
            <a:endParaRPr lang="ko-KR" altLang="en-US" dirty="0"/>
          </a:p>
        </p:txBody>
      </p:sp>
      <p:sp>
        <p:nvSpPr>
          <p:cNvPr id="18" name="순서도: 대체 처리 17"/>
          <p:cNvSpPr/>
          <p:nvPr/>
        </p:nvSpPr>
        <p:spPr>
          <a:xfrm>
            <a:off x="6295452" y="3947000"/>
            <a:ext cx="1148484" cy="360040"/>
          </a:xfrm>
          <a:prstGeom prst="flowChartAlternateProcess">
            <a:avLst/>
          </a:prstGeom>
          <a:solidFill>
            <a:srgbClr val="C7E9CB"/>
          </a:solidFill>
          <a:ln>
            <a:solidFill>
              <a:srgbClr val="C7E9CB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Positive</a:t>
            </a:r>
            <a:endParaRPr lang="ko-KR" altLang="en-US" dirty="0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42146"/>
              </p:ext>
            </p:extLst>
          </p:nvPr>
        </p:nvGraphicFramePr>
        <p:xfrm>
          <a:off x="179512" y="4413449"/>
          <a:ext cx="2808312" cy="19678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4156"/>
                <a:gridCol w="1404156"/>
              </a:tblGrid>
              <a:tr h="1967879">
                <a:tc>
                  <a:txBody>
                    <a:bodyPr/>
                    <a:lstStyle/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Multiplier Effect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New Jobs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Improvement of infrastructure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Improve standard of life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rgbClr val="C7E9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Unskilled and seasonal job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Not /Low economic income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Increase of costs` life</a:t>
                      </a:r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rgbClr val="C7E9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024557"/>
              </p:ext>
            </p:extLst>
          </p:nvPr>
        </p:nvGraphicFramePr>
        <p:xfrm>
          <a:off x="3134795" y="4365105"/>
          <a:ext cx="3025714" cy="20162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857"/>
                <a:gridCol w="1512857"/>
              </a:tblGrid>
              <a:tr h="2016224">
                <a:tc>
                  <a:txBody>
                    <a:bodyPr/>
                    <a:lstStyle/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Revitalization of local culture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Leisure activities 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Cultural exchange 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ko-KR" altLang="en-US" sz="1050" dirty="0"/>
                    </a:p>
                  </a:txBody>
                  <a:tcPr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1.Commodification </a:t>
                      </a:r>
                      <a:endParaRPr kumimoji="0" lang="ko-KR" altLang="ko-KR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Rose of delinquency </a:t>
                      </a: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Corruption of morality &amp;</a:t>
                      </a:r>
                      <a:r>
                        <a:rPr kumimoji="0" lang="en-US" altLang="ko-KR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customs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Conflicts Host- Guest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Demonstration effect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247739"/>
              </p:ext>
            </p:extLst>
          </p:nvPr>
        </p:nvGraphicFramePr>
        <p:xfrm>
          <a:off x="6154472" y="4365104"/>
          <a:ext cx="2957068" cy="9361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8534"/>
                <a:gridCol w="1478534"/>
              </a:tblGrid>
              <a:tr h="936104">
                <a:tc>
                  <a:txBody>
                    <a:bodyPr/>
                    <a:lstStyle/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Protection of natural resources</a:t>
                      </a:r>
                      <a:endParaRPr lang="ko-KR" altLang="en-US" sz="1050" dirty="0"/>
                    </a:p>
                  </a:txBody>
                  <a:tcPr>
                    <a:lnR w="12700" cap="flat" cmpd="sng" algn="ctr">
                      <a:solidFill>
                        <a:srgbClr val="C7E9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Litter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Pollution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latinLnBrk="0"/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Water scarcity</a:t>
                      </a:r>
                      <a:endParaRPr kumimoji="0" lang="ko-KR" altLang="ko-K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C7E9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2" name="직사각형 21"/>
          <p:cNvSpPr/>
          <p:nvPr/>
        </p:nvSpPr>
        <p:spPr>
          <a:xfrm>
            <a:off x="7236297" y="6616274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dirty="0"/>
              <a:t>Source: Adapted from </a:t>
            </a:r>
            <a:r>
              <a:rPr lang="en-US" altLang="ko-KR" sz="800" dirty="0" err="1"/>
              <a:t>García</a:t>
            </a:r>
            <a:r>
              <a:rPr lang="en-US" altLang="ko-KR" sz="800" dirty="0"/>
              <a:t> &amp; al., 2015</a:t>
            </a:r>
            <a:endParaRPr lang="ko-KR" altLang="en-US" sz="800" dirty="0"/>
          </a:p>
        </p:txBody>
      </p:sp>
      <p:cxnSp>
        <p:nvCxnSpPr>
          <p:cNvPr id="24" name="직선 화살표 연결선 23"/>
          <p:cNvCxnSpPr>
            <a:stCxn id="2" idx="1"/>
            <a:endCxn id="3" idx="0"/>
          </p:cNvCxnSpPr>
          <p:nvPr/>
        </p:nvCxnSpPr>
        <p:spPr>
          <a:xfrm flipH="1">
            <a:off x="1691680" y="2420888"/>
            <a:ext cx="2088232" cy="703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>
            <a:stCxn id="2" idx="3"/>
            <a:endCxn id="8" idx="0"/>
          </p:cNvCxnSpPr>
          <p:nvPr/>
        </p:nvCxnSpPr>
        <p:spPr>
          <a:xfrm>
            <a:off x="5292080" y="2420888"/>
            <a:ext cx="2168624" cy="702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>
            <a:stCxn id="2" idx="2"/>
            <a:endCxn id="7" idx="0"/>
          </p:cNvCxnSpPr>
          <p:nvPr/>
        </p:nvCxnSpPr>
        <p:spPr>
          <a:xfrm>
            <a:off x="4535996" y="2780928"/>
            <a:ext cx="0" cy="329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13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874037"/>
              </p:ext>
            </p:extLst>
          </p:nvPr>
        </p:nvGraphicFramePr>
        <p:xfrm>
          <a:off x="575048" y="1268760"/>
          <a:ext cx="856895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696"/>
                <a:gridCol w="1800200"/>
                <a:gridCol w="1728192"/>
                <a:gridCol w="1728192"/>
                <a:gridCol w="1619672"/>
              </a:tblGrid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2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3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4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5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Yangdong  Folk Village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Cultural Tourism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Effects of Tourism Development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Previous Studies on residents` attitude </a:t>
                      </a:r>
                      <a:endParaRPr kumimoji="0" lang="ko-KR" altLang="en-US" sz="1200" kern="120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Sustainable Tourism Definition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순서도: 대체 처리 1"/>
          <p:cNvSpPr/>
          <p:nvPr/>
        </p:nvSpPr>
        <p:spPr>
          <a:xfrm>
            <a:off x="275702" y="2325864"/>
            <a:ext cx="4248472" cy="36004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Studies on single factors or Frameworks</a:t>
            </a:r>
            <a:endParaRPr lang="ko-KR" altLang="en-US" dirty="0"/>
          </a:p>
        </p:txBody>
      </p:sp>
      <p:sp>
        <p:nvSpPr>
          <p:cNvPr id="5" name="순서도: 대체 처리 4"/>
          <p:cNvSpPr/>
          <p:nvPr/>
        </p:nvSpPr>
        <p:spPr>
          <a:xfrm>
            <a:off x="4774312" y="2325864"/>
            <a:ext cx="4248472" cy="360040"/>
          </a:xfrm>
          <a:prstGeom prst="flowChartAlternateProcess">
            <a:avLst/>
          </a:prstGeom>
          <a:solidFill>
            <a:srgbClr val="C7E9CB"/>
          </a:solidFill>
          <a:ln>
            <a:solidFill>
              <a:srgbClr val="C7E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Studies on general theories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4534" y="2852936"/>
            <a:ext cx="4320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1. Economic </a:t>
            </a:r>
            <a:r>
              <a:rPr lang="en-US" altLang="ko-KR" sz="1600" dirty="0"/>
              <a:t>dependence </a:t>
            </a:r>
          </a:p>
          <a:p>
            <a:r>
              <a:rPr lang="en-US" altLang="ko-KR" sz="1600" dirty="0" smtClean="0"/>
              <a:t>2. </a:t>
            </a:r>
            <a:r>
              <a:rPr lang="en-US" altLang="ko-KR" sz="1600" dirty="0"/>
              <a:t>L</a:t>
            </a:r>
            <a:r>
              <a:rPr lang="en-US" altLang="ko-KR" sz="1600" dirty="0" smtClean="0"/>
              <a:t>evel </a:t>
            </a:r>
            <a:r>
              <a:rPr lang="en-US" altLang="ko-KR" sz="1600" dirty="0"/>
              <a:t>of tourism </a:t>
            </a:r>
            <a:r>
              <a:rPr lang="en-US" altLang="ko-KR" sz="1600" dirty="0" smtClean="0"/>
              <a:t>development</a:t>
            </a:r>
            <a:endParaRPr lang="en-US" altLang="ko-KR" sz="1600" dirty="0"/>
          </a:p>
          <a:p>
            <a:r>
              <a:rPr lang="en-US" altLang="ko-KR" sz="1600" dirty="0" smtClean="0"/>
              <a:t>3. Attachment </a:t>
            </a:r>
          </a:p>
          <a:p>
            <a:r>
              <a:rPr lang="en-US" altLang="ko-KR" sz="1600" dirty="0" smtClean="0"/>
              <a:t>4. </a:t>
            </a:r>
            <a:r>
              <a:rPr lang="en-US" altLang="ko-KR" sz="1600" dirty="0"/>
              <a:t>D</a:t>
            </a:r>
            <a:r>
              <a:rPr lang="en-US" altLang="ko-KR" sz="1600" dirty="0" smtClean="0"/>
              <a:t>istance </a:t>
            </a:r>
          </a:p>
          <a:p>
            <a:r>
              <a:rPr lang="en-US" altLang="ko-KR" sz="1600" dirty="0" smtClean="0"/>
              <a:t>5. </a:t>
            </a:r>
            <a:r>
              <a:rPr lang="en-US" altLang="ko-KR" sz="1600" dirty="0"/>
              <a:t>L</a:t>
            </a:r>
            <a:r>
              <a:rPr lang="en-US" altLang="ko-KR" sz="1600" dirty="0" smtClean="0"/>
              <a:t>evel </a:t>
            </a:r>
            <a:r>
              <a:rPr lang="en-US" altLang="ko-KR" sz="1600" dirty="0"/>
              <a:t>of knowledge about </a:t>
            </a:r>
            <a:r>
              <a:rPr lang="en-US" altLang="ko-KR" sz="1600" dirty="0" smtClean="0"/>
              <a:t>tourism</a:t>
            </a:r>
            <a:endParaRPr lang="en-US" altLang="ko-KR" sz="1600" dirty="0"/>
          </a:p>
          <a:p>
            <a:r>
              <a:rPr lang="en-US" altLang="ko-KR" sz="1600" dirty="0" smtClean="0"/>
              <a:t>6. Type </a:t>
            </a:r>
            <a:r>
              <a:rPr lang="en-US" altLang="ko-KR" sz="1600" dirty="0"/>
              <a:t>of </a:t>
            </a:r>
            <a:r>
              <a:rPr lang="en-US" altLang="ko-KR" sz="1600" dirty="0" smtClean="0"/>
              <a:t>tourist</a:t>
            </a:r>
            <a:endParaRPr lang="en-US" altLang="ko-KR" sz="1600" dirty="0"/>
          </a:p>
          <a:p>
            <a:r>
              <a:rPr lang="en-US" altLang="ko-KR" sz="1600" dirty="0" smtClean="0"/>
              <a:t>7. </a:t>
            </a:r>
            <a:r>
              <a:rPr lang="en-US" altLang="ko-KR" sz="1600" dirty="0"/>
              <a:t>T</a:t>
            </a:r>
            <a:r>
              <a:rPr lang="en-US" altLang="ko-KR" sz="1600" dirty="0" smtClean="0"/>
              <a:t>ype </a:t>
            </a:r>
            <a:r>
              <a:rPr lang="en-US" altLang="ko-KR" sz="1600" dirty="0"/>
              <a:t>and level of </a:t>
            </a:r>
            <a:r>
              <a:rPr lang="en-US" altLang="ko-KR" sz="1600" dirty="0" smtClean="0"/>
              <a:t>contacts </a:t>
            </a:r>
          </a:p>
          <a:p>
            <a:r>
              <a:rPr lang="en-US" altLang="ko-KR" sz="1600" dirty="0" smtClean="0"/>
              <a:t>8. Access to recreational activities</a:t>
            </a:r>
          </a:p>
          <a:p>
            <a:r>
              <a:rPr lang="en-US" altLang="ko-KR" sz="1600" dirty="0" smtClean="0"/>
              <a:t>9. Demographic characteristics</a:t>
            </a:r>
            <a:endParaRPr lang="en-US" altLang="ko-KR" sz="1600" dirty="0"/>
          </a:p>
        </p:txBody>
      </p:sp>
      <p:sp>
        <p:nvSpPr>
          <p:cNvPr id="7" name="직사각형 6"/>
          <p:cNvSpPr/>
          <p:nvPr/>
        </p:nvSpPr>
        <p:spPr>
          <a:xfrm>
            <a:off x="4774312" y="2852936"/>
            <a:ext cx="43204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1. The Doxey Irridex Model (1975)</a:t>
            </a:r>
            <a:endParaRPr lang="en-US" altLang="ko-KR" sz="1600" dirty="0"/>
          </a:p>
          <a:p>
            <a:r>
              <a:rPr lang="en-US" altLang="ko-KR" sz="1600" dirty="0" smtClean="0"/>
              <a:t>2. Dogan (1989)</a:t>
            </a:r>
            <a:endParaRPr lang="en-US" altLang="ko-KR" sz="1600" dirty="0"/>
          </a:p>
          <a:p>
            <a:r>
              <a:rPr lang="en-US" altLang="ko-KR" sz="1600" dirty="0" smtClean="0"/>
              <a:t>3</a:t>
            </a:r>
            <a:r>
              <a:rPr lang="en-US" altLang="ko-KR" sz="1600" dirty="0"/>
              <a:t>. </a:t>
            </a:r>
            <a:r>
              <a:rPr lang="en-US" altLang="ko-KR" sz="1600" dirty="0" smtClean="0"/>
              <a:t>Butlers` Tourism </a:t>
            </a:r>
            <a:r>
              <a:rPr lang="en-US" altLang="ko-KR" sz="1600" dirty="0"/>
              <a:t>Area Life </a:t>
            </a:r>
            <a:r>
              <a:rPr lang="en-US" altLang="ko-KR" sz="1600" dirty="0" smtClean="0"/>
              <a:t>Circle </a:t>
            </a:r>
            <a:r>
              <a:rPr lang="en-US" altLang="ko-KR" sz="1600" dirty="0"/>
              <a:t>(</a:t>
            </a:r>
            <a:r>
              <a:rPr lang="en-US" altLang="ko-KR" sz="1600" dirty="0" smtClean="0"/>
              <a:t>1980)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774312" y="3861048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i="1" dirty="0">
                <a:solidFill>
                  <a:srgbClr val="339933"/>
                </a:solidFill>
              </a:rPr>
              <a:t>E</a:t>
            </a:r>
            <a:r>
              <a:rPr lang="en-US" altLang="ko-KR" i="1" dirty="0" smtClean="0">
                <a:solidFill>
                  <a:srgbClr val="339933"/>
                </a:solidFill>
              </a:rPr>
              <a:t>xplain </a:t>
            </a:r>
            <a:r>
              <a:rPr lang="en-US" altLang="ko-KR" i="1" dirty="0">
                <a:solidFill>
                  <a:srgbClr val="339933"/>
                </a:solidFill>
              </a:rPr>
              <a:t>the relation between residents attitude and stage of tourism </a:t>
            </a:r>
            <a:r>
              <a:rPr lang="en-US" altLang="ko-KR" i="1" dirty="0" smtClean="0">
                <a:solidFill>
                  <a:srgbClr val="339933"/>
                </a:solidFill>
              </a:rPr>
              <a:t>development (temporal)</a:t>
            </a:r>
            <a:endParaRPr lang="en-US" altLang="ko-KR" i="1" dirty="0">
              <a:solidFill>
                <a:srgbClr val="00B050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774312" y="4653136"/>
            <a:ext cx="3816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4. </a:t>
            </a:r>
            <a:r>
              <a:rPr lang="en-US" altLang="ko-KR" sz="1600" dirty="0" smtClean="0"/>
              <a:t> Social Exchange Theory (</a:t>
            </a:r>
            <a:r>
              <a:rPr lang="en-US" altLang="ko-KR" sz="1600" dirty="0" err="1" smtClean="0"/>
              <a:t>Ap</a:t>
            </a:r>
            <a:r>
              <a:rPr lang="en-US" altLang="ko-KR" sz="1600" dirty="0" smtClean="0"/>
              <a:t>, 1992)</a:t>
            </a:r>
            <a:endParaRPr lang="en-US" altLang="ko-KR" sz="1600" dirty="0"/>
          </a:p>
        </p:txBody>
      </p:sp>
      <p:sp>
        <p:nvSpPr>
          <p:cNvPr id="10" name="직사각형 9"/>
          <p:cNvSpPr/>
          <p:nvPr/>
        </p:nvSpPr>
        <p:spPr>
          <a:xfrm>
            <a:off x="4774312" y="4941168"/>
            <a:ext cx="4229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i="1" dirty="0">
                <a:solidFill>
                  <a:srgbClr val="339933"/>
                </a:solidFill>
              </a:rPr>
              <a:t>S</a:t>
            </a:r>
            <a:r>
              <a:rPr lang="en-US" altLang="ko-KR" i="1" dirty="0" smtClean="0">
                <a:solidFill>
                  <a:srgbClr val="339933"/>
                </a:solidFill>
              </a:rPr>
              <a:t>eems to explain how different factors  influences on peoples` attitude. </a:t>
            </a:r>
            <a:endParaRPr lang="en-US" altLang="ko-KR" i="1" dirty="0">
              <a:solidFill>
                <a:srgbClr val="339933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27876" y="5558680"/>
            <a:ext cx="43441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i="1" dirty="0">
                <a:solidFill>
                  <a:schemeClr val="accent2">
                    <a:lumMod val="75000"/>
                  </a:schemeClr>
                </a:solidFill>
              </a:rPr>
              <a:t>Anyway…</a:t>
            </a:r>
          </a:p>
          <a:p>
            <a:pPr algn="ctr"/>
            <a:r>
              <a:rPr lang="en-US" altLang="ko-KR" i="1" dirty="0" smtClean="0">
                <a:solidFill>
                  <a:schemeClr val="accent2">
                    <a:lumMod val="75000"/>
                  </a:schemeClr>
                </a:solidFill>
              </a:rPr>
              <a:t>If this factors influences positively or negatively residents` attitude is not clear.</a:t>
            </a:r>
            <a:endParaRPr lang="en-US" altLang="ko-KR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직선 연결선 11"/>
          <p:cNvCxnSpPr/>
          <p:nvPr/>
        </p:nvCxnSpPr>
        <p:spPr>
          <a:xfrm flipH="1">
            <a:off x="4608004" y="2685904"/>
            <a:ext cx="36004" cy="3767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4659486" y="553000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b="1" i="1" dirty="0" smtClean="0">
                <a:solidFill>
                  <a:srgbClr val="339933"/>
                </a:solidFill>
              </a:rPr>
              <a:t>However…</a:t>
            </a:r>
          </a:p>
          <a:p>
            <a:pPr algn="ctr"/>
            <a:r>
              <a:rPr lang="en-US" altLang="ko-KR" i="1" dirty="0" smtClean="0">
                <a:solidFill>
                  <a:srgbClr val="339933"/>
                </a:solidFill>
              </a:rPr>
              <a:t>the </a:t>
            </a:r>
            <a:r>
              <a:rPr lang="en-US" altLang="ko-KR" i="1" dirty="0">
                <a:solidFill>
                  <a:srgbClr val="339933"/>
                </a:solidFill>
              </a:rPr>
              <a:t>application of this theory is not always positive.</a:t>
            </a:r>
          </a:p>
        </p:txBody>
      </p:sp>
    </p:spTree>
    <p:extLst>
      <p:ext uri="{BB962C8B-B14F-4D97-AF65-F5344CB8AC3E}">
        <p14:creationId xmlns:p14="http://schemas.microsoft.com/office/powerpoint/2010/main" val="330613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752300"/>
              </p:ext>
            </p:extLst>
          </p:nvPr>
        </p:nvGraphicFramePr>
        <p:xfrm>
          <a:off x="575048" y="1268760"/>
          <a:ext cx="856895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737"/>
                <a:gridCol w="1807688"/>
                <a:gridCol w="1735381"/>
                <a:gridCol w="1735381"/>
                <a:gridCol w="1590766"/>
              </a:tblGrid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2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3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4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Part 5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Yangdong  Folk Village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Cultural Tourism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Effects of Tourism Development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kern="1200" dirty="0" smtClean="0">
                          <a:ln w="1905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Previous Studies on residents` attitude </a:t>
                      </a:r>
                      <a:endParaRPr kumimoji="0" lang="ko-KR" altLang="en-US" sz="1200" kern="1200" dirty="0">
                        <a:ln w="1905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altLang="ko-KR" sz="1200" kern="120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Sustainable Tourism Definition</a:t>
                      </a:r>
                      <a:endParaRPr kumimoji="0" lang="ko-KR" altLang="en-US" sz="1200" kern="120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23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03768"/>
            <a:ext cx="3312368" cy="243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611563"/>
              </p:ext>
            </p:extLst>
          </p:nvPr>
        </p:nvGraphicFramePr>
        <p:xfrm>
          <a:off x="3995936" y="2483912"/>
          <a:ext cx="4983305" cy="41854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7934"/>
                <a:gridCol w="4695371"/>
              </a:tblGrid>
              <a:tr h="32730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1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Attention to </a:t>
                      </a:r>
                      <a:r>
                        <a:rPr lang="en-US" sz="1050" b="1" i="1" kern="50" dirty="0">
                          <a:effectLst/>
                        </a:rPr>
                        <a:t>climate </a:t>
                      </a:r>
                      <a:r>
                        <a:rPr lang="en-US" sz="1050" b="1" i="1" kern="50" dirty="0" smtClean="0">
                          <a:effectLst/>
                        </a:rPr>
                        <a:t>changes</a:t>
                      </a:r>
                      <a:endParaRPr lang="ko-KR" sz="900" b="1" i="1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27592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2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Attention to intrinsic</a:t>
                      </a:r>
                      <a:r>
                        <a:rPr lang="en-US" sz="1050" b="1" kern="50" dirty="0">
                          <a:effectLst/>
                        </a:rPr>
                        <a:t> </a:t>
                      </a:r>
                      <a:r>
                        <a:rPr lang="en-US" sz="1050" b="0" kern="50" dirty="0">
                          <a:effectLst/>
                        </a:rPr>
                        <a:t>value to </a:t>
                      </a:r>
                      <a:r>
                        <a:rPr lang="en-US" sz="1050" kern="50" dirty="0">
                          <a:effectLst/>
                        </a:rPr>
                        <a:t>the </a:t>
                      </a:r>
                      <a:r>
                        <a:rPr lang="en-US" sz="1050" b="1" i="1" kern="50" dirty="0">
                          <a:effectLst/>
                        </a:rPr>
                        <a:t>cultural heritage</a:t>
                      </a:r>
                      <a:r>
                        <a:rPr lang="en-US" sz="1050" kern="50" dirty="0">
                          <a:effectLst/>
                        </a:rPr>
                        <a:t> of historic towns and cities.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30707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3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Showing </a:t>
                      </a:r>
                      <a:r>
                        <a:rPr lang="en-US" sz="1050" b="1" i="1" kern="50" dirty="0">
                          <a:effectLst/>
                        </a:rPr>
                        <a:t>respect and admiration </a:t>
                      </a:r>
                      <a:r>
                        <a:rPr lang="en-US" sz="1050" kern="50" dirty="0">
                          <a:effectLst/>
                        </a:rPr>
                        <a:t>to reality </a:t>
                      </a:r>
                      <a:r>
                        <a:rPr lang="en-US" sz="1050" kern="50" dirty="0" smtClean="0">
                          <a:effectLst/>
                        </a:rPr>
                        <a:t>rights </a:t>
                      </a:r>
                      <a:r>
                        <a:rPr lang="en-US" sz="1050" kern="50" dirty="0">
                          <a:effectLst/>
                        </a:rPr>
                        <a:t>and beliefs of local </a:t>
                      </a:r>
                      <a:r>
                        <a:rPr lang="en-US" sz="1050" kern="50" dirty="0" smtClean="0">
                          <a:effectLst/>
                        </a:rPr>
                        <a:t>cultures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32730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4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 smtClean="0">
                          <a:effectLst/>
                        </a:rPr>
                        <a:t>Importance</a:t>
                      </a:r>
                      <a:r>
                        <a:rPr lang="en-US" sz="1050" kern="50" baseline="0" dirty="0" smtClean="0">
                          <a:effectLst/>
                        </a:rPr>
                        <a:t> of </a:t>
                      </a:r>
                      <a:r>
                        <a:rPr lang="en-US" sz="1050" b="1" i="1" kern="50" dirty="0" smtClean="0">
                          <a:effectLst/>
                        </a:rPr>
                        <a:t>economical</a:t>
                      </a:r>
                      <a:r>
                        <a:rPr lang="en-US" sz="1050" b="1" i="1" kern="50" baseline="0" dirty="0" smtClean="0">
                          <a:effectLst/>
                        </a:rPr>
                        <a:t> support</a:t>
                      </a:r>
                      <a:r>
                        <a:rPr lang="en-US" sz="1050" i="1" kern="50" baseline="0" dirty="0" smtClean="0">
                          <a:effectLst/>
                        </a:rPr>
                        <a:t> </a:t>
                      </a:r>
                      <a:r>
                        <a:rPr lang="en-US" sz="1050" kern="50" baseline="0" dirty="0" smtClean="0">
                          <a:effectLst/>
                        </a:rPr>
                        <a:t>of tourism for local community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27592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5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 i="1" kern="50" dirty="0" smtClean="0">
                          <a:effectLst/>
                        </a:rPr>
                        <a:t>Preserve </a:t>
                      </a:r>
                      <a:r>
                        <a:rPr lang="en-US" sz="1050" kern="50" dirty="0" smtClean="0">
                          <a:effectLst/>
                        </a:rPr>
                        <a:t>cultural </a:t>
                      </a:r>
                      <a:r>
                        <a:rPr lang="en-US" sz="1050" kern="50" dirty="0">
                          <a:effectLst/>
                        </a:rPr>
                        <a:t>heritage </a:t>
                      </a:r>
                      <a:r>
                        <a:rPr lang="en-US" sz="1050" kern="50" dirty="0" smtClean="0">
                          <a:effectLst/>
                        </a:rPr>
                        <a:t>assets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296861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6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Pay attention to </a:t>
                      </a:r>
                      <a:r>
                        <a:rPr lang="en-US" sz="1050" b="1" kern="50" dirty="0">
                          <a:effectLst/>
                        </a:rPr>
                        <a:t>the needs </a:t>
                      </a:r>
                      <a:r>
                        <a:rPr lang="en-US" sz="1050" kern="50" dirty="0">
                          <a:effectLst/>
                        </a:rPr>
                        <a:t>of </a:t>
                      </a:r>
                      <a:r>
                        <a:rPr lang="en-US" sz="1050" kern="50" dirty="0" smtClean="0">
                          <a:effectLst/>
                        </a:rPr>
                        <a:t>locals, </a:t>
                      </a:r>
                      <a:r>
                        <a:rPr lang="en-US" sz="1050" b="1" kern="50" dirty="0" smtClean="0">
                          <a:effectLst/>
                        </a:rPr>
                        <a:t>must </a:t>
                      </a:r>
                      <a:r>
                        <a:rPr lang="en-US" sz="1050" b="1" i="1" kern="50" dirty="0" smtClean="0">
                          <a:effectLst/>
                        </a:rPr>
                        <a:t>be </a:t>
                      </a:r>
                      <a:r>
                        <a:rPr lang="en-US" sz="1050" b="1" i="1" kern="50" dirty="0">
                          <a:effectLst/>
                        </a:rPr>
                        <a:t>involved </a:t>
                      </a:r>
                      <a:r>
                        <a:rPr lang="en-US" sz="1050" b="1" i="1" kern="50" dirty="0" smtClean="0">
                          <a:effectLst/>
                        </a:rPr>
                        <a:t> </a:t>
                      </a:r>
                      <a:r>
                        <a:rPr lang="en-US" sz="1050" kern="50" dirty="0" smtClean="0">
                          <a:effectLst/>
                        </a:rPr>
                        <a:t>in </a:t>
                      </a:r>
                      <a:r>
                        <a:rPr lang="en-US" sz="1050" kern="50" dirty="0">
                          <a:effectLst/>
                        </a:rPr>
                        <a:t>development and planning.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52478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7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50" dirty="0">
                          <a:effectLst/>
                        </a:rPr>
                        <a:t>Justice and fairness </a:t>
                      </a:r>
                      <a:r>
                        <a:rPr lang="en-US" sz="1050" kern="50" dirty="0">
                          <a:effectLst/>
                        </a:rPr>
                        <a:t>are crucial to long term sustainability and cultural tourism should provide benefits </a:t>
                      </a:r>
                      <a:r>
                        <a:rPr lang="en-US" sz="1050" b="1" i="1" kern="50" dirty="0">
                          <a:effectLst/>
                        </a:rPr>
                        <a:t>equitably</a:t>
                      </a:r>
                      <a:r>
                        <a:rPr lang="en-US" sz="1050" kern="50" dirty="0">
                          <a:effectLst/>
                        </a:rPr>
                        <a:t> to the local communities.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52478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8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All local </a:t>
                      </a:r>
                      <a:r>
                        <a:rPr lang="en-US" sz="1050" b="1" i="1" kern="50" dirty="0">
                          <a:effectLst/>
                        </a:rPr>
                        <a:t>stakeholders</a:t>
                      </a:r>
                      <a:r>
                        <a:rPr lang="en-US" sz="1050" kern="50" dirty="0">
                          <a:effectLst/>
                        </a:rPr>
                        <a:t> including local government and politics, local groups of people and businesses, must be involved in the development of management planning.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52478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9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Cultural tourism must react and respond to the lacking things of visitor and help to achieving a </a:t>
                      </a:r>
                      <a:r>
                        <a:rPr lang="en-US" sz="1050" b="1" i="1" kern="50" dirty="0">
                          <a:effectLst/>
                        </a:rPr>
                        <a:t>high quality visitor experience.</a:t>
                      </a:r>
                      <a:endParaRPr lang="ko-KR" sz="900" b="1" i="1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52478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10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The impact of tourism should be </a:t>
                      </a:r>
                      <a:r>
                        <a:rPr lang="en-US" sz="1050" b="1" i="1" kern="50" dirty="0">
                          <a:effectLst/>
                        </a:rPr>
                        <a:t>assessed </a:t>
                      </a:r>
                      <a:r>
                        <a:rPr lang="en-US" sz="1050" b="0" i="0" kern="50" dirty="0">
                          <a:effectLst/>
                        </a:rPr>
                        <a:t>a</a:t>
                      </a:r>
                      <a:r>
                        <a:rPr lang="en-US" sz="1050" kern="50" dirty="0">
                          <a:effectLst/>
                        </a:rPr>
                        <a:t>ccording to the value of consumers and producers.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  <a:tr h="27592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>
                          <a:effectLst/>
                        </a:rPr>
                        <a:t>11</a:t>
                      </a:r>
                      <a:endParaRPr lang="ko-KR" sz="900" kern="5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50" dirty="0">
                          <a:effectLst/>
                        </a:rPr>
                        <a:t>The management and development of cultural tourism should be </a:t>
                      </a:r>
                      <a:r>
                        <a:rPr lang="en-US" sz="1050" b="1" i="1" kern="50" dirty="0">
                          <a:effectLst/>
                        </a:rPr>
                        <a:t>responsive to change</a:t>
                      </a:r>
                      <a:r>
                        <a:rPr lang="en-US" sz="1050" kern="50" dirty="0">
                          <a:effectLst/>
                        </a:rPr>
                        <a:t>.</a:t>
                      </a:r>
                      <a:endParaRPr lang="ko-KR" sz="900" kern="50" dirty="0">
                        <a:solidFill>
                          <a:srgbClr val="000000"/>
                        </a:solidFill>
                        <a:effectLst/>
                        <a:latin typeface="맑은 고딕"/>
                        <a:cs typeface="Times New Roman"/>
                      </a:endParaRPr>
                    </a:p>
                  </a:txBody>
                  <a:tcPr marL="55011" marR="55011" marT="15101" marB="15101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359" y="5005456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i="1" dirty="0"/>
              <a:t>Source</a:t>
            </a:r>
            <a:r>
              <a:rPr lang="en-US" altLang="ko-KR" sz="900" i="1" dirty="0" smtClean="0"/>
              <a:t>: Wikipedia</a:t>
            </a:r>
            <a:endParaRPr lang="ko-KR" altLang="en-US" sz="9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216421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Sustainable Tourism Model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03792" y="2164214"/>
            <a:ext cx="3736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Sustainable Cultural Tourism Directions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7812360" y="6643756"/>
            <a:ext cx="1162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900" dirty="0"/>
              <a:t>Source: EAHTR, 2016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330613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1776</TotalTime>
  <Words>1654</Words>
  <Application>Microsoft Office PowerPoint</Application>
  <PresentationFormat>화면 슬라이드 쇼(4:3)</PresentationFormat>
  <Paragraphs>258</Paragraphs>
  <Slides>15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가을</vt:lpstr>
      <vt:lpstr>YanGdong Village Residents` attitude  toward Tourism:  A Q Method Study   </vt:lpstr>
      <vt:lpstr>Table of Contents</vt:lpstr>
      <vt:lpstr>Propose Statement</vt:lpstr>
      <vt:lpstr>Aims and Goals</vt:lpstr>
      <vt:lpstr>Literature Review</vt:lpstr>
      <vt:lpstr>Literature Review</vt:lpstr>
      <vt:lpstr>Literature Review</vt:lpstr>
      <vt:lpstr>Literature Review</vt:lpstr>
      <vt:lpstr>Literature Review</vt:lpstr>
      <vt:lpstr>Q Method</vt:lpstr>
      <vt:lpstr>Q Method: Stages</vt:lpstr>
      <vt:lpstr>Q Method: Instruments</vt:lpstr>
      <vt:lpstr>Findings</vt:lpstr>
      <vt:lpstr>Q &amp; A</vt:lpstr>
      <vt:lpstr>References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Yandong Village Resident`s subjective attitudes about Tourism:  A Q Method Study</dc:title>
  <dc:creator>Microsoft Corporation</dc:creator>
  <cp:lastModifiedBy>RePack by Diakov</cp:lastModifiedBy>
  <cp:revision>86</cp:revision>
  <dcterms:created xsi:type="dcterms:W3CDTF">2006-10-05T04:04:58Z</dcterms:created>
  <dcterms:modified xsi:type="dcterms:W3CDTF">2016-04-21T14:00:42Z</dcterms:modified>
</cp:coreProperties>
</file>