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7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94" r:id="rId4"/>
    <p:sldId id="303" r:id="rId5"/>
    <p:sldId id="312" r:id="rId6"/>
    <p:sldId id="311" r:id="rId7"/>
    <p:sldId id="281" r:id="rId8"/>
    <p:sldId id="291" r:id="rId9"/>
  </p:sldIdLst>
  <p:sldSz cx="9144000" cy="6858000" type="screen4x3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7AB2CB7F-C368-4E52-9AAA-31A341756335}" type="datetimeFigureOut">
              <a:rPr kumimoji="1" lang="ja-JP" altLang="en-US" smtClean="0"/>
              <a:pPr/>
              <a:t>2012/5/9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01F2D7C5-0E26-486C-BA75-F3A0BA0F64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9F7F8F95-E878-4DF6-BF92-BCC183A06EB0}" type="datetimeFigureOut">
              <a:rPr kumimoji="1" lang="ja-JP" altLang="en-US" smtClean="0"/>
              <a:pPr/>
              <a:t>2012/5/9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E4FA7A00-E04D-43AB-A369-69ACD0275CB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A7A00-E04D-43AB-A369-69ACD0275CB3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>
                <a:latin typeface="HY강B" pitchFamily="18" charset="-127"/>
                <a:ea typeface="HY강B" pitchFamily="18" charset="-127"/>
              </a:defRPr>
            </a:lvl1pPr>
          </a:lstStyle>
          <a:p>
            <a:r>
              <a:rPr kumimoji="0" lang="ja-JP" altLang="en-US" dirty="0" smtClean="0"/>
              <a:t>マスタ タイトルの書式設定</a:t>
            </a:r>
            <a:endParaRPr kumimoji="0" lang="en-US" dirty="0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F32344A-1663-4CFF-8C22-ECDEC3EBF5A9}" type="datetime1">
              <a:rPr kumimoji="1" lang="ja-JP" altLang="en-US" smtClean="0"/>
              <a:pPr/>
              <a:t>2012/5/9</a:t>
            </a:fld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HY강B" pitchFamily="18" charset="-127"/>
                <a:ea typeface="HY강B" pitchFamily="18" charset="-127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01E303-A635-4331-BBBD-E94DBC140C4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5C89C-C167-4B80-A4DE-521B086A13FE}" type="datetime1">
              <a:rPr kumimoji="1" lang="ja-JP" altLang="en-US" smtClean="0"/>
              <a:pPr/>
              <a:t>2012/5/9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E303-A635-4331-BBBD-E94DBC140C4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33F9521-29A9-4F4E-AB8B-B30256C50E36}" type="datetime1">
              <a:rPr kumimoji="1" lang="ja-JP" altLang="en-US" smtClean="0"/>
              <a:pPr/>
              <a:t>2012/5/9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901E303-A635-4331-BBBD-E94DBC140C4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>
            <a:lvl1pPr>
              <a:defRPr>
                <a:latin typeface="한컴 윤고딕 230" pitchFamily="18" charset="-127"/>
                <a:ea typeface="한컴 윤고딕 230" pitchFamily="18" charset="-127"/>
              </a:defRPr>
            </a:lvl1pPr>
          </a:lstStyle>
          <a:p>
            <a:r>
              <a:rPr kumimoji="0" lang="ja-JP" altLang="en-US" dirty="0" smtClean="0"/>
              <a:t>マスタ タイトルの書式設定</a:t>
            </a:r>
            <a:endParaRPr kumimoji="0" 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4AB0-757F-4F17-A5C6-1E5BE7819C1A}" type="datetime1">
              <a:rPr kumimoji="1" lang="ja-JP" altLang="en-US" smtClean="0"/>
              <a:pPr/>
              <a:t>2012/5/9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01E303-A635-4331-BBBD-E94DBC140C4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>
              <a:defRPr>
                <a:latin typeface="한컴 솔잎 M" pitchFamily="18" charset="-127"/>
                <a:ea typeface="한컴 솔잎 M" pitchFamily="18" charset="-127"/>
              </a:defRPr>
            </a:lvl1pPr>
            <a:lvl2pPr>
              <a:defRPr>
                <a:latin typeface="한컴 솔잎 M" pitchFamily="18" charset="-127"/>
                <a:ea typeface="한컴 솔잎 M" pitchFamily="18" charset="-127"/>
              </a:defRPr>
            </a:lvl2pPr>
            <a:lvl3pPr>
              <a:defRPr>
                <a:latin typeface="한컴 솔잎 M" pitchFamily="18" charset="-127"/>
                <a:ea typeface="한컴 솔잎 M" pitchFamily="18" charset="-127"/>
              </a:defRPr>
            </a:lvl3pPr>
            <a:lvl4pPr>
              <a:defRPr>
                <a:latin typeface="한컴 솔잎 M" pitchFamily="18" charset="-127"/>
                <a:ea typeface="한컴 솔잎 M" pitchFamily="18" charset="-127"/>
              </a:defRPr>
            </a:lvl4pPr>
            <a:lvl5pPr>
              <a:defRPr>
                <a:latin typeface="한컴 솔잎 M" pitchFamily="18" charset="-127"/>
                <a:ea typeface="한컴 솔잎 M" pitchFamily="18" charset="-127"/>
              </a:defRPr>
            </a:lvl5pPr>
          </a:lstStyle>
          <a:p>
            <a:pPr lvl="0" eaLnBrk="1" latinLnBrk="0" hangingPunct="1"/>
            <a:r>
              <a:rPr lang="ja-JP" altLang="en-US" dirty="0" smtClean="0"/>
              <a:t>マスタ テキストの書式設定</a:t>
            </a:r>
          </a:p>
          <a:p>
            <a:pPr lvl="1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7" name="正方形/長方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239B5-A518-42AA-942F-18E8FE3FC991}" type="datetime1">
              <a:rPr kumimoji="1" lang="ja-JP" altLang="en-US" smtClean="0"/>
              <a:pPr/>
              <a:t>2012/5/9</a:t>
            </a:fld>
            <a:endParaRPr kumimoji="1" lang="ja-JP" altLang="en-US"/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901E303-A635-4331-BBBD-E94DBC140C4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6D124B3-C891-4B4F-8D4B-3E9274B31E70}" type="datetime1">
              <a:rPr kumimoji="1" lang="ja-JP" altLang="en-US" smtClean="0"/>
              <a:pPr/>
              <a:t>2012/5/9</a:t>
            </a:fld>
            <a:endParaRPr kumimoji="1" lang="ja-JP" altLang="en-US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901E303-A635-4331-BBBD-E94DBC140C4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08109E1-28BE-4A4F-B0BC-4D1A22F31F71}" type="datetime1">
              <a:rPr kumimoji="1" lang="ja-JP" altLang="en-US" smtClean="0"/>
              <a:pPr/>
              <a:t>2012/5/9</a:t>
            </a:fld>
            <a:endParaRPr kumimoji="1" lang="ja-JP" altLang="en-US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901E303-A635-4331-BBBD-E94DBC140C4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1" lang="ja-JP" altLang="en-US"/>
          </a:p>
        </p:txBody>
      </p:sp>
      <p:sp>
        <p:nvSpPr>
          <p:cNvPr id="16" name="テキスト プレースホル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5" name="テキスト プレースホル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95E68-AD09-49CF-9651-D3E5653FC10F}" type="datetime1">
              <a:rPr kumimoji="1" lang="ja-JP" altLang="en-US" smtClean="0"/>
              <a:pPr/>
              <a:t>2012/5/9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01E303-A635-4331-BBBD-E94DBC140C4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4A4A4-EBDE-4E4F-BC5D-9E24E1848801}" type="datetime1">
              <a:rPr kumimoji="1" lang="ja-JP" altLang="en-US" smtClean="0"/>
              <a:pPr/>
              <a:t>2012/5/9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01E303-A635-4331-BBBD-E94DBC140C4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9A6C2-0C74-4C4F-932C-8D76F0F90B0C}" type="datetime1">
              <a:rPr kumimoji="1" lang="ja-JP" altLang="en-US" smtClean="0"/>
              <a:pPr/>
              <a:t>2012/5/9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01E303-A635-4331-BBBD-E94DBC140C4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8" name="正方形/長方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CA55F19-F2BF-4CD3-BAAA-2399786F4024}" type="datetime1">
              <a:rPr kumimoji="1" lang="ja-JP" altLang="en-US" smtClean="0"/>
              <a:pPr/>
              <a:t>2012/5/9</a:t>
            </a:fld>
            <a:endParaRPr kumimoji="1" lang="ja-JP" altLang="en-US"/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901E303-A635-4331-BBBD-E94DBC140C4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AB86EC9-25E0-4785-822B-84D0E1EB4A2C}" type="datetime1">
              <a:rPr kumimoji="1" lang="ja-JP" altLang="en-US" smtClean="0"/>
              <a:pPr/>
              <a:t>2012/5/9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901E303-A635-4331-BBBD-E94DBC140C4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785795"/>
            <a:ext cx="9072594" cy="2814656"/>
          </a:xfrm>
        </p:spPr>
        <p:txBody>
          <a:bodyPr>
            <a:normAutofit/>
          </a:bodyPr>
          <a:lstStyle/>
          <a:p>
            <a:pPr algn="ctr"/>
            <a:r>
              <a:rPr lang="ko-KR" altLang="en-US" sz="4000" dirty="0" smtClean="0">
                <a:latin typeface="한컴 윤고딕 230" pitchFamily="18" charset="-127"/>
                <a:ea typeface="한컴 윤고딕 230" pitchFamily="18" charset="-127"/>
              </a:rPr>
              <a:t>교육 </a:t>
            </a:r>
            <a:r>
              <a:rPr lang="ko-KR" altLang="en-US" sz="4000" dirty="0" err="1" smtClean="0">
                <a:latin typeface="한컴 윤고딕 230" pitchFamily="18" charset="-127"/>
                <a:ea typeface="한컴 윤고딕 230" pitchFamily="18" charset="-127"/>
              </a:rPr>
              <a:t>책무성</a:t>
            </a:r>
            <a:r>
              <a:rPr lang="ko-KR" altLang="en-US" sz="4000" dirty="0" smtClean="0">
                <a:latin typeface="한컴 윤고딕 230" pitchFamily="18" charset="-127"/>
                <a:ea typeface="한컴 윤고딕 230" pitchFamily="18" charset="-127"/>
              </a:rPr>
              <a:t> 강화 담론에 대한</a:t>
            </a:r>
            <a:r>
              <a:rPr lang="en-US" altLang="ko-KR" sz="4000" dirty="0" smtClean="0">
                <a:latin typeface="한컴 윤고딕 230" pitchFamily="18" charset="-127"/>
                <a:ea typeface="한컴 윤고딕 230" pitchFamily="18" charset="-127"/>
              </a:rPr>
              <a:t/>
            </a:r>
            <a:br>
              <a:rPr lang="en-US" altLang="ko-KR" sz="4000" dirty="0" smtClean="0">
                <a:latin typeface="한컴 윤고딕 230" pitchFamily="18" charset="-127"/>
                <a:ea typeface="한컴 윤고딕 230" pitchFamily="18" charset="-127"/>
              </a:rPr>
            </a:br>
            <a:r>
              <a:rPr lang="ko-KR" altLang="en-US" sz="4000" dirty="0" smtClean="0">
                <a:latin typeface="한컴 윤고딕 230" pitchFamily="18" charset="-127"/>
                <a:ea typeface="한컴 윤고딕 230" pitchFamily="18" charset="-127"/>
              </a:rPr>
              <a:t>비판적 분석</a:t>
            </a:r>
            <a:r>
              <a:rPr lang="en-US" altLang="ko-KR" sz="4000" dirty="0" smtClean="0">
                <a:latin typeface="한컴 윤고딕 230" pitchFamily="18" charset="-127"/>
                <a:ea typeface="한컴 윤고딕 230" pitchFamily="18" charset="-127"/>
              </a:rPr>
              <a:t/>
            </a:r>
            <a:br>
              <a:rPr lang="en-US" altLang="ko-KR" sz="4000" dirty="0" smtClean="0">
                <a:latin typeface="한컴 윤고딕 230" pitchFamily="18" charset="-127"/>
                <a:ea typeface="한컴 윤고딕 230" pitchFamily="18" charset="-127"/>
              </a:rPr>
            </a:br>
            <a:endParaRPr kumimoji="1" lang="ja-JP" altLang="en-US" sz="4000" dirty="0">
              <a:latin typeface="한컴 윤고딕 230" pitchFamily="18" charset="-127"/>
              <a:ea typeface="한컴 윤고딕 230" pitchFamily="18" charset="-127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71472" y="3886200"/>
            <a:ext cx="8572528" cy="2614634"/>
          </a:xfrm>
        </p:spPr>
        <p:txBody>
          <a:bodyPr>
            <a:normAutofit lnSpcReduction="10000"/>
          </a:bodyPr>
          <a:lstStyle/>
          <a:p>
            <a:r>
              <a:rPr lang="ko-KR" altLang="en-US" b="1" dirty="0" smtClean="0">
                <a:latin typeface="HY강B" pitchFamily="18" charset="-127"/>
                <a:ea typeface="HY강B" pitchFamily="18" charset="-127"/>
              </a:rPr>
              <a:t>          </a:t>
            </a:r>
            <a:endParaRPr lang="en-US" altLang="ko-KR" b="1" dirty="0" smtClean="0">
              <a:latin typeface="HY강B" pitchFamily="18" charset="-127"/>
              <a:ea typeface="HY강B" pitchFamily="18" charset="-127"/>
            </a:endParaRPr>
          </a:p>
          <a:p>
            <a:endParaRPr lang="en-US" altLang="ko-KR" b="1" dirty="0" smtClean="0"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ko-KR" altLang="en-US" b="1" dirty="0" smtClean="0">
                <a:latin typeface="HY강B" pitchFamily="18" charset="-127"/>
                <a:ea typeface="HY강B" pitchFamily="18" charset="-127"/>
              </a:rPr>
              <a:t>김정현</a:t>
            </a:r>
            <a:endParaRPr lang="en-US" sz="2000" b="1" dirty="0" smtClean="0"/>
          </a:p>
          <a:p>
            <a:endParaRPr lang="en-US" altLang="ja-JP" sz="2000" b="1" dirty="0" smtClean="0"/>
          </a:p>
          <a:p>
            <a:endParaRPr lang="en-US" altLang="ja-JP" sz="2000" b="1" dirty="0" smtClean="0"/>
          </a:p>
          <a:p>
            <a:r>
              <a:rPr lang="en-US" altLang="ja-JP" sz="2000" b="1" dirty="0" smtClean="0"/>
              <a:t>2012.  5. 12.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E303-A635-4331-BBBD-E94DBC140C4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1520" y="260648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latin typeface="한컴 윤고딕 230" pitchFamily="18" charset="-127"/>
                <a:ea typeface="한컴 윤고딕 230" pitchFamily="18" charset="-127"/>
              </a:rPr>
              <a:t>한국교육행정학회 제</a:t>
            </a:r>
            <a:r>
              <a:rPr lang="en-US" altLang="ko-KR" b="1" dirty="0" smtClean="0">
                <a:latin typeface="한컴 윤고딕 230" pitchFamily="18" charset="-127"/>
                <a:ea typeface="한컴 윤고딕 230" pitchFamily="18" charset="-127"/>
              </a:rPr>
              <a:t>164</a:t>
            </a:r>
            <a:r>
              <a:rPr lang="ko-KR" altLang="en-US" b="1" dirty="0" smtClean="0">
                <a:latin typeface="한컴 윤고딕 230" pitchFamily="18" charset="-127"/>
                <a:ea typeface="한컴 윤고딕 230" pitchFamily="18" charset="-127"/>
              </a:rPr>
              <a:t>차 춘계학술대회 </a:t>
            </a:r>
            <a:endParaRPr kumimoji="1" lang="ja-JP" altLang="en-US" b="1" dirty="0">
              <a:latin typeface="한컴 윤고딕 230" pitchFamily="18" charset="-127"/>
              <a:ea typeface="한컴 윤고딕 230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ko-KR" altLang="en-US" sz="3200" b="1" dirty="0" smtClean="0"/>
              <a:t>내 용</a:t>
            </a:r>
            <a:endParaRPr kumimoji="1" lang="ja-JP" altLang="en-US" sz="3200" b="1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901E303-A635-4331-BBBD-E94DBC140C4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1"/>
          </p:nvPr>
        </p:nvSpPr>
        <p:spPr>
          <a:xfrm>
            <a:off x="142844" y="1600200"/>
            <a:ext cx="9001156" cy="452596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en-US" altLang="ja-JP" dirty="0" smtClean="0">
              <a:cs typeface="Arabic Typesetting" pitchFamily="66" charset="-78"/>
            </a:endParaRPr>
          </a:p>
          <a:p>
            <a:pPr marL="514350" indent="-514350">
              <a:buNone/>
            </a:pPr>
            <a:r>
              <a:rPr kumimoji="1" lang="en-US" altLang="ja-JP" dirty="0" smtClean="0">
                <a:latin typeface="한컴 솔잎 M" pitchFamily="18" charset="-127"/>
                <a:ea typeface="한컴 솔잎 M" pitchFamily="18" charset="-127"/>
                <a:cs typeface="Arabic Typesetting" pitchFamily="66" charset="-78"/>
              </a:rPr>
              <a:t>1. </a:t>
            </a:r>
            <a:r>
              <a:rPr kumimoji="1" lang="ko-KR" altLang="en-US" dirty="0" smtClean="0">
                <a:latin typeface="한컴 솔잎 M" pitchFamily="18" charset="-127"/>
                <a:ea typeface="한컴 솔잎 M" pitchFamily="18" charset="-127"/>
                <a:cs typeface="Arabic Typesetting" pitchFamily="66" charset="-78"/>
              </a:rPr>
              <a:t>서 </a:t>
            </a:r>
            <a:r>
              <a:rPr kumimoji="1" lang="ko-KR" altLang="en-US" dirty="0" smtClean="0">
                <a:latin typeface="한컴 솔잎 M" pitchFamily="18" charset="-127"/>
                <a:ea typeface="한컴 솔잎 M" pitchFamily="18" charset="-127"/>
                <a:cs typeface="Arabic Typesetting" pitchFamily="66" charset="-78"/>
              </a:rPr>
              <a:t>론</a:t>
            </a:r>
            <a:endParaRPr kumimoji="1" lang="en-US" altLang="ko-KR" dirty="0" smtClean="0">
              <a:latin typeface="한컴 솔잎 M" pitchFamily="18" charset="-127"/>
              <a:ea typeface="한컴 솔잎 M" pitchFamily="18" charset="-127"/>
              <a:cs typeface="Arabic Typesetting" pitchFamily="66" charset="-78"/>
            </a:endParaRPr>
          </a:p>
          <a:p>
            <a:pPr>
              <a:buNone/>
            </a:pPr>
            <a:r>
              <a:rPr lang="en-US" altLang="ja-JP" dirty="0" smtClean="0">
                <a:cs typeface="Arabic Typesetting" pitchFamily="66" charset="-78"/>
              </a:rPr>
              <a:t>2. </a:t>
            </a:r>
            <a:r>
              <a:rPr lang="ko-KR" altLang="en-US" dirty="0" smtClean="0">
                <a:cs typeface="Arabic Typesetting" pitchFamily="66" charset="-78"/>
              </a:rPr>
              <a:t>분석의 틀</a:t>
            </a:r>
            <a:endParaRPr lang="en-US" altLang="ja-JP" dirty="0" smtClean="0">
              <a:cs typeface="Arabic Typesetting" pitchFamily="66" charset="-78"/>
            </a:endParaRPr>
          </a:p>
          <a:p>
            <a:pPr>
              <a:buNone/>
            </a:pPr>
            <a:r>
              <a:rPr lang="en-US" altLang="ja-JP" dirty="0" smtClean="0">
                <a:cs typeface="Arabic Typesetting" pitchFamily="66" charset="-78"/>
              </a:rPr>
              <a:t>3. </a:t>
            </a:r>
            <a:r>
              <a:rPr lang="ko-KR" altLang="en-US" dirty="0" smtClean="0">
                <a:cs typeface="Arabic Typesetting" pitchFamily="66" charset="-78"/>
              </a:rPr>
              <a:t>연구 결과</a:t>
            </a:r>
            <a:endParaRPr lang="en-US" altLang="ko-KR" dirty="0" smtClean="0">
              <a:cs typeface="Arabic Typesetting" pitchFamily="66" charset="-78"/>
            </a:endParaRPr>
          </a:p>
          <a:p>
            <a:pPr>
              <a:buNone/>
            </a:pPr>
            <a:r>
              <a:rPr lang="en-US" altLang="ko-KR" dirty="0" smtClean="0">
                <a:cs typeface="Arabic Typesetting" pitchFamily="66" charset="-78"/>
              </a:rPr>
              <a:t>4. </a:t>
            </a:r>
            <a:r>
              <a:rPr lang="ko-KR" altLang="en-US" dirty="0" smtClean="0">
                <a:cs typeface="Arabic Typesetting" pitchFamily="66" charset="-78"/>
              </a:rPr>
              <a:t>결 </a:t>
            </a:r>
            <a:r>
              <a:rPr lang="ko-KR" altLang="en-US" dirty="0" err="1" smtClean="0">
                <a:cs typeface="Arabic Typesetting" pitchFamily="66" charset="-78"/>
              </a:rPr>
              <a:t>론</a:t>
            </a:r>
            <a:endParaRPr kumimoji="1" lang="ja-JP" altLang="en-US" dirty="0">
              <a:latin typeface="한컴 솔잎 M" pitchFamily="18" charset="-127"/>
              <a:ea typeface="한컴바탕확장" pitchFamily="1" charset="-127"/>
              <a:cs typeface="Arabic Typesetting" pitchFamily="66" charset="-7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71406" y="1500174"/>
            <a:ext cx="8929750" cy="464347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/>
              <a:t>서론</a:t>
            </a:r>
            <a:endParaRPr lang="ko-KR" altLang="en-US" sz="3200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901E303-A635-4331-BBBD-E94DBC140C4C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1631025"/>
            <a:ext cx="8496944" cy="515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- 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교육 </a:t>
            </a:r>
            <a:r>
              <a:rPr lang="ko-KR" altLang="en-US" dirty="0" err="1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책무성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강화 기제의 현장 적용으로 교육현장 변화 유도 노력이 전개되고 있음</a:t>
            </a: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   (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학업성취도 평가</a:t>
            </a: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,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교원능력개발평가</a:t>
            </a: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,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교육 성과와</a:t>
            </a: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국가 재정 지원의 연계 등</a:t>
            </a: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)</a:t>
            </a:r>
          </a:p>
          <a:p>
            <a:endParaRPr lang="en-US" altLang="ko-KR" dirty="0" smtClean="0">
              <a:solidFill>
                <a:srgbClr val="002060"/>
              </a:solidFill>
              <a:latin typeface="한컴 솔잎 M" pitchFamily="18" charset="-127"/>
              <a:ea typeface="한컴 솔잎 M" pitchFamily="18" charset="-127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 그러나 책무성에 대한 실체는 모호하며</a:t>
            </a: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,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관련 당사자들간에 </a:t>
            </a:r>
            <a:r>
              <a:rPr lang="ko-KR" altLang="en-US" dirty="0" err="1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합일점을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찾지 못했음</a:t>
            </a: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  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여전히 </a:t>
            </a:r>
            <a:r>
              <a:rPr lang="ko-KR" altLang="en-US" dirty="0" err="1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책무성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강화 기제를 중심으로 뚜렷한 입장 차이를 보이고 있음</a:t>
            </a: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.  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-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특히 </a:t>
            </a:r>
            <a:r>
              <a:rPr lang="ko-KR" altLang="en-US" dirty="0" err="1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책무성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강화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기제에</a:t>
            </a: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대한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교육계의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논쟁은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법정으로까지 이어지고 있음</a:t>
            </a: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. </a:t>
            </a:r>
          </a:p>
          <a:p>
            <a:endParaRPr lang="en-US" altLang="ko-KR" dirty="0" smtClean="0">
              <a:solidFill>
                <a:srgbClr val="002060"/>
              </a:solidFill>
              <a:latin typeface="한컴 솔잎 M" pitchFamily="18" charset="-127"/>
              <a:ea typeface="한컴 솔잎 M" pitchFamily="18" charset="-127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 이 시점에서 교육계에 큰 영향을 미치는 책무성의 실체를 탐색하여 </a:t>
            </a:r>
            <a:endParaRPr lang="en-US" altLang="ko-KR" dirty="0" smtClean="0">
              <a:solidFill>
                <a:srgbClr val="002060"/>
              </a:solidFill>
              <a:latin typeface="한컴 솔잎 M" pitchFamily="18" charset="-127"/>
              <a:ea typeface="한컴 솔잎 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  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우리 교육계에서 </a:t>
            </a: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‘</a:t>
            </a:r>
            <a:r>
              <a:rPr lang="ko-KR" altLang="en-US" dirty="0" err="1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책무성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강화</a:t>
            </a: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’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의 의미는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무엇이며</a:t>
            </a: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  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이 논의가 교육계에 주는 함의는 무엇인지를 파악할 필요가 있음</a:t>
            </a: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. </a:t>
            </a:r>
          </a:p>
          <a:p>
            <a:endParaRPr lang="en-US" altLang="ko-KR" dirty="0" smtClean="0">
              <a:solidFill>
                <a:srgbClr val="002060"/>
              </a:solidFill>
              <a:latin typeface="한컴 솔잎 M" pitchFamily="18" charset="-127"/>
              <a:ea typeface="한컴 솔잎 M" pitchFamily="18" charset="-127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 이를 위해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교육계의 </a:t>
            </a:r>
            <a:r>
              <a:rPr lang="ko-KR" altLang="en-US" dirty="0" err="1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책무성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강화 담론이 형성된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맥락에서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그 특성을 분석하여</a:t>
            </a:r>
            <a:endParaRPr lang="en-US" altLang="ko-KR" dirty="0" smtClean="0">
              <a:solidFill>
                <a:srgbClr val="002060"/>
              </a:solidFill>
              <a:latin typeface="한컴 솔잎 M" pitchFamily="18" charset="-127"/>
              <a:ea typeface="한컴 솔잎 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    </a:t>
            </a:r>
            <a:r>
              <a:rPr lang="ko-KR" altLang="en-US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해당 담론이 함의하는 바를 밝히고자 함</a:t>
            </a:r>
            <a:r>
              <a:rPr lang="en-US" altLang="ko-KR" dirty="0" smtClean="0">
                <a:solidFill>
                  <a:srgbClr val="002060"/>
                </a:solidFill>
                <a:latin typeface="한컴 솔잎 M" pitchFamily="18" charset="-127"/>
                <a:ea typeface="한컴 솔잎 M" pitchFamily="18" charset="-127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15436" cy="725470"/>
          </a:xfrm>
        </p:spPr>
        <p:txBody>
          <a:bodyPr>
            <a:noAutofit/>
          </a:bodyPr>
          <a:lstStyle/>
          <a:p>
            <a:pPr lvl="0"/>
            <a:r>
              <a:rPr lang="ko-KR" altLang="en-US" sz="3200" b="1" dirty="0" smtClean="0"/>
              <a:t>분석의 틀</a:t>
            </a:r>
            <a:r>
              <a:rPr lang="en-US" altLang="ko-KR" sz="2000" b="1" dirty="0" smtClean="0"/>
              <a:t>(1/2)</a:t>
            </a:r>
            <a:endParaRPr lang="ja-JP" altLang="en-US" sz="2000" b="1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901E303-A635-4331-BBBD-E94DBC140C4C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26904" y="1600200"/>
            <a:ext cx="8393568" cy="499715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ko-KR" altLang="en-US" sz="1700" dirty="0" smtClean="0"/>
              <a:t>담론 분석법</a:t>
            </a:r>
            <a:r>
              <a:rPr lang="en-US" altLang="ko-KR" sz="1700" dirty="0" smtClean="0"/>
              <a:t>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700" dirty="0" smtClean="0"/>
              <a:t>담론은 실천적 지향성을 가진 논의</a:t>
            </a:r>
            <a:r>
              <a:rPr lang="en-US" altLang="ko-KR" sz="1700" dirty="0" smtClean="0"/>
              <a:t>/</a:t>
            </a:r>
            <a:r>
              <a:rPr lang="ko-KR" altLang="en-US" sz="1700" dirty="0" smtClean="0"/>
              <a:t>행위로서 단순한 이야기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생각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의식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정서보다 훨씬 더 구체적이고 존재론적 개념임</a:t>
            </a:r>
            <a:r>
              <a:rPr lang="en-US" altLang="ko-KR" sz="1700" dirty="0" smtClean="0"/>
              <a:t>(</a:t>
            </a:r>
            <a:r>
              <a:rPr lang="ko-KR" altLang="en-US" sz="1700" dirty="0" smtClean="0"/>
              <a:t>조용환</a:t>
            </a:r>
            <a:r>
              <a:rPr lang="en-US" altLang="ko-KR" sz="1700" dirty="0" smtClean="0"/>
              <a:t>, 2001: 8).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700" dirty="0" smtClean="0"/>
              <a:t>담론은 구술적 이야기나 대화 뿐만 아니라 문자화된 텍스트를 포괄하며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문자화된 텍스트 역시</a:t>
            </a:r>
            <a:r>
              <a:rPr lang="en-US" altLang="ko-KR" sz="1700" dirty="0" smtClean="0"/>
              <a:t> </a:t>
            </a:r>
            <a:r>
              <a:rPr lang="ko-KR" altLang="en-US" sz="1700" dirty="0" smtClean="0"/>
              <a:t>구술적 대화와 마찬가지로 상호작용적 성격을 지님</a:t>
            </a:r>
            <a:r>
              <a:rPr lang="en-US" altLang="ko-KR" sz="1700" dirty="0" smtClean="0"/>
              <a:t>(Garret &amp; Bell, 1998: 2</a:t>
            </a:r>
            <a:r>
              <a:rPr lang="en-US" altLang="ko-KR" sz="1700" dirty="0" smtClean="0"/>
              <a:t>).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700" dirty="0" smtClean="0"/>
              <a:t>교육 </a:t>
            </a:r>
            <a:r>
              <a:rPr lang="ko-KR" altLang="en-US" sz="1700" dirty="0" smtClean="0"/>
              <a:t>책무성은 관련자들의 </a:t>
            </a:r>
            <a:r>
              <a:rPr lang="ko-KR" altLang="en-US" sz="1700" dirty="0" err="1" smtClean="0"/>
              <a:t>입장별로</a:t>
            </a:r>
            <a:r>
              <a:rPr lang="ko-KR" altLang="en-US" sz="1700" dirty="0" smtClean="0"/>
              <a:t> 다른 재현 방식으로 나타나 해당 담론을 형성하고 있음</a:t>
            </a:r>
            <a:r>
              <a:rPr lang="en-US" altLang="ko-KR" sz="1700" dirty="0" smtClean="0"/>
              <a:t>. </a:t>
            </a:r>
            <a:r>
              <a:rPr lang="ko-KR" altLang="en-US" sz="1700" dirty="0" smtClean="0"/>
              <a:t>따라서 교육 </a:t>
            </a:r>
            <a:r>
              <a:rPr lang="ko-KR" altLang="en-US" sz="1700" dirty="0" err="1" smtClean="0"/>
              <a:t>책무성</a:t>
            </a:r>
            <a:r>
              <a:rPr lang="ko-KR" altLang="en-US" sz="1700" dirty="0" smtClean="0"/>
              <a:t> 강화의 특성과 의미를 파악하기 위해 담론 분석법을 선택하였음</a:t>
            </a:r>
            <a:r>
              <a:rPr lang="en-US" altLang="ko-KR" sz="1700" dirty="0" smtClean="0"/>
              <a:t>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700" dirty="0" smtClean="0"/>
              <a:t>분석 </a:t>
            </a:r>
            <a:r>
              <a:rPr lang="ko-KR" altLang="en-US" sz="1700" dirty="0" smtClean="0"/>
              <a:t>대상으로는 중앙교육행정기관의 관련 문서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국회 교육과학기술위원회의 편람과 회의록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대통령자문교육개혁위원회의 문서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공청회와 학회 발표문 및 연구보고서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학술 논문을 검토하였음</a:t>
            </a:r>
            <a:r>
              <a:rPr lang="en-US" altLang="ko-KR" sz="1700" dirty="0" smtClean="0"/>
              <a:t>. </a:t>
            </a:r>
            <a:r>
              <a:rPr lang="ko-KR" altLang="en-US" sz="1700" dirty="0" smtClean="0"/>
              <a:t> </a:t>
            </a:r>
            <a:endParaRPr lang="en-US" altLang="ko-KR" sz="1700" dirty="0" smtClean="0"/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1700" dirty="0" smtClean="0"/>
          </a:p>
        </p:txBody>
      </p:sp>
      <p:sp>
        <p:nvSpPr>
          <p:cNvPr id="31796" name="Rectangle 5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98" name="Rectangle 5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b="1" dirty="0" smtClean="0"/>
              <a:t>분석의 틀</a:t>
            </a:r>
            <a:r>
              <a:rPr lang="en-US" altLang="ko-KR" sz="2000" b="1" dirty="0" smtClean="0"/>
              <a:t>(2/2)</a:t>
            </a:r>
            <a:endParaRPr lang="ko-KR" altLang="en-US" sz="20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901E303-A635-4331-BBBD-E94DBC140C4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1"/>
          </p:nvPr>
        </p:nvSpPr>
        <p:spPr>
          <a:xfrm>
            <a:off x="251520" y="1628800"/>
            <a:ext cx="8640960" cy="50405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700" dirty="0" smtClean="0"/>
              <a:t>담론 분석법 중 </a:t>
            </a:r>
            <a:r>
              <a:rPr lang="ko-KR" altLang="en-US" sz="1700" dirty="0" err="1" smtClean="0"/>
              <a:t>페어클라우</a:t>
            </a:r>
            <a:r>
              <a:rPr lang="en-US" altLang="ko-KR" sz="1700" dirty="0" smtClean="0"/>
              <a:t>(</a:t>
            </a:r>
            <a:r>
              <a:rPr lang="en-US" altLang="ko-KR" sz="1700" dirty="0" err="1" smtClean="0"/>
              <a:t>Fairclough</a:t>
            </a:r>
            <a:r>
              <a:rPr lang="en-US" altLang="ko-KR" sz="1700" dirty="0" smtClean="0"/>
              <a:t>, 2001)</a:t>
            </a:r>
            <a:r>
              <a:rPr lang="ko-KR" altLang="en-US" sz="1700" dirty="0" smtClean="0"/>
              <a:t>가</a:t>
            </a:r>
            <a:r>
              <a:rPr lang="en-US" altLang="ko-KR" sz="1700" dirty="0" smtClean="0"/>
              <a:t> </a:t>
            </a:r>
            <a:r>
              <a:rPr lang="ko-KR" altLang="en-US" sz="1700" dirty="0" smtClean="0"/>
              <a:t>제안한 </a:t>
            </a:r>
            <a:r>
              <a:rPr lang="ko-KR" altLang="en-US" sz="1700" dirty="0" smtClean="0">
                <a:solidFill>
                  <a:srgbClr val="C00000"/>
                </a:solidFill>
              </a:rPr>
              <a:t>비판적 담론 분석의 틀을 활용하고자 함</a:t>
            </a:r>
            <a:r>
              <a:rPr lang="en-US" altLang="ko-KR" sz="1700" dirty="0" smtClean="0"/>
              <a:t>. </a:t>
            </a:r>
            <a:r>
              <a:rPr lang="ko-KR" altLang="en-US" sz="1700" dirty="0" smtClean="0"/>
              <a:t>이는 언어에 기초한 담론 분석과 사회의 권력 현상에 주목한 거대 담론 분석의 장점을 결합하여 텍스트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담론적 실천과</a:t>
            </a:r>
            <a:r>
              <a:rPr lang="en-US" altLang="ko-KR" sz="1700" dirty="0" smtClean="0"/>
              <a:t> </a:t>
            </a:r>
            <a:r>
              <a:rPr lang="ko-KR" altLang="en-US" sz="1700" dirty="0" smtClean="0"/>
              <a:t>사회적 실천을 분석하여 언어를 통해 재현된 담론과 사회 구조 및 변화와의 연결고리를 찾으려는 시도임</a:t>
            </a:r>
            <a:r>
              <a:rPr lang="en-US" altLang="ko-KR" sz="1700" dirty="0" smtClean="0"/>
              <a:t>. </a:t>
            </a:r>
            <a:endParaRPr lang="en-US" altLang="ko-KR" sz="1700" dirty="0" smtClean="0"/>
          </a:p>
          <a:p>
            <a:pPr>
              <a:buFontTx/>
              <a:buChar char="-"/>
            </a:pPr>
            <a:endParaRPr lang="en-US" altLang="ko-KR" sz="800" dirty="0" smtClean="0"/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700" dirty="0" smtClean="0">
                <a:solidFill>
                  <a:srgbClr val="0070C0"/>
                </a:solidFill>
              </a:rPr>
              <a:t>텍스트 분석</a:t>
            </a:r>
            <a:r>
              <a:rPr lang="en-US" altLang="ko-KR" sz="1700" dirty="0" smtClean="0">
                <a:solidFill>
                  <a:srgbClr val="0070C0"/>
                </a:solidFill>
              </a:rPr>
              <a:t>: </a:t>
            </a:r>
            <a:r>
              <a:rPr lang="ko-KR" altLang="en-US" sz="1700" dirty="0" smtClean="0"/>
              <a:t>텍스트는 현상의 재현 및 관계와 정체성을 자리매김하는데 영향을 미침</a:t>
            </a:r>
            <a:r>
              <a:rPr lang="en-US" altLang="ko-KR" sz="1700" dirty="0" smtClean="0"/>
              <a:t>.    </a:t>
            </a:r>
            <a:r>
              <a:rPr lang="en-US" altLang="ko-KR" sz="1700" dirty="0" smtClean="0"/>
              <a:t> </a:t>
            </a:r>
            <a:r>
              <a:rPr lang="en-US" altLang="ko-KR" sz="1700" dirty="0" smtClean="0"/>
              <a:t> </a:t>
            </a:r>
            <a:r>
              <a:rPr lang="en-US" altLang="ko-KR" sz="1700" dirty="0" smtClean="0"/>
              <a:t>   </a:t>
            </a:r>
            <a:r>
              <a:rPr lang="ko-KR" altLang="en-US" sz="1700" dirty="0" err="1" smtClean="0"/>
              <a:t>페어클로는</a:t>
            </a:r>
            <a:r>
              <a:rPr lang="ko-KR" altLang="en-US" sz="1700" dirty="0" smtClean="0"/>
              <a:t> </a:t>
            </a:r>
            <a:r>
              <a:rPr lang="ko-KR" altLang="en-US" sz="1700" dirty="0" smtClean="0"/>
              <a:t>다양한 시각이나 입장을 재현하는 담론들 그 자체 분석 외에 장르</a:t>
            </a:r>
            <a:r>
              <a:rPr lang="en-US" altLang="ko-KR" sz="1700" dirty="0" smtClean="0"/>
              <a:t>,</a:t>
            </a:r>
            <a:r>
              <a:rPr lang="ko-KR" altLang="en-US" sz="1700" dirty="0" smtClean="0"/>
              <a:t> 스타일 </a:t>
            </a:r>
            <a:r>
              <a:rPr lang="ko-KR" altLang="en-US" sz="1700" dirty="0" smtClean="0"/>
              <a:t>   분석을 </a:t>
            </a:r>
            <a:r>
              <a:rPr lang="ko-KR" altLang="en-US" sz="1700" dirty="0" smtClean="0"/>
              <a:t>제시하나 여기서는 다른 견해가 재현된 담론들 그 자체에 주목하고자 함</a:t>
            </a:r>
            <a:r>
              <a:rPr lang="en-US" altLang="ko-KR" sz="1700" dirty="0" smtClean="0"/>
              <a:t>.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700" dirty="0" smtClean="0">
                <a:solidFill>
                  <a:srgbClr val="0070C0"/>
                </a:solidFill>
              </a:rPr>
              <a:t>담론적 실천</a:t>
            </a:r>
            <a:r>
              <a:rPr lang="en-US" altLang="ko-KR" sz="1700" dirty="0" smtClean="0">
                <a:solidFill>
                  <a:srgbClr val="0070C0"/>
                </a:solidFill>
              </a:rPr>
              <a:t>: </a:t>
            </a:r>
            <a:r>
              <a:rPr lang="ko-KR" altLang="en-US" sz="1700" dirty="0" smtClean="0"/>
              <a:t>사람들이 어떻게 텍스트를 생산하고 해석하여 담론을 형성하는가에 대한 분석임</a:t>
            </a:r>
            <a:r>
              <a:rPr lang="en-US" altLang="ko-KR" sz="1700" dirty="0" smtClean="0"/>
              <a:t>. </a:t>
            </a:r>
            <a:r>
              <a:rPr lang="ko-KR" altLang="en-US" sz="1700" dirty="0" smtClean="0"/>
              <a:t>담론적 실천을 설명하는데 유용한 </a:t>
            </a:r>
            <a:r>
              <a:rPr lang="ko-KR" altLang="en-US" sz="1700" dirty="0" smtClean="0">
                <a:solidFill>
                  <a:srgbClr val="0070C0"/>
                </a:solidFill>
              </a:rPr>
              <a:t>담론질서</a:t>
            </a:r>
            <a:r>
              <a:rPr lang="ko-KR" altLang="en-US" sz="1700" dirty="0" smtClean="0"/>
              <a:t>와 </a:t>
            </a:r>
            <a:r>
              <a:rPr lang="ko-KR" altLang="en-US" sz="1700" dirty="0" smtClean="0">
                <a:solidFill>
                  <a:srgbClr val="0070C0"/>
                </a:solidFill>
              </a:rPr>
              <a:t>상호담론성</a:t>
            </a:r>
            <a:r>
              <a:rPr lang="ko-KR" altLang="en-US" sz="1700" dirty="0" smtClean="0"/>
              <a:t>의 개념 활용함</a:t>
            </a:r>
            <a:r>
              <a:rPr lang="en-US" altLang="ko-KR" sz="1700" dirty="0" smtClean="0"/>
              <a:t>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700" dirty="0" smtClean="0">
                <a:solidFill>
                  <a:srgbClr val="0070C0"/>
                </a:solidFill>
              </a:rPr>
              <a:t>사회적 실천</a:t>
            </a:r>
            <a:r>
              <a:rPr lang="en-US" altLang="ko-KR" sz="1700" dirty="0" smtClean="0">
                <a:solidFill>
                  <a:srgbClr val="0070C0"/>
                </a:solidFill>
              </a:rPr>
              <a:t>: </a:t>
            </a:r>
            <a:r>
              <a:rPr lang="ko-KR" altLang="en-US" sz="1700" dirty="0" smtClean="0"/>
              <a:t>거시적 차원의 분석으로 텍스트와 담론적 실천을 통해 현재의 </a:t>
            </a:r>
            <a:r>
              <a:rPr lang="en-US" altLang="ko-KR" sz="1700" dirty="0" smtClean="0"/>
              <a:t>  </a:t>
            </a:r>
            <a:r>
              <a:rPr lang="ko-KR" altLang="en-US" sz="1700" dirty="0" smtClean="0"/>
              <a:t>헤게모니를 어떻게 재구성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재구조화하는가를 분석함</a:t>
            </a:r>
            <a:r>
              <a:rPr lang="en-US" altLang="ko-KR" sz="1700" dirty="0" smtClean="0"/>
              <a:t>. </a:t>
            </a:r>
            <a:endParaRPr lang="ko-KR" altLang="en-US" sz="17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/>
              <a:t>연구 결과</a:t>
            </a:r>
            <a:endParaRPr lang="ko-KR" altLang="en-US" sz="32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901E303-A635-4331-BBBD-E94DBC140C4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712968" cy="50691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1800" dirty="0" smtClean="0">
                <a:solidFill>
                  <a:srgbClr val="0070C0"/>
                </a:solidFill>
              </a:rPr>
              <a:t>텍스트 분석</a:t>
            </a:r>
            <a:endParaRPr lang="en-US" altLang="ko-KR" sz="18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  - </a:t>
            </a:r>
            <a:r>
              <a:rPr lang="en-US" altLang="ko-KR" sz="1800" dirty="0" smtClean="0"/>
              <a:t>“</a:t>
            </a:r>
            <a:r>
              <a:rPr lang="ko-KR" altLang="en-US" sz="1800" dirty="0" smtClean="0"/>
              <a:t>신뢰 회복</a:t>
            </a:r>
            <a:r>
              <a:rPr lang="en-US" altLang="ko-KR" sz="1800" dirty="0" smtClean="0"/>
              <a:t>”,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“</a:t>
            </a:r>
            <a:r>
              <a:rPr lang="ko-KR" altLang="en-US" sz="1800" dirty="0" smtClean="0"/>
              <a:t>만족도 제고</a:t>
            </a:r>
            <a:r>
              <a:rPr lang="en-US" altLang="ko-KR" sz="1800" dirty="0" smtClean="0"/>
              <a:t>”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</a:t>
            </a:r>
            <a:r>
              <a:rPr lang="en-US" altLang="ko-KR" sz="1800" dirty="0" smtClean="0"/>
              <a:t>   - </a:t>
            </a:r>
            <a:r>
              <a:rPr lang="en-US" altLang="ko-KR" sz="1800" dirty="0" smtClean="0"/>
              <a:t>“</a:t>
            </a:r>
            <a:r>
              <a:rPr lang="ko-KR" altLang="en-US" sz="1800" dirty="0" smtClean="0"/>
              <a:t>공교육 내실화</a:t>
            </a:r>
            <a:r>
              <a:rPr lang="en-US" altLang="ko-KR" sz="1800" dirty="0" smtClean="0"/>
              <a:t>”,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“</a:t>
            </a:r>
            <a:r>
              <a:rPr lang="ko-KR" altLang="en-US" sz="1800" dirty="0" smtClean="0"/>
              <a:t>공교육 강화</a:t>
            </a:r>
            <a:r>
              <a:rPr lang="en-US" altLang="ko-KR" sz="1800" dirty="0" smtClean="0"/>
              <a:t>”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  - “</a:t>
            </a:r>
            <a:r>
              <a:rPr lang="ko-KR" altLang="en-US" sz="1800" dirty="0" err="1" smtClean="0"/>
              <a:t>책무성</a:t>
            </a:r>
            <a:r>
              <a:rPr lang="ko-KR" altLang="en-US" sz="1800" dirty="0" smtClean="0"/>
              <a:t> 제고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확보</a:t>
            </a:r>
            <a:r>
              <a:rPr lang="en-US" altLang="ko-KR" sz="1800" dirty="0" smtClean="0"/>
              <a:t>)”,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“</a:t>
            </a:r>
            <a:r>
              <a:rPr lang="ko-KR" altLang="en-US" sz="1800" dirty="0" err="1" smtClean="0"/>
              <a:t>책무성</a:t>
            </a:r>
            <a:r>
              <a:rPr lang="ko-KR" altLang="en-US" sz="1800" dirty="0" smtClean="0"/>
              <a:t> 시스템</a:t>
            </a:r>
            <a:r>
              <a:rPr lang="en-US" altLang="ko-KR" sz="1800" dirty="0" smtClean="0"/>
              <a:t>”  </a:t>
            </a:r>
          </a:p>
          <a:p>
            <a:pPr>
              <a:lnSpc>
                <a:spcPct val="150000"/>
              </a:lnSpc>
            </a:pPr>
            <a:r>
              <a:rPr lang="ko-KR" altLang="en-US" sz="1800" dirty="0" smtClean="0">
                <a:solidFill>
                  <a:srgbClr val="0070C0"/>
                </a:solidFill>
              </a:rPr>
              <a:t>담론적 실천</a:t>
            </a:r>
            <a:endParaRPr lang="en-US" altLang="ko-KR" sz="18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  - </a:t>
            </a:r>
            <a:r>
              <a:rPr lang="ko-KR" altLang="en-US" sz="1800" dirty="0" err="1" smtClean="0"/>
              <a:t>신자유주의</a:t>
            </a:r>
            <a:r>
              <a:rPr lang="ko-KR" altLang="en-US" sz="1800" dirty="0" smtClean="0"/>
              <a:t> 담론의 </a:t>
            </a:r>
            <a:r>
              <a:rPr lang="ko-KR" altLang="en-US" sz="1800" dirty="0" smtClean="0"/>
              <a:t>영향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세계화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수요자중심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교실붕괴 등의 교육담론 형성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  - </a:t>
            </a:r>
            <a:r>
              <a:rPr lang="ko-KR" altLang="en-US" sz="1800" dirty="0" smtClean="0"/>
              <a:t>교육 체제 개혁</a:t>
            </a:r>
            <a:r>
              <a:rPr lang="ko-KR" altLang="en-US" sz="1800" dirty="0" smtClean="0"/>
              <a:t>의 </a:t>
            </a:r>
            <a:r>
              <a:rPr lang="ko-KR" altLang="en-US" sz="1800" dirty="0" smtClean="0"/>
              <a:t>필요성 제기 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  - </a:t>
            </a:r>
            <a:r>
              <a:rPr lang="ko-KR" altLang="en-US" sz="1800" dirty="0" smtClean="0"/>
              <a:t>평가와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공개를 통한 </a:t>
            </a:r>
            <a:r>
              <a:rPr lang="ko-KR" altLang="en-US" sz="1800" dirty="0" err="1" smtClean="0"/>
              <a:t>책무성</a:t>
            </a:r>
            <a:r>
              <a:rPr lang="ko-KR" altLang="en-US" sz="1800" dirty="0" smtClean="0"/>
              <a:t> 부여</a:t>
            </a:r>
            <a:endParaRPr lang="en-US" altLang="ko-KR" sz="1800" dirty="0" smtClean="0"/>
          </a:p>
          <a:p>
            <a:pPr>
              <a:lnSpc>
                <a:spcPct val="150000"/>
              </a:lnSpc>
            </a:pPr>
            <a:r>
              <a:rPr lang="ko-KR" altLang="en-US" sz="1800" dirty="0" smtClean="0">
                <a:solidFill>
                  <a:srgbClr val="0070C0"/>
                </a:solidFill>
              </a:rPr>
              <a:t>사회적 실천</a:t>
            </a:r>
            <a:endParaRPr lang="en-US" altLang="ko-KR" sz="18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  - </a:t>
            </a:r>
            <a:r>
              <a:rPr lang="ko-KR" altLang="en-US" sz="1800" dirty="0" smtClean="0"/>
              <a:t>자율을 위한 통치 기제의 완성</a:t>
            </a:r>
            <a:endParaRPr lang="ko-KR" altLang="en-US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/>
              <a:t>결론</a:t>
            </a:r>
            <a:endParaRPr lang="ko-KR" altLang="en-US" sz="2000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901E303-A635-4331-BBBD-E94DBC140C4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51520" y="1528784"/>
            <a:ext cx="8712968" cy="5229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None/>
            </a:pP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-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우리나라 교육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책무성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강화 담론은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신자유주의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담론의 영향으로 형성됨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. 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-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그러나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신자유주의에서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강조하는 시장 기제에 의한 선택과 시장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책무성이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아닌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 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  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국가가 부여하는 권력적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책무성을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강화하는 방식으로 전개됨</a:t>
            </a:r>
            <a:endParaRPr lang="en-US" altLang="ko-KR" sz="1600" dirty="0" smtClean="0">
              <a:solidFill>
                <a:schemeClr val="tx1"/>
              </a:solidFill>
              <a:latin typeface="한컴 솔잎 M" pitchFamily="18" charset="-127"/>
              <a:ea typeface="한컴 솔잎 M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-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학교현장에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공교육 부실의 책임을 물어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국가가 설정한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책무성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강화 기제에 따라</a:t>
            </a:r>
            <a:endParaRPr lang="en-US" altLang="ko-KR" sz="1600" dirty="0" smtClean="0">
              <a:solidFill>
                <a:schemeClr val="tx1"/>
              </a:solidFill>
              <a:latin typeface="한컴 솔잎 M" pitchFamily="18" charset="-127"/>
              <a:ea typeface="한컴 솔잎 M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  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공교육을 강화하여 사교육 시장 대비 경쟁력을 살리고자 함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. </a:t>
            </a:r>
          </a:p>
          <a:p>
            <a:pPr>
              <a:buNone/>
            </a:pPr>
            <a:endParaRPr lang="en-US" altLang="ko-KR" sz="1600" dirty="0" smtClean="0">
              <a:solidFill>
                <a:schemeClr val="tx1"/>
              </a:solidFill>
              <a:latin typeface="한컴 솔잎 M" pitchFamily="18" charset="-127"/>
              <a:ea typeface="한컴 솔잎 M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-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현재의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책무성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강화 담론은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책무성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강화를 위한 통제 기제에 대한 반발과 </a:t>
            </a:r>
            <a:endParaRPr lang="en-US" altLang="ko-KR" sz="1600" dirty="0" smtClean="0">
              <a:solidFill>
                <a:schemeClr val="tx1"/>
              </a:solidFill>
              <a:latin typeface="한컴 솔잎 M" pitchFamily="18" charset="-127"/>
              <a:ea typeface="한컴 솔잎 M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 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책무성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강화의 필요성 강조로 대별됨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교육계의 담론도 이 둘로 나뉘고 있음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. </a:t>
            </a:r>
          </a:p>
          <a:p>
            <a:pPr>
              <a:buNone/>
            </a:pPr>
            <a:endParaRPr lang="en-US" altLang="ko-KR" sz="1600" dirty="0" smtClean="0">
              <a:solidFill>
                <a:schemeClr val="tx1"/>
              </a:solidFill>
              <a:latin typeface="한컴 솔잎 M" pitchFamily="18" charset="-127"/>
              <a:ea typeface="한컴 솔잎 M" pitchFamily="18" charset="-127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교육개혁의 필요에 의해 정부 주도로 만들어진 교육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책무성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강화 담론이 통제 방식을 공고히 하는 </a:t>
            </a:r>
            <a:endParaRPr lang="en-US" altLang="ko-KR" sz="1600" dirty="0" smtClean="0">
              <a:solidFill>
                <a:schemeClr val="tx1"/>
              </a:solidFill>
              <a:latin typeface="한컴 솔잎 M" pitchFamily="18" charset="-127"/>
              <a:ea typeface="한컴 솔잎 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 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방향으로 전개되며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교육현장의 반발로 연결되고 있음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현재와 같은 자율을 위한 통치 기제로 남는</a:t>
            </a:r>
            <a:endParaRPr lang="en-US" altLang="ko-KR" sz="1600" dirty="0" smtClean="0">
              <a:solidFill>
                <a:schemeClr val="tx1"/>
              </a:solidFill>
              <a:latin typeface="한컴 솔잎 M" pitchFamily="18" charset="-127"/>
              <a:ea typeface="한컴 솔잎 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한 교원 스스로 학생에 대한 책무를 다하기 위해 노력하는 구조는 만들어지기 어려울 수 있음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.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무엇을 위한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책무성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강화였는지 그 본질에 대한 점검을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통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해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교육전문가인 교사의 위상에</a:t>
            </a:r>
            <a:endParaRPr lang="en-US" altLang="ko-KR" sz="1600" dirty="0" smtClean="0">
              <a:solidFill>
                <a:schemeClr val="tx1"/>
              </a:solidFill>
              <a:latin typeface="한컴 솔잎 M" pitchFamily="18" charset="-127"/>
              <a:ea typeface="한컴 솔잎 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맞는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책무성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 강화 기제를 개발할 필요가 있음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itchFamily="18" charset="-127"/>
                <a:ea typeface="한컴 솔잎 M" pitchFamily="18" charset="-127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b="1" i="1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901E303-A635-4331-BBBD-E94DBC140C4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kumimoji="1" lang="en-US" altLang="ja-JP" b="1" dirty="0" smtClean="0"/>
          </a:p>
          <a:p>
            <a:pPr>
              <a:buNone/>
            </a:pPr>
            <a:endParaRPr lang="en-US" altLang="ja-JP" b="1" dirty="0" smtClean="0"/>
          </a:p>
          <a:p>
            <a:pPr>
              <a:buNone/>
            </a:pPr>
            <a:endParaRPr kumimoji="1" lang="en-US" altLang="ja-JP" sz="2000" b="1" dirty="0" smtClean="0"/>
          </a:p>
          <a:p>
            <a:pPr algn="ctr">
              <a:buNone/>
            </a:pPr>
            <a:r>
              <a:rPr lang="ko-KR" altLang="en-US" sz="5400" b="1" dirty="0" smtClean="0"/>
              <a:t>감사합니다</a:t>
            </a:r>
            <a:r>
              <a:rPr lang="en-US" altLang="ko-KR" sz="5400" b="1" dirty="0" smtClean="0"/>
              <a:t>. </a:t>
            </a:r>
            <a:endParaRPr lang="en-US" altLang="ja-JP" sz="5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デザー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デザート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デザート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3262</TotalTime>
  <Words>640</Words>
  <Application>Microsoft Office PowerPoint</Application>
  <PresentationFormat>화면 슬라이드 쇼(4:3)</PresentationFormat>
  <Paragraphs>79</Paragraphs>
  <Slides>8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デザート</vt:lpstr>
      <vt:lpstr>교육 책무성 강화 담론에 대한 비판적 분석 </vt:lpstr>
      <vt:lpstr>내 용</vt:lpstr>
      <vt:lpstr>서론</vt:lpstr>
      <vt:lpstr>분석의 틀(1/2)</vt:lpstr>
      <vt:lpstr>분석의 틀(2/2)</vt:lpstr>
      <vt:lpstr>연구 결과</vt:lpstr>
      <vt:lpstr>결론</vt:lpstr>
      <vt:lpstr>슬라이드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Changing Nature of Academic Work from an International Comparative Perspective</dc:title>
  <dc:creator>arimoto</dc:creator>
  <cp:lastModifiedBy>kim jung hyun</cp:lastModifiedBy>
  <cp:revision>378</cp:revision>
  <dcterms:created xsi:type="dcterms:W3CDTF">2010-06-01T12:12:55Z</dcterms:created>
  <dcterms:modified xsi:type="dcterms:W3CDTF">2012-05-09T08:38:38Z</dcterms:modified>
</cp:coreProperties>
</file>