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79" r:id="rId1"/>
  </p:sldMasterIdLst>
  <p:notesMasterIdLst>
    <p:notesMasterId r:id="rId35"/>
  </p:notesMasterIdLst>
  <p:sldIdLst>
    <p:sldId id="256" r:id="rId2"/>
    <p:sldId id="286" r:id="rId3"/>
    <p:sldId id="318" r:id="rId4"/>
    <p:sldId id="259" r:id="rId5"/>
    <p:sldId id="287" r:id="rId6"/>
    <p:sldId id="319" r:id="rId7"/>
    <p:sldId id="285" r:id="rId8"/>
    <p:sldId id="292" r:id="rId9"/>
    <p:sldId id="289" r:id="rId10"/>
    <p:sldId id="293" r:id="rId11"/>
    <p:sldId id="294" r:id="rId12"/>
    <p:sldId id="295" r:id="rId13"/>
    <p:sldId id="290" r:id="rId14"/>
    <p:sldId id="320" r:id="rId15"/>
    <p:sldId id="291" r:id="rId16"/>
    <p:sldId id="299" r:id="rId17"/>
    <p:sldId id="301" r:id="rId18"/>
    <p:sldId id="302" r:id="rId19"/>
    <p:sldId id="300" r:id="rId20"/>
    <p:sldId id="305" r:id="rId21"/>
    <p:sldId id="321" r:id="rId22"/>
    <p:sldId id="307" r:id="rId23"/>
    <p:sldId id="317" r:id="rId24"/>
    <p:sldId id="309" r:id="rId25"/>
    <p:sldId id="311" r:id="rId26"/>
    <p:sldId id="312" r:id="rId27"/>
    <p:sldId id="313" r:id="rId28"/>
    <p:sldId id="314" r:id="rId29"/>
    <p:sldId id="322" r:id="rId30"/>
    <p:sldId id="316" r:id="rId31"/>
    <p:sldId id="324" r:id="rId32"/>
    <p:sldId id="323" r:id="rId33"/>
    <p:sldId id="261" r:id="rId34"/>
  </p:sldIdLst>
  <p:sldSz cx="12192000" cy="6858000"/>
  <p:notesSz cx="6735763" cy="9866313"/>
  <p:embeddedFontLst>
    <p:embeddedFont>
      <p:font typeface="HY헤드라인M" panose="02030600000101010101" pitchFamily="18" charset="-127"/>
      <p:regular r:id="rId36"/>
    </p:embeddedFont>
    <p:embeddedFont>
      <p:font typeface="맑은 고딕" panose="020B0503020000020004" pitchFamily="50" charset="-127"/>
      <p:regular r:id="rId37"/>
      <p:bold r:id="rId38"/>
    </p:embeddedFont>
    <p:embeddedFont>
      <p:font typeface="Corbel" panose="020B0503020204020204" pitchFamily="34" charset="0"/>
      <p:regular r:id="rId39"/>
      <p:bold r:id="rId40"/>
      <p:italic r:id="rId41"/>
      <p:boldItalic r:id="rId4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조하은" initials="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15F23"/>
    <a:srgbClr val="F05415"/>
    <a:srgbClr val="ED7D31"/>
    <a:srgbClr val="F781E9"/>
    <a:srgbClr val="CBC2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38B1855-1B75-4FBE-930C-398BA8C253C6}" styleName="테마 스타일 2 - 강조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88144" autoAdjust="0"/>
  </p:normalViewPr>
  <p:slideViewPr>
    <p:cSldViewPr snapToGrid="0">
      <p:cViewPr varScale="1">
        <p:scale>
          <a:sx n="61" d="100"/>
          <a:sy n="61" d="100"/>
        </p:scale>
        <p:origin x="556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4455DC-640B-4FED-80F3-A0DA358E9916}" type="doc">
      <dgm:prSet loTypeId="urn:microsoft.com/office/officeart/2005/8/layout/equation1" loCatId="process" qsTypeId="urn:microsoft.com/office/officeart/2005/8/quickstyle/simple1" qsCatId="simple" csTypeId="urn:microsoft.com/office/officeart/2005/8/colors/colorful1" csCatId="colorful" phldr="1"/>
      <dgm:spPr/>
    </dgm:pt>
    <dgm:pt modelId="{B53FEE16-7158-4E08-8152-617EA3B3A839}">
      <dgm:prSet phldrT="[텍스트]"/>
      <dgm:spPr/>
      <dgm:t>
        <a:bodyPr/>
        <a:lstStyle/>
        <a:p>
          <a:pPr latinLnBrk="1"/>
          <a:r>
            <a:rPr lang="ko-KR" altLang="en-US" b="1" dirty="0" smtClean="0"/>
            <a:t>기존 서비스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 품질평가   모형 고찰</a:t>
          </a:r>
          <a:endParaRPr lang="ko-KR" altLang="en-US" b="1" dirty="0"/>
        </a:p>
      </dgm:t>
    </dgm:pt>
    <dgm:pt modelId="{D5E14EE8-29BD-455C-8B08-364C11A5C0A9}" type="parTrans" cxnId="{80E26EA4-CCB8-4FA0-BB0A-8CBAED3434BF}">
      <dgm:prSet/>
      <dgm:spPr/>
      <dgm:t>
        <a:bodyPr/>
        <a:lstStyle/>
        <a:p>
          <a:pPr latinLnBrk="1"/>
          <a:endParaRPr lang="ko-KR" altLang="en-US"/>
        </a:p>
      </dgm:t>
    </dgm:pt>
    <dgm:pt modelId="{4E34D182-4960-4B58-BE69-F3BBCB55CF37}" type="sibTrans" cxnId="{80E26EA4-CCB8-4FA0-BB0A-8CBAED3434BF}">
      <dgm:prSet/>
      <dgm:spPr/>
      <dgm:t>
        <a:bodyPr/>
        <a:lstStyle/>
        <a:p>
          <a:pPr latinLnBrk="1"/>
          <a:endParaRPr lang="ko-KR" altLang="en-US"/>
        </a:p>
      </dgm:t>
    </dgm:pt>
    <dgm:pt modelId="{74C60CC9-476E-4458-8761-DC690ADAB99E}">
      <dgm:prSet phldrT="[텍스트]"/>
      <dgm:spPr/>
      <dgm:t>
        <a:bodyPr/>
        <a:lstStyle/>
        <a:p>
          <a:pPr latinLnBrk="1"/>
          <a:r>
            <a:rPr lang="ko-KR" altLang="en-US" b="1" dirty="0" smtClean="0"/>
            <a:t>은퇴설계의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 특수성 반영</a:t>
          </a:r>
          <a:endParaRPr lang="ko-KR" altLang="en-US" b="1" dirty="0"/>
        </a:p>
      </dgm:t>
    </dgm:pt>
    <dgm:pt modelId="{9C81764B-D083-4852-B0D7-C2874E78CF6D}" type="parTrans" cxnId="{11FD1E54-EAF6-43D6-9A83-C66BB0A3CA46}">
      <dgm:prSet/>
      <dgm:spPr/>
      <dgm:t>
        <a:bodyPr/>
        <a:lstStyle/>
        <a:p>
          <a:pPr latinLnBrk="1"/>
          <a:endParaRPr lang="ko-KR" altLang="en-US"/>
        </a:p>
      </dgm:t>
    </dgm:pt>
    <dgm:pt modelId="{1C3B7EC3-5BD3-4503-9EFA-3B61E25E98E2}" type="sibTrans" cxnId="{11FD1E54-EAF6-43D6-9A83-C66BB0A3CA46}">
      <dgm:prSet/>
      <dgm:spPr/>
      <dgm:t>
        <a:bodyPr/>
        <a:lstStyle/>
        <a:p>
          <a:pPr latinLnBrk="1"/>
          <a:endParaRPr lang="ko-KR" altLang="en-US"/>
        </a:p>
      </dgm:t>
    </dgm:pt>
    <dgm:pt modelId="{0D16FF77-885C-4AB4-BD78-B060E6E9AC9C}">
      <dgm:prSet phldrT="[텍스트]"/>
      <dgm:spPr/>
      <dgm:t>
        <a:bodyPr/>
        <a:lstStyle/>
        <a:p>
          <a:pPr latinLnBrk="1"/>
          <a:r>
            <a:rPr lang="ko-KR" altLang="en-US" b="1" dirty="0" smtClean="0"/>
            <a:t>은퇴설계서비스 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품질평가 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지표 고안</a:t>
          </a:r>
          <a:endParaRPr lang="ko-KR" altLang="en-US" b="1" dirty="0"/>
        </a:p>
      </dgm:t>
    </dgm:pt>
    <dgm:pt modelId="{B11B27BA-8A92-4364-BD68-9C9F02F05877}" type="parTrans" cxnId="{52198657-2199-4789-AE77-B808B7F219B0}">
      <dgm:prSet/>
      <dgm:spPr/>
      <dgm:t>
        <a:bodyPr/>
        <a:lstStyle/>
        <a:p>
          <a:pPr latinLnBrk="1"/>
          <a:endParaRPr lang="ko-KR" altLang="en-US"/>
        </a:p>
      </dgm:t>
    </dgm:pt>
    <dgm:pt modelId="{A1CEE2AA-6268-4B0A-854C-C317101E7FA7}" type="sibTrans" cxnId="{52198657-2199-4789-AE77-B808B7F219B0}">
      <dgm:prSet/>
      <dgm:spPr/>
      <dgm:t>
        <a:bodyPr/>
        <a:lstStyle/>
        <a:p>
          <a:pPr latinLnBrk="1"/>
          <a:endParaRPr lang="ko-KR" altLang="en-US"/>
        </a:p>
      </dgm:t>
    </dgm:pt>
    <dgm:pt modelId="{08B4833F-23E7-42BF-A7F3-A308DC39B36E}" type="pres">
      <dgm:prSet presAssocID="{5C4455DC-640B-4FED-80F3-A0DA358E9916}" presName="linearFlow" presStyleCnt="0">
        <dgm:presLayoutVars>
          <dgm:dir/>
          <dgm:resizeHandles val="exact"/>
        </dgm:presLayoutVars>
      </dgm:prSet>
      <dgm:spPr/>
    </dgm:pt>
    <dgm:pt modelId="{3DC85A98-4633-4455-BB74-60FFB32F25F2}" type="pres">
      <dgm:prSet presAssocID="{B53FEE16-7158-4E08-8152-617EA3B3A83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2206DA7-8C45-4F6A-A3A9-D6B2F38F4426}" type="pres">
      <dgm:prSet presAssocID="{4E34D182-4960-4B58-BE69-F3BBCB55CF37}" presName="spacerL" presStyleCnt="0"/>
      <dgm:spPr/>
    </dgm:pt>
    <dgm:pt modelId="{33F5C73B-75FF-48EF-A321-30C30EEB3EF8}" type="pres">
      <dgm:prSet presAssocID="{4E34D182-4960-4B58-BE69-F3BBCB55CF37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092FE733-6609-4A7A-A692-193E21F3A880}" type="pres">
      <dgm:prSet presAssocID="{4E34D182-4960-4B58-BE69-F3BBCB55CF37}" presName="spacerR" presStyleCnt="0"/>
      <dgm:spPr/>
    </dgm:pt>
    <dgm:pt modelId="{75C9982E-965A-4295-AFCF-43568817C0FE}" type="pres">
      <dgm:prSet presAssocID="{74C60CC9-476E-4458-8761-DC690ADAB99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AD89896-C0D1-454A-B99C-0A3F6653E94D}" type="pres">
      <dgm:prSet presAssocID="{1C3B7EC3-5BD3-4503-9EFA-3B61E25E98E2}" presName="spacerL" presStyleCnt="0"/>
      <dgm:spPr/>
    </dgm:pt>
    <dgm:pt modelId="{509343EF-1F8B-4185-8A9F-C74D6BEDCDF4}" type="pres">
      <dgm:prSet presAssocID="{1C3B7EC3-5BD3-4503-9EFA-3B61E25E98E2}" presName="sibTrans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90354F34-1F31-4940-8BFB-BC90BE4ED392}" type="pres">
      <dgm:prSet presAssocID="{1C3B7EC3-5BD3-4503-9EFA-3B61E25E98E2}" presName="spacerR" presStyleCnt="0"/>
      <dgm:spPr/>
    </dgm:pt>
    <dgm:pt modelId="{EDD4C339-BD37-45D1-AE6B-EA5B7D35A847}" type="pres">
      <dgm:prSet presAssocID="{0D16FF77-885C-4AB4-BD78-B060E6E9AC9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E5B9679-4461-4C7A-8017-E5A0366D26F7}" type="presOf" srcId="{4E34D182-4960-4B58-BE69-F3BBCB55CF37}" destId="{33F5C73B-75FF-48EF-A321-30C30EEB3EF8}" srcOrd="0" destOrd="0" presId="urn:microsoft.com/office/officeart/2005/8/layout/equation1"/>
    <dgm:cxn modelId="{980C4CCD-FD3F-42DE-AAD5-AE4179FB599D}" type="presOf" srcId="{5C4455DC-640B-4FED-80F3-A0DA358E9916}" destId="{08B4833F-23E7-42BF-A7F3-A308DC39B36E}" srcOrd="0" destOrd="0" presId="urn:microsoft.com/office/officeart/2005/8/layout/equation1"/>
    <dgm:cxn modelId="{288E4B78-3A2A-4B5B-8FD1-47FFA4BBEBE6}" type="presOf" srcId="{74C60CC9-476E-4458-8761-DC690ADAB99E}" destId="{75C9982E-965A-4295-AFCF-43568817C0FE}" srcOrd="0" destOrd="0" presId="urn:microsoft.com/office/officeart/2005/8/layout/equation1"/>
    <dgm:cxn modelId="{C04D66E8-9655-48EB-9776-F9633576B95A}" type="presOf" srcId="{B53FEE16-7158-4E08-8152-617EA3B3A839}" destId="{3DC85A98-4633-4455-BB74-60FFB32F25F2}" srcOrd="0" destOrd="0" presId="urn:microsoft.com/office/officeart/2005/8/layout/equation1"/>
    <dgm:cxn modelId="{167F6F52-A409-4D82-8F18-9B1B31C537D1}" type="presOf" srcId="{1C3B7EC3-5BD3-4503-9EFA-3B61E25E98E2}" destId="{509343EF-1F8B-4185-8A9F-C74D6BEDCDF4}" srcOrd="0" destOrd="0" presId="urn:microsoft.com/office/officeart/2005/8/layout/equation1"/>
    <dgm:cxn modelId="{E9EFC578-3988-4036-99CD-A23C22DEC1B7}" type="presOf" srcId="{0D16FF77-885C-4AB4-BD78-B060E6E9AC9C}" destId="{EDD4C339-BD37-45D1-AE6B-EA5B7D35A847}" srcOrd="0" destOrd="0" presId="urn:microsoft.com/office/officeart/2005/8/layout/equation1"/>
    <dgm:cxn modelId="{52198657-2199-4789-AE77-B808B7F219B0}" srcId="{5C4455DC-640B-4FED-80F3-A0DA358E9916}" destId="{0D16FF77-885C-4AB4-BD78-B060E6E9AC9C}" srcOrd="2" destOrd="0" parTransId="{B11B27BA-8A92-4364-BD68-9C9F02F05877}" sibTransId="{A1CEE2AA-6268-4B0A-854C-C317101E7FA7}"/>
    <dgm:cxn modelId="{80E26EA4-CCB8-4FA0-BB0A-8CBAED3434BF}" srcId="{5C4455DC-640B-4FED-80F3-A0DA358E9916}" destId="{B53FEE16-7158-4E08-8152-617EA3B3A839}" srcOrd="0" destOrd="0" parTransId="{D5E14EE8-29BD-455C-8B08-364C11A5C0A9}" sibTransId="{4E34D182-4960-4B58-BE69-F3BBCB55CF37}"/>
    <dgm:cxn modelId="{11FD1E54-EAF6-43D6-9A83-C66BB0A3CA46}" srcId="{5C4455DC-640B-4FED-80F3-A0DA358E9916}" destId="{74C60CC9-476E-4458-8761-DC690ADAB99E}" srcOrd="1" destOrd="0" parTransId="{9C81764B-D083-4852-B0D7-C2874E78CF6D}" sibTransId="{1C3B7EC3-5BD3-4503-9EFA-3B61E25E98E2}"/>
    <dgm:cxn modelId="{58B66883-D3F3-43A4-9BDA-1B8A5A9CE8DB}" type="presParOf" srcId="{08B4833F-23E7-42BF-A7F3-A308DC39B36E}" destId="{3DC85A98-4633-4455-BB74-60FFB32F25F2}" srcOrd="0" destOrd="0" presId="urn:microsoft.com/office/officeart/2005/8/layout/equation1"/>
    <dgm:cxn modelId="{AD9B0DBA-3703-4520-BF1A-305814D62BF3}" type="presParOf" srcId="{08B4833F-23E7-42BF-A7F3-A308DC39B36E}" destId="{C2206DA7-8C45-4F6A-A3A9-D6B2F38F4426}" srcOrd="1" destOrd="0" presId="urn:microsoft.com/office/officeart/2005/8/layout/equation1"/>
    <dgm:cxn modelId="{11155745-3374-4B38-A559-A673C49A6D6D}" type="presParOf" srcId="{08B4833F-23E7-42BF-A7F3-A308DC39B36E}" destId="{33F5C73B-75FF-48EF-A321-30C30EEB3EF8}" srcOrd="2" destOrd="0" presId="urn:microsoft.com/office/officeart/2005/8/layout/equation1"/>
    <dgm:cxn modelId="{05F710C1-2646-4F65-9425-2523B04A18B1}" type="presParOf" srcId="{08B4833F-23E7-42BF-A7F3-A308DC39B36E}" destId="{092FE733-6609-4A7A-A692-193E21F3A880}" srcOrd="3" destOrd="0" presId="urn:microsoft.com/office/officeart/2005/8/layout/equation1"/>
    <dgm:cxn modelId="{FCD06C31-8640-4569-B352-472229861928}" type="presParOf" srcId="{08B4833F-23E7-42BF-A7F3-A308DC39B36E}" destId="{75C9982E-965A-4295-AFCF-43568817C0FE}" srcOrd="4" destOrd="0" presId="urn:microsoft.com/office/officeart/2005/8/layout/equation1"/>
    <dgm:cxn modelId="{BE87C5A4-F890-4E0A-A1ED-DC62357CED78}" type="presParOf" srcId="{08B4833F-23E7-42BF-A7F3-A308DC39B36E}" destId="{2AD89896-C0D1-454A-B99C-0A3F6653E94D}" srcOrd="5" destOrd="0" presId="urn:microsoft.com/office/officeart/2005/8/layout/equation1"/>
    <dgm:cxn modelId="{88FC304C-B83B-443E-A810-32571DCC9F44}" type="presParOf" srcId="{08B4833F-23E7-42BF-A7F3-A308DC39B36E}" destId="{509343EF-1F8B-4185-8A9F-C74D6BEDCDF4}" srcOrd="6" destOrd="0" presId="urn:microsoft.com/office/officeart/2005/8/layout/equation1"/>
    <dgm:cxn modelId="{253DD5AE-981B-4E43-B7A8-F06F6700ADD8}" type="presParOf" srcId="{08B4833F-23E7-42BF-A7F3-A308DC39B36E}" destId="{90354F34-1F31-4940-8BFB-BC90BE4ED392}" srcOrd="7" destOrd="0" presId="urn:microsoft.com/office/officeart/2005/8/layout/equation1"/>
    <dgm:cxn modelId="{6A024E69-B8A5-41A4-8307-74BC3564E57A}" type="presParOf" srcId="{08B4833F-23E7-42BF-A7F3-A308DC39B36E}" destId="{EDD4C339-BD37-45D1-AE6B-EA5B7D35A847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5EFB79-AFAA-4FAE-B34E-5C7A617A37CC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A959C77C-B174-48F4-A02D-49D0BFDAEBB9}">
      <dgm:prSet phldrT="[텍스트]"/>
      <dgm:spPr/>
      <dgm:t>
        <a:bodyPr/>
        <a:lstStyle/>
        <a:p>
          <a:pPr latinLnBrk="1"/>
          <a:r>
            <a:rPr lang="en-US" altLang="ko-KR" b="1" dirty="0" smtClean="0"/>
            <a:t>3</a:t>
          </a:r>
          <a:r>
            <a:rPr lang="ko-KR" altLang="en-US" b="1" dirty="0" smtClean="0"/>
            <a:t>차원 품질 모형 선택</a:t>
          </a:r>
          <a:endParaRPr lang="ko-KR" altLang="en-US" b="1" dirty="0"/>
        </a:p>
      </dgm:t>
    </dgm:pt>
    <dgm:pt modelId="{316A1179-740F-4C9A-B8A3-EAB11A30E152}" type="parTrans" cxnId="{6F5C260E-2F94-46E9-A753-E1E7154C637F}">
      <dgm:prSet/>
      <dgm:spPr/>
      <dgm:t>
        <a:bodyPr/>
        <a:lstStyle/>
        <a:p>
          <a:pPr latinLnBrk="1"/>
          <a:endParaRPr lang="ko-KR" altLang="en-US"/>
        </a:p>
      </dgm:t>
    </dgm:pt>
    <dgm:pt modelId="{0185C55E-4526-468B-9AE5-3255742EA020}" type="sibTrans" cxnId="{6F5C260E-2F94-46E9-A753-E1E7154C637F}">
      <dgm:prSet/>
      <dgm:spPr/>
      <dgm:t>
        <a:bodyPr/>
        <a:lstStyle/>
        <a:p>
          <a:pPr latinLnBrk="1"/>
          <a:endParaRPr lang="ko-KR" altLang="en-US"/>
        </a:p>
      </dgm:t>
    </dgm:pt>
    <dgm:pt modelId="{173083DB-3E30-4B68-8E2A-5C50E9B8E2E8}">
      <dgm:prSet phldrT="[텍스트]"/>
      <dgm:spPr/>
      <dgm:t>
        <a:bodyPr/>
        <a:lstStyle/>
        <a:p>
          <a:pPr latinLnBrk="1"/>
          <a:r>
            <a:rPr lang="ko-KR" altLang="en-US" dirty="0" smtClean="0"/>
            <a:t>상품 품질</a:t>
          </a:r>
          <a:endParaRPr lang="ko-KR" altLang="en-US" dirty="0"/>
        </a:p>
      </dgm:t>
    </dgm:pt>
    <dgm:pt modelId="{A074B8EE-FC80-4FEA-95B9-83B8499876AF}" type="parTrans" cxnId="{E2E1D131-D044-49C2-BF6A-FC3577553911}">
      <dgm:prSet/>
      <dgm:spPr/>
      <dgm:t>
        <a:bodyPr/>
        <a:lstStyle/>
        <a:p>
          <a:pPr latinLnBrk="1"/>
          <a:endParaRPr lang="ko-KR" altLang="en-US"/>
        </a:p>
      </dgm:t>
    </dgm:pt>
    <dgm:pt modelId="{BC28C7FF-ACFB-481D-9CA7-8346D7265E21}" type="sibTrans" cxnId="{E2E1D131-D044-49C2-BF6A-FC3577553911}">
      <dgm:prSet/>
      <dgm:spPr/>
      <dgm:t>
        <a:bodyPr/>
        <a:lstStyle/>
        <a:p>
          <a:pPr latinLnBrk="1"/>
          <a:endParaRPr lang="ko-KR" altLang="en-US"/>
        </a:p>
      </dgm:t>
    </dgm:pt>
    <dgm:pt modelId="{FC5F0683-E733-4BAB-B3A9-7CB8B1F31170}">
      <dgm:prSet phldrT="[텍스트]"/>
      <dgm:spPr/>
      <dgm:t>
        <a:bodyPr/>
        <a:lstStyle/>
        <a:p>
          <a:pPr latinLnBrk="1"/>
          <a:r>
            <a:rPr lang="ko-KR" altLang="en-US" b="1" dirty="0" smtClean="0"/>
            <a:t>전달 및 환경 품질    지표 고안</a:t>
          </a:r>
          <a:endParaRPr lang="ko-KR" altLang="en-US" b="1" dirty="0"/>
        </a:p>
      </dgm:t>
    </dgm:pt>
    <dgm:pt modelId="{068A9E4E-8F21-4565-A631-C12B36421995}" type="parTrans" cxnId="{DD2BC439-3B38-408C-83F6-1F5A3277D29F}">
      <dgm:prSet/>
      <dgm:spPr/>
      <dgm:t>
        <a:bodyPr/>
        <a:lstStyle/>
        <a:p>
          <a:pPr latinLnBrk="1"/>
          <a:endParaRPr lang="ko-KR" altLang="en-US"/>
        </a:p>
      </dgm:t>
    </dgm:pt>
    <dgm:pt modelId="{DF6B3126-3883-4D29-9C31-DE0C038CA61A}" type="sibTrans" cxnId="{DD2BC439-3B38-408C-83F6-1F5A3277D29F}">
      <dgm:prSet/>
      <dgm:spPr/>
      <dgm:t>
        <a:bodyPr/>
        <a:lstStyle/>
        <a:p>
          <a:pPr latinLnBrk="1"/>
          <a:endParaRPr lang="ko-KR" altLang="en-US"/>
        </a:p>
      </dgm:t>
    </dgm:pt>
    <dgm:pt modelId="{2FA1FB5A-5DC2-45F1-8700-920D1F6F343B}">
      <dgm:prSet phldrT="[텍스트]"/>
      <dgm:spPr/>
      <dgm:t>
        <a:bodyPr/>
        <a:lstStyle/>
        <a:p>
          <a:pPr latinLnBrk="1"/>
          <a:r>
            <a:rPr lang="en-US" altLang="ko-KR" dirty="0" smtClean="0"/>
            <a:t>SERVQUAL</a:t>
          </a:r>
          <a:r>
            <a:rPr lang="ko-KR" altLang="en-US" dirty="0" smtClean="0"/>
            <a:t>모형에서 제시된 지표 참고</a:t>
          </a:r>
          <a:endParaRPr lang="ko-KR" altLang="en-US" dirty="0"/>
        </a:p>
      </dgm:t>
    </dgm:pt>
    <dgm:pt modelId="{02F80593-E613-4CA0-BF77-3AB6ADA9CFAE}" type="parTrans" cxnId="{660BFD58-5A0E-42DD-BA6C-36AEE45C9C67}">
      <dgm:prSet/>
      <dgm:spPr/>
      <dgm:t>
        <a:bodyPr/>
        <a:lstStyle/>
        <a:p>
          <a:pPr latinLnBrk="1"/>
          <a:endParaRPr lang="ko-KR" altLang="en-US"/>
        </a:p>
      </dgm:t>
    </dgm:pt>
    <dgm:pt modelId="{01213BFE-5C6D-4417-8587-705DF61217BB}" type="sibTrans" cxnId="{660BFD58-5A0E-42DD-BA6C-36AEE45C9C67}">
      <dgm:prSet/>
      <dgm:spPr/>
      <dgm:t>
        <a:bodyPr/>
        <a:lstStyle/>
        <a:p>
          <a:pPr latinLnBrk="1"/>
          <a:endParaRPr lang="ko-KR" altLang="en-US"/>
        </a:p>
      </dgm:t>
    </dgm:pt>
    <dgm:pt modelId="{2B402BBE-2C10-4660-A735-6DB2B1FDDEC0}">
      <dgm:prSet phldrT="[텍스트]"/>
      <dgm:spPr/>
      <dgm:t>
        <a:bodyPr/>
        <a:lstStyle/>
        <a:p>
          <a:pPr latinLnBrk="1"/>
          <a:r>
            <a:rPr lang="ko-KR" altLang="en-US" b="1" dirty="0" smtClean="0"/>
            <a:t>상품 품질 지표 고안</a:t>
          </a:r>
          <a:endParaRPr lang="ko-KR" altLang="en-US" b="1" dirty="0"/>
        </a:p>
      </dgm:t>
    </dgm:pt>
    <dgm:pt modelId="{9FB367AB-F602-4061-B46B-015AC77D5612}" type="parTrans" cxnId="{BAD9D19C-2909-4963-9BF3-E302DE9F9D08}">
      <dgm:prSet/>
      <dgm:spPr/>
      <dgm:t>
        <a:bodyPr/>
        <a:lstStyle/>
        <a:p>
          <a:pPr latinLnBrk="1"/>
          <a:endParaRPr lang="ko-KR" altLang="en-US"/>
        </a:p>
      </dgm:t>
    </dgm:pt>
    <dgm:pt modelId="{A13757C1-4F0D-45F5-A5AF-DE9B0DD5FAE8}" type="sibTrans" cxnId="{BAD9D19C-2909-4963-9BF3-E302DE9F9D08}">
      <dgm:prSet/>
      <dgm:spPr/>
      <dgm:t>
        <a:bodyPr/>
        <a:lstStyle/>
        <a:p>
          <a:pPr latinLnBrk="1"/>
          <a:endParaRPr lang="ko-KR" altLang="en-US"/>
        </a:p>
      </dgm:t>
    </dgm:pt>
    <dgm:pt modelId="{F7E88F57-C586-40F6-ADCB-E0C0FBCD6104}">
      <dgm:prSet phldrT="[텍스트]"/>
      <dgm:spPr/>
      <dgm:t>
        <a:bodyPr/>
        <a:lstStyle/>
        <a:p>
          <a:pPr latinLnBrk="1"/>
          <a:r>
            <a:rPr lang="ko-KR" altLang="en-US" b="1" dirty="0" smtClean="0"/>
            <a:t>은퇴설계 프로세스</a:t>
          </a:r>
          <a:endParaRPr lang="ko-KR" altLang="en-US" b="1" dirty="0"/>
        </a:p>
      </dgm:t>
    </dgm:pt>
    <dgm:pt modelId="{8A69C691-BECF-4CD4-AF7D-402521AE9A34}" type="parTrans" cxnId="{E45B42B7-480D-4739-9762-1BE23E883CC9}">
      <dgm:prSet/>
      <dgm:spPr/>
      <dgm:t>
        <a:bodyPr/>
        <a:lstStyle/>
        <a:p>
          <a:pPr latinLnBrk="1"/>
          <a:endParaRPr lang="ko-KR" altLang="en-US"/>
        </a:p>
      </dgm:t>
    </dgm:pt>
    <dgm:pt modelId="{7E954AAA-70BE-46C8-8428-9089BA9CFB61}" type="sibTrans" cxnId="{E45B42B7-480D-4739-9762-1BE23E883CC9}">
      <dgm:prSet/>
      <dgm:spPr/>
      <dgm:t>
        <a:bodyPr/>
        <a:lstStyle/>
        <a:p>
          <a:pPr latinLnBrk="1"/>
          <a:endParaRPr lang="ko-KR" altLang="en-US"/>
        </a:p>
      </dgm:t>
    </dgm:pt>
    <dgm:pt modelId="{4B4094D7-18EA-4541-8CC3-E4A1F3692F1F}">
      <dgm:prSet phldrT="[텍스트]"/>
      <dgm:spPr/>
      <dgm:t>
        <a:bodyPr/>
        <a:lstStyle/>
        <a:p>
          <a:pPr latinLnBrk="1"/>
          <a:r>
            <a:rPr lang="ko-KR" altLang="en-US" dirty="0" smtClean="0"/>
            <a:t>전달 품질</a:t>
          </a:r>
          <a:endParaRPr lang="ko-KR" altLang="en-US" dirty="0"/>
        </a:p>
      </dgm:t>
    </dgm:pt>
    <dgm:pt modelId="{A358D995-CF32-4877-848C-08F6507E91F9}" type="parTrans" cxnId="{7CADCF0A-212D-428A-B5A1-B85F1B03A8E2}">
      <dgm:prSet/>
      <dgm:spPr/>
      <dgm:t>
        <a:bodyPr/>
        <a:lstStyle/>
        <a:p>
          <a:pPr latinLnBrk="1"/>
          <a:endParaRPr lang="ko-KR" altLang="en-US"/>
        </a:p>
      </dgm:t>
    </dgm:pt>
    <dgm:pt modelId="{C7555F74-5817-46E4-ABFD-554D4C371969}" type="sibTrans" cxnId="{7CADCF0A-212D-428A-B5A1-B85F1B03A8E2}">
      <dgm:prSet/>
      <dgm:spPr/>
      <dgm:t>
        <a:bodyPr/>
        <a:lstStyle/>
        <a:p>
          <a:pPr latinLnBrk="1"/>
          <a:endParaRPr lang="ko-KR" altLang="en-US"/>
        </a:p>
      </dgm:t>
    </dgm:pt>
    <dgm:pt modelId="{BD798020-3A92-46E8-ABFF-AEE56896D093}">
      <dgm:prSet phldrT="[텍스트]"/>
      <dgm:spPr/>
      <dgm:t>
        <a:bodyPr/>
        <a:lstStyle/>
        <a:p>
          <a:pPr latinLnBrk="1"/>
          <a:r>
            <a:rPr lang="ko-KR" altLang="en-US" dirty="0" smtClean="0"/>
            <a:t>환경 품질</a:t>
          </a:r>
          <a:endParaRPr lang="ko-KR" altLang="en-US" dirty="0"/>
        </a:p>
      </dgm:t>
    </dgm:pt>
    <dgm:pt modelId="{FD07784C-84D3-4A16-96E5-E00AA356B105}" type="parTrans" cxnId="{7C3B5AC9-B162-4980-AFB7-EEF898E3D457}">
      <dgm:prSet/>
      <dgm:spPr/>
      <dgm:t>
        <a:bodyPr/>
        <a:lstStyle/>
        <a:p>
          <a:pPr latinLnBrk="1"/>
          <a:endParaRPr lang="ko-KR" altLang="en-US"/>
        </a:p>
      </dgm:t>
    </dgm:pt>
    <dgm:pt modelId="{E79572D8-CAEB-4C9E-965C-551E3598659A}" type="sibTrans" cxnId="{7C3B5AC9-B162-4980-AFB7-EEF898E3D457}">
      <dgm:prSet/>
      <dgm:spPr/>
      <dgm:t>
        <a:bodyPr/>
        <a:lstStyle/>
        <a:p>
          <a:pPr latinLnBrk="1"/>
          <a:endParaRPr lang="ko-KR" altLang="en-US"/>
        </a:p>
      </dgm:t>
    </dgm:pt>
    <dgm:pt modelId="{4FFAB1B7-C759-4E6A-8EAF-D75F373162A2}">
      <dgm:prSet phldrT="[텍스트]"/>
      <dgm:spPr/>
      <dgm:t>
        <a:bodyPr/>
        <a:lstStyle/>
        <a:p>
          <a:pPr latinLnBrk="1"/>
          <a:r>
            <a:rPr lang="ko-KR" altLang="en-US" b="1" dirty="0" smtClean="0"/>
            <a:t>바람직한 </a:t>
          </a:r>
          <a:r>
            <a:rPr lang="ko-KR" altLang="en-US" b="1" dirty="0" err="1" smtClean="0"/>
            <a:t>은퇴설계안의</a:t>
          </a:r>
          <a:r>
            <a:rPr lang="ko-KR" altLang="en-US" b="1" dirty="0" smtClean="0"/>
            <a:t> 특징</a:t>
          </a:r>
          <a:endParaRPr lang="ko-KR" altLang="en-US" b="1" dirty="0"/>
        </a:p>
      </dgm:t>
    </dgm:pt>
    <dgm:pt modelId="{83F87553-B961-4C30-8BDB-2FAB7A751EC2}" type="parTrans" cxnId="{CAD5431B-9CE8-4DD3-8EC4-AA8E9738ED0D}">
      <dgm:prSet/>
      <dgm:spPr/>
      <dgm:t>
        <a:bodyPr/>
        <a:lstStyle/>
        <a:p>
          <a:pPr latinLnBrk="1"/>
          <a:endParaRPr lang="ko-KR" altLang="en-US"/>
        </a:p>
      </dgm:t>
    </dgm:pt>
    <dgm:pt modelId="{212A01F8-DA66-4B29-85E9-327211EBEEDC}" type="sibTrans" cxnId="{CAD5431B-9CE8-4DD3-8EC4-AA8E9738ED0D}">
      <dgm:prSet/>
      <dgm:spPr/>
      <dgm:t>
        <a:bodyPr/>
        <a:lstStyle/>
        <a:p>
          <a:pPr latinLnBrk="1"/>
          <a:endParaRPr lang="ko-KR" altLang="en-US"/>
        </a:p>
      </dgm:t>
    </dgm:pt>
    <dgm:pt modelId="{4CE54676-2845-43C1-BD05-6288970E9000}">
      <dgm:prSet phldrT="[텍스트]"/>
      <dgm:spPr/>
      <dgm:t>
        <a:bodyPr/>
        <a:lstStyle/>
        <a:p>
          <a:pPr latinLnBrk="1"/>
          <a:r>
            <a:rPr lang="ko-KR" altLang="en-US" b="1" dirty="0" smtClean="0"/>
            <a:t>은퇴설계 전문가의 윤리규정</a:t>
          </a:r>
          <a:endParaRPr lang="ko-KR" altLang="en-US" b="1" dirty="0"/>
        </a:p>
      </dgm:t>
    </dgm:pt>
    <dgm:pt modelId="{5983C40E-4D80-43CD-B2F8-1FF6C7E3F48A}" type="parTrans" cxnId="{3B924E60-2F89-4C05-8A7A-D99019234418}">
      <dgm:prSet/>
      <dgm:spPr/>
      <dgm:t>
        <a:bodyPr/>
        <a:lstStyle/>
        <a:p>
          <a:pPr latinLnBrk="1"/>
          <a:endParaRPr lang="ko-KR" altLang="en-US"/>
        </a:p>
      </dgm:t>
    </dgm:pt>
    <dgm:pt modelId="{05AECC8F-E005-4815-B5E9-ABFABFABFDF6}" type="sibTrans" cxnId="{3B924E60-2F89-4C05-8A7A-D99019234418}">
      <dgm:prSet/>
      <dgm:spPr/>
      <dgm:t>
        <a:bodyPr/>
        <a:lstStyle/>
        <a:p>
          <a:pPr latinLnBrk="1"/>
          <a:endParaRPr lang="ko-KR" altLang="en-US"/>
        </a:p>
      </dgm:t>
    </dgm:pt>
    <dgm:pt modelId="{A4128E02-A896-4C0A-9078-2E68D4C7281B}" type="pres">
      <dgm:prSet presAssocID="{585EFB79-AFAA-4FAE-B34E-5C7A617A37C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E46C0A-C22B-4911-8EEA-F43340B110CD}" type="pres">
      <dgm:prSet presAssocID="{A959C77C-B174-48F4-A02D-49D0BFDAEBB9}" presName="composite" presStyleCnt="0"/>
      <dgm:spPr/>
    </dgm:pt>
    <dgm:pt modelId="{4B934036-34A0-4FA3-91A9-46039BC5EDBA}" type="pres">
      <dgm:prSet presAssocID="{A959C77C-B174-48F4-A02D-49D0BFDAEBB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F60849E-2597-4510-B719-1BE492CF29DC}" type="pres">
      <dgm:prSet presAssocID="{A959C77C-B174-48F4-A02D-49D0BFDAEBB9}" presName="parSh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742605C0-68E4-4240-AB03-770DEEF1D76B}" type="pres">
      <dgm:prSet presAssocID="{A959C77C-B174-48F4-A02D-49D0BFDAEBB9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570D35-54B7-49CC-A6F8-7ECEB156BA16}" type="pres">
      <dgm:prSet presAssocID="{0185C55E-4526-468B-9AE5-3255742EA020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3D664F76-696C-4DB1-959D-10234B12D609}" type="pres">
      <dgm:prSet presAssocID="{0185C55E-4526-468B-9AE5-3255742EA020}" presName="connTx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4ABF1C8D-8F23-4195-9402-8C5CC6CAB436}" type="pres">
      <dgm:prSet presAssocID="{FC5F0683-E733-4BAB-B3A9-7CB8B1F31170}" presName="composite" presStyleCnt="0"/>
      <dgm:spPr/>
    </dgm:pt>
    <dgm:pt modelId="{2891ED31-5BF7-435E-96B7-D4B70F421028}" type="pres">
      <dgm:prSet presAssocID="{FC5F0683-E733-4BAB-B3A9-7CB8B1F3117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4093FF4-9B32-4C87-8E43-24619148A90F}" type="pres">
      <dgm:prSet presAssocID="{FC5F0683-E733-4BAB-B3A9-7CB8B1F31170}" presName="parSh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510D2A2A-BB40-40F3-84AA-A313A389EB02}" type="pres">
      <dgm:prSet presAssocID="{FC5F0683-E733-4BAB-B3A9-7CB8B1F31170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C912FDE-288F-4F92-80C5-43917F96A7BE}" type="pres">
      <dgm:prSet presAssocID="{DF6B3126-3883-4D29-9C31-DE0C038CA61A}" presName="sibTrans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9CCE4B28-93D5-4C55-8D58-F8612806FA64}" type="pres">
      <dgm:prSet presAssocID="{DF6B3126-3883-4D29-9C31-DE0C038CA61A}" presName="connTx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EB4D7010-B35E-486D-9938-967C9BC36287}" type="pres">
      <dgm:prSet presAssocID="{2B402BBE-2C10-4660-A735-6DB2B1FDDEC0}" presName="composite" presStyleCnt="0"/>
      <dgm:spPr/>
    </dgm:pt>
    <dgm:pt modelId="{C426714E-F23A-4EAE-A918-B6A5C43FB736}" type="pres">
      <dgm:prSet presAssocID="{2B402BBE-2C10-4660-A735-6DB2B1FDDEC0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AEBBF3A-5804-4A85-A399-F3219CFCF347}" type="pres">
      <dgm:prSet presAssocID="{2B402BBE-2C10-4660-A735-6DB2B1FDDEC0}" presName="parSh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8BDE6FFB-D101-43B0-A1E6-78CBED898B44}" type="pres">
      <dgm:prSet presAssocID="{2B402BBE-2C10-4660-A735-6DB2B1FDDEC0}" presName="desTx" presStyleLbl="fgAcc1" presStyleIdx="2" presStyleCnt="3" custScaleX="130551" custLinFactNeighborX="-148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321D9BA-61A0-4F3D-8817-61DC66CBE185}" type="presOf" srcId="{585EFB79-AFAA-4FAE-B34E-5C7A617A37CC}" destId="{A4128E02-A896-4C0A-9078-2E68D4C7281B}" srcOrd="0" destOrd="0" presId="urn:microsoft.com/office/officeart/2005/8/layout/process3"/>
    <dgm:cxn modelId="{01C6A7C3-3D45-4D22-9934-71187E77CD70}" type="presOf" srcId="{A959C77C-B174-48F4-A02D-49D0BFDAEBB9}" destId="{5F60849E-2597-4510-B719-1BE492CF29DC}" srcOrd="1" destOrd="0" presId="urn:microsoft.com/office/officeart/2005/8/layout/process3"/>
    <dgm:cxn modelId="{7CADCF0A-212D-428A-B5A1-B85F1B03A8E2}" srcId="{A959C77C-B174-48F4-A02D-49D0BFDAEBB9}" destId="{4B4094D7-18EA-4541-8CC3-E4A1F3692F1F}" srcOrd="1" destOrd="0" parTransId="{A358D995-CF32-4877-848C-08F6507E91F9}" sibTransId="{C7555F74-5817-46E4-ABFD-554D4C371969}"/>
    <dgm:cxn modelId="{7C3B5AC9-B162-4980-AFB7-EEF898E3D457}" srcId="{A959C77C-B174-48F4-A02D-49D0BFDAEBB9}" destId="{BD798020-3A92-46E8-ABFF-AEE56896D093}" srcOrd="2" destOrd="0" parTransId="{FD07784C-84D3-4A16-96E5-E00AA356B105}" sibTransId="{E79572D8-CAEB-4C9E-965C-551E3598659A}"/>
    <dgm:cxn modelId="{D932E09A-A0B5-4FAF-9DF8-3A67441745C3}" type="presOf" srcId="{0185C55E-4526-468B-9AE5-3255742EA020}" destId="{3D664F76-696C-4DB1-959D-10234B12D609}" srcOrd="1" destOrd="0" presId="urn:microsoft.com/office/officeart/2005/8/layout/process3"/>
    <dgm:cxn modelId="{660BFD58-5A0E-42DD-BA6C-36AEE45C9C67}" srcId="{FC5F0683-E733-4BAB-B3A9-7CB8B1F31170}" destId="{2FA1FB5A-5DC2-45F1-8700-920D1F6F343B}" srcOrd="0" destOrd="0" parTransId="{02F80593-E613-4CA0-BF77-3AB6ADA9CFAE}" sibTransId="{01213BFE-5C6D-4417-8587-705DF61217BB}"/>
    <dgm:cxn modelId="{E2E1D131-D044-49C2-BF6A-FC3577553911}" srcId="{A959C77C-B174-48F4-A02D-49D0BFDAEBB9}" destId="{173083DB-3E30-4B68-8E2A-5C50E9B8E2E8}" srcOrd="0" destOrd="0" parTransId="{A074B8EE-FC80-4FEA-95B9-83B8499876AF}" sibTransId="{BC28C7FF-ACFB-481D-9CA7-8346D7265E21}"/>
    <dgm:cxn modelId="{F2A015E6-EF2D-4CA2-BA42-13DEDA25E3D3}" type="presOf" srcId="{DF6B3126-3883-4D29-9C31-DE0C038CA61A}" destId="{9CCE4B28-93D5-4C55-8D58-F8612806FA64}" srcOrd="1" destOrd="0" presId="urn:microsoft.com/office/officeart/2005/8/layout/process3"/>
    <dgm:cxn modelId="{7A267323-F33F-40BC-858A-CC2FFEF425B1}" type="presOf" srcId="{FC5F0683-E733-4BAB-B3A9-7CB8B1F31170}" destId="{2891ED31-5BF7-435E-96B7-D4B70F421028}" srcOrd="0" destOrd="0" presId="urn:microsoft.com/office/officeart/2005/8/layout/process3"/>
    <dgm:cxn modelId="{440A86A3-253A-4CD9-910E-651B6E2975E7}" type="presOf" srcId="{4CE54676-2845-43C1-BD05-6288970E9000}" destId="{8BDE6FFB-D101-43B0-A1E6-78CBED898B44}" srcOrd="0" destOrd="2" presId="urn:microsoft.com/office/officeart/2005/8/layout/process3"/>
    <dgm:cxn modelId="{03903771-F821-4070-9D54-2A0AF9D0A67E}" type="presOf" srcId="{F7E88F57-C586-40F6-ADCB-E0C0FBCD6104}" destId="{8BDE6FFB-D101-43B0-A1E6-78CBED898B44}" srcOrd="0" destOrd="0" presId="urn:microsoft.com/office/officeart/2005/8/layout/process3"/>
    <dgm:cxn modelId="{52957796-89E2-46A9-800A-C150D7B470A0}" type="presOf" srcId="{173083DB-3E30-4B68-8E2A-5C50E9B8E2E8}" destId="{742605C0-68E4-4240-AB03-770DEEF1D76B}" srcOrd="0" destOrd="0" presId="urn:microsoft.com/office/officeart/2005/8/layout/process3"/>
    <dgm:cxn modelId="{7836276E-13B1-490F-A317-AD8AA62C4D98}" type="presOf" srcId="{FC5F0683-E733-4BAB-B3A9-7CB8B1F31170}" destId="{C4093FF4-9B32-4C87-8E43-24619148A90F}" srcOrd="1" destOrd="0" presId="urn:microsoft.com/office/officeart/2005/8/layout/process3"/>
    <dgm:cxn modelId="{A7E00951-51EC-4581-A6E5-D1190C98E06A}" type="presOf" srcId="{2B402BBE-2C10-4660-A735-6DB2B1FDDEC0}" destId="{C426714E-F23A-4EAE-A918-B6A5C43FB736}" srcOrd="0" destOrd="0" presId="urn:microsoft.com/office/officeart/2005/8/layout/process3"/>
    <dgm:cxn modelId="{C9AA2197-D94A-4E1E-96F7-1D2E806EFE31}" type="presOf" srcId="{2B402BBE-2C10-4660-A735-6DB2B1FDDEC0}" destId="{3AEBBF3A-5804-4A85-A399-F3219CFCF347}" srcOrd="1" destOrd="0" presId="urn:microsoft.com/office/officeart/2005/8/layout/process3"/>
    <dgm:cxn modelId="{8E654C57-B84F-4FDE-A2AF-777B7D73408F}" type="presOf" srcId="{2FA1FB5A-5DC2-45F1-8700-920D1F6F343B}" destId="{510D2A2A-BB40-40F3-84AA-A313A389EB02}" srcOrd="0" destOrd="0" presId="urn:microsoft.com/office/officeart/2005/8/layout/process3"/>
    <dgm:cxn modelId="{37236EB6-CDE2-4A46-BF54-B53324DB2E99}" type="presOf" srcId="{4B4094D7-18EA-4541-8CC3-E4A1F3692F1F}" destId="{742605C0-68E4-4240-AB03-770DEEF1D76B}" srcOrd="0" destOrd="1" presId="urn:microsoft.com/office/officeart/2005/8/layout/process3"/>
    <dgm:cxn modelId="{B971CDB7-0999-4D04-9F20-C045FE03D38D}" type="presOf" srcId="{A959C77C-B174-48F4-A02D-49D0BFDAEBB9}" destId="{4B934036-34A0-4FA3-91A9-46039BC5EDBA}" srcOrd="0" destOrd="0" presId="urn:microsoft.com/office/officeart/2005/8/layout/process3"/>
    <dgm:cxn modelId="{E45B42B7-480D-4739-9762-1BE23E883CC9}" srcId="{2B402BBE-2C10-4660-A735-6DB2B1FDDEC0}" destId="{F7E88F57-C586-40F6-ADCB-E0C0FBCD6104}" srcOrd="0" destOrd="0" parTransId="{8A69C691-BECF-4CD4-AF7D-402521AE9A34}" sibTransId="{7E954AAA-70BE-46C8-8428-9089BA9CFB61}"/>
    <dgm:cxn modelId="{6F5C260E-2F94-46E9-A753-E1E7154C637F}" srcId="{585EFB79-AFAA-4FAE-B34E-5C7A617A37CC}" destId="{A959C77C-B174-48F4-A02D-49D0BFDAEBB9}" srcOrd="0" destOrd="0" parTransId="{316A1179-740F-4C9A-B8A3-EAB11A30E152}" sibTransId="{0185C55E-4526-468B-9AE5-3255742EA020}"/>
    <dgm:cxn modelId="{DD2BC439-3B38-408C-83F6-1F5A3277D29F}" srcId="{585EFB79-AFAA-4FAE-B34E-5C7A617A37CC}" destId="{FC5F0683-E733-4BAB-B3A9-7CB8B1F31170}" srcOrd="1" destOrd="0" parTransId="{068A9E4E-8F21-4565-A631-C12B36421995}" sibTransId="{DF6B3126-3883-4D29-9C31-DE0C038CA61A}"/>
    <dgm:cxn modelId="{3C370878-603A-4994-86F8-6C208CAD9902}" type="presOf" srcId="{BD798020-3A92-46E8-ABFF-AEE56896D093}" destId="{742605C0-68E4-4240-AB03-770DEEF1D76B}" srcOrd="0" destOrd="2" presId="urn:microsoft.com/office/officeart/2005/8/layout/process3"/>
    <dgm:cxn modelId="{BAD9D19C-2909-4963-9BF3-E302DE9F9D08}" srcId="{585EFB79-AFAA-4FAE-B34E-5C7A617A37CC}" destId="{2B402BBE-2C10-4660-A735-6DB2B1FDDEC0}" srcOrd="2" destOrd="0" parTransId="{9FB367AB-F602-4061-B46B-015AC77D5612}" sibTransId="{A13757C1-4F0D-45F5-A5AF-DE9B0DD5FAE8}"/>
    <dgm:cxn modelId="{6EDC20F2-4011-4935-AF94-D7400BBA274D}" type="presOf" srcId="{DF6B3126-3883-4D29-9C31-DE0C038CA61A}" destId="{5C912FDE-288F-4F92-80C5-43917F96A7BE}" srcOrd="0" destOrd="0" presId="urn:microsoft.com/office/officeart/2005/8/layout/process3"/>
    <dgm:cxn modelId="{99E4B07B-EAC3-4387-938D-E2703D573D9D}" type="presOf" srcId="{4FFAB1B7-C759-4E6A-8EAF-D75F373162A2}" destId="{8BDE6FFB-D101-43B0-A1E6-78CBED898B44}" srcOrd="0" destOrd="1" presId="urn:microsoft.com/office/officeart/2005/8/layout/process3"/>
    <dgm:cxn modelId="{3B924E60-2F89-4C05-8A7A-D99019234418}" srcId="{2B402BBE-2C10-4660-A735-6DB2B1FDDEC0}" destId="{4CE54676-2845-43C1-BD05-6288970E9000}" srcOrd="2" destOrd="0" parTransId="{5983C40E-4D80-43CD-B2F8-1FF6C7E3F48A}" sibTransId="{05AECC8F-E005-4815-B5E9-ABFABFABFDF6}"/>
    <dgm:cxn modelId="{DC0DF8B1-2233-4924-B5A0-F7C9B088D20A}" type="presOf" srcId="{0185C55E-4526-468B-9AE5-3255742EA020}" destId="{6B570D35-54B7-49CC-A6F8-7ECEB156BA16}" srcOrd="0" destOrd="0" presId="urn:microsoft.com/office/officeart/2005/8/layout/process3"/>
    <dgm:cxn modelId="{CAD5431B-9CE8-4DD3-8EC4-AA8E9738ED0D}" srcId="{2B402BBE-2C10-4660-A735-6DB2B1FDDEC0}" destId="{4FFAB1B7-C759-4E6A-8EAF-D75F373162A2}" srcOrd="1" destOrd="0" parTransId="{83F87553-B961-4C30-8BDB-2FAB7A751EC2}" sibTransId="{212A01F8-DA66-4B29-85E9-327211EBEEDC}"/>
    <dgm:cxn modelId="{EA8EF337-A4E2-47DE-A730-56E1E539E7EB}" type="presParOf" srcId="{A4128E02-A896-4C0A-9078-2E68D4C7281B}" destId="{6EE46C0A-C22B-4911-8EEA-F43340B110CD}" srcOrd="0" destOrd="0" presId="urn:microsoft.com/office/officeart/2005/8/layout/process3"/>
    <dgm:cxn modelId="{D67C69FE-7F08-4A60-8FCC-8CC6C23C9E74}" type="presParOf" srcId="{6EE46C0A-C22B-4911-8EEA-F43340B110CD}" destId="{4B934036-34A0-4FA3-91A9-46039BC5EDBA}" srcOrd="0" destOrd="0" presId="urn:microsoft.com/office/officeart/2005/8/layout/process3"/>
    <dgm:cxn modelId="{DD7D2858-F485-40D1-BE30-126928AF5A27}" type="presParOf" srcId="{6EE46C0A-C22B-4911-8EEA-F43340B110CD}" destId="{5F60849E-2597-4510-B719-1BE492CF29DC}" srcOrd="1" destOrd="0" presId="urn:microsoft.com/office/officeart/2005/8/layout/process3"/>
    <dgm:cxn modelId="{E7D8E51A-8C59-4687-9EE4-A48B806CA6FC}" type="presParOf" srcId="{6EE46C0A-C22B-4911-8EEA-F43340B110CD}" destId="{742605C0-68E4-4240-AB03-770DEEF1D76B}" srcOrd="2" destOrd="0" presId="urn:microsoft.com/office/officeart/2005/8/layout/process3"/>
    <dgm:cxn modelId="{3E4FD0D1-26B5-46E8-ACD5-5765A1DC4F5B}" type="presParOf" srcId="{A4128E02-A896-4C0A-9078-2E68D4C7281B}" destId="{6B570D35-54B7-49CC-A6F8-7ECEB156BA16}" srcOrd="1" destOrd="0" presId="urn:microsoft.com/office/officeart/2005/8/layout/process3"/>
    <dgm:cxn modelId="{1D689109-313E-42C3-9206-1BC012B3C7AB}" type="presParOf" srcId="{6B570D35-54B7-49CC-A6F8-7ECEB156BA16}" destId="{3D664F76-696C-4DB1-959D-10234B12D609}" srcOrd="0" destOrd="0" presId="urn:microsoft.com/office/officeart/2005/8/layout/process3"/>
    <dgm:cxn modelId="{A067D89B-636B-4B35-A5AB-D41C2F47A971}" type="presParOf" srcId="{A4128E02-A896-4C0A-9078-2E68D4C7281B}" destId="{4ABF1C8D-8F23-4195-9402-8C5CC6CAB436}" srcOrd="2" destOrd="0" presId="urn:microsoft.com/office/officeart/2005/8/layout/process3"/>
    <dgm:cxn modelId="{A58CEC37-E3FB-4377-9CB7-EA0C873813D0}" type="presParOf" srcId="{4ABF1C8D-8F23-4195-9402-8C5CC6CAB436}" destId="{2891ED31-5BF7-435E-96B7-D4B70F421028}" srcOrd="0" destOrd="0" presId="urn:microsoft.com/office/officeart/2005/8/layout/process3"/>
    <dgm:cxn modelId="{7A8595BE-0941-4089-B1E4-B1AF851893EC}" type="presParOf" srcId="{4ABF1C8D-8F23-4195-9402-8C5CC6CAB436}" destId="{C4093FF4-9B32-4C87-8E43-24619148A90F}" srcOrd="1" destOrd="0" presId="urn:microsoft.com/office/officeart/2005/8/layout/process3"/>
    <dgm:cxn modelId="{CC4704E8-0691-41A9-A882-7175849F50DF}" type="presParOf" srcId="{4ABF1C8D-8F23-4195-9402-8C5CC6CAB436}" destId="{510D2A2A-BB40-40F3-84AA-A313A389EB02}" srcOrd="2" destOrd="0" presId="urn:microsoft.com/office/officeart/2005/8/layout/process3"/>
    <dgm:cxn modelId="{1BF2DED5-BA7F-48AB-89C3-1BDF11A689A5}" type="presParOf" srcId="{A4128E02-A896-4C0A-9078-2E68D4C7281B}" destId="{5C912FDE-288F-4F92-80C5-43917F96A7BE}" srcOrd="3" destOrd="0" presId="urn:microsoft.com/office/officeart/2005/8/layout/process3"/>
    <dgm:cxn modelId="{D2F53E13-4DA8-4170-9239-B789B32914AA}" type="presParOf" srcId="{5C912FDE-288F-4F92-80C5-43917F96A7BE}" destId="{9CCE4B28-93D5-4C55-8D58-F8612806FA64}" srcOrd="0" destOrd="0" presId="urn:microsoft.com/office/officeart/2005/8/layout/process3"/>
    <dgm:cxn modelId="{24C5DEA3-73A6-4FBC-817E-82E9D3F96414}" type="presParOf" srcId="{A4128E02-A896-4C0A-9078-2E68D4C7281B}" destId="{EB4D7010-B35E-486D-9938-967C9BC36287}" srcOrd="4" destOrd="0" presId="urn:microsoft.com/office/officeart/2005/8/layout/process3"/>
    <dgm:cxn modelId="{88C84134-19F9-4710-9480-0913A7C8CA9A}" type="presParOf" srcId="{EB4D7010-B35E-486D-9938-967C9BC36287}" destId="{C426714E-F23A-4EAE-A918-B6A5C43FB736}" srcOrd="0" destOrd="0" presId="urn:microsoft.com/office/officeart/2005/8/layout/process3"/>
    <dgm:cxn modelId="{78E5CB54-0365-4BF8-9F81-90ED07F63892}" type="presParOf" srcId="{EB4D7010-B35E-486D-9938-967C9BC36287}" destId="{3AEBBF3A-5804-4A85-A399-F3219CFCF347}" srcOrd="1" destOrd="0" presId="urn:microsoft.com/office/officeart/2005/8/layout/process3"/>
    <dgm:cxn modelId="{90FA5CE0-4F0E-4C4F-9220-DF2AE9EBEA68}" type="presParOf" srcId="{EB4D7010-B35E-486D-9938-967C9BC36287}" destId="{8BDE6FFB-D101-43B0-A1E6-78CBED898B4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17A7AC-3017-4FFA-9F45-16E49DA087BC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60F6EAC4-9060-4F13-A567-3173DC3462F3}">
      <dgm:prSet phldrT="[텍스트]"/>
      <dgm:spPr/>
      <dgm:t>
        <a:bodyPr/>
        <a:lstStyle/>
        <a:p>
          <a:pPr latinLnBrk="1"/>
          <a:r>
            <a:rPr lang="ko-KR" altLang="en-US" b="1" dirty="0" smtClean="0"/>
            <a:t>초기 평가지표</a:t>
          </a:r>
          <a:r>
            <a:rPr lang="en-US" altLang="ko-KR" b="1" dirty="0" smtClean="0"/>
            <a:t>(</a:t>
          </a:r>
          <a:r>
            <a:rPr lang="ko-KR" altLang="en-US" b="1" dirty="0" smtClean="0"/>
            <a:t>안</a:t>
          </a:r>
          <a:r>
            <a:rPr lang="en-US" altLang="ko-KR" b="1" dirty="0" smtClean="0"/>
            <a:t>) </a:t>
          </a:r>
          <a:r>
            <a:rPr lang="ko-KR" altLang="en-US" b="1" dirty="0" smtClean="0"/>
            <a:t>구성</a:t>
          </a:r>
          <a:endParaRPr lang="ko-KR" altLang="en-US" b="1" dirty="0"/>
        </a:p>
      </dgm:t>
    </dgm:pt>
    <dgm:pt modelId="{692DE751-EBD3-4BCA-9355-EF3D7ADE80D2}" type="parTrans" cxnId="{E7432001-5EC4-47FB-B0AA-93D32CD4BBD7}">
      <dgm:prSet/>
      <dgm:spPr/>
      <dgm:t>
        <a:bodyPr/>
        <a:lstStyle/>
        <a:p>
          <a:pPr latinLnBrk="1"/>
          <a:endParaRPr lang="ko-KR" altLang="en-US"/>
        </a:p>
      </dgm:t>
    </dgm:pt>
    <dgm:pt modelId="{A45494A7-EC98-4312-B024-E3BDA248430C}" type="sibTrans" cxnId="{E7432001-5EC4-47FB-B0AA-93D32CD4BBD7}">
      <dgm:prSet/>
      <dgm:spPr/>
      <dgm:t>
        <a:bodyPr/>
        <a:lstStyle/>
        <a:p>
          <a:pPr latinLnBrk="1"/>
          <a:endParaRPr lang="ko-KR" altLang="en-US"/>
        </a:p>
      </dgm:t>
    </dgm:pt>
    <dgm:pt modelId="{0144DFA1-B7AA-4401-8B38-A81381F47345}">
      <dgm:prSet phldrT="[텍스트]"/>
      <dgm:spPr/>
      <dgm:t>
        <a:bodyPr/>
        <a:lstStyle/>
        <a:p>
          <a:pPr latinLnBrk="1"/>
          <a:r>
            <a:rPr lang="en-US" altLang="ko-KR" b="1" dirty="0" smtClean="0"/>
            <a:t>1</a:t>
          </a:r>
          <a:r>
            <a:rPr lang="ko-KR" altLang="en-US" b="1" dirty="0" smtClean="0"/>
            <a:t>차 전문가 조사를 통한 지표 보완</a:t>
          </a:r>
          <a:endParaRPr lang="ko-KR" altLang="en-US" b="1" dirty="0"/>
        </a:p>
      </dgm:t>
    </dgm:pt>
    <dgm:pt modelId="{3641A3C0-2711-4B56-8692-3E821434AF63}" type="parTrans" cxnId="{AB816B3B-DE73-466D-930B-91AFB4446ECD}">
      <dgm:prSet/>
      <dgm:spPr/>
      <dgm:t>
        <a:bodyPr/>
        <a:lstStyle/>
        <a:p>
          <a:pPr latinLnBrk="1"/>
          <a:endParaRPr lang="ko-KR" altLang="en-US"/>
        </a:p>
      </dgm:t>
    </dgm:pt>
    <dgm:pt modelId="{6E0BBB03-4AD5-46F5-A43B-743410FA84C7}" type="sibTrans" cxnId="{AB816B3B-DE73-466D-930B-91AFB4446ECD}">
      <dgm:prSet/>
      <dgm:spPr/>
      <dgm:t>
        <a:bodyPr/>
        <a:lstStyle/>
        <a:p>
          <a:pPr latinLnBrk="1"/>
          <a:endParaRPr lang="ko-KR" altLang="en-US"/>
        </a:p>
      </dgm:t>
    </dgm:pt>
    <dgm:pt modelId="{6CC9CCDC-AC74-497C-BC56-8854FB3915C4}">
      <dgm:prSet phldrT="[텍스트]"/>
      <dgm:spPr/>
      <dgm:t>
        <a:bodyPr/>
        <a:lstStyle/>
        <a:p>
          <a:pPr latinLnBrk="1"/>
          <a:r>
            <a:rPr lang="en-US" altLang="ko-KR" b="1" dirty="0" smtClean="0"/>
            <a:t>2</a:t>
          </a:r>
          <a:r>
            <a:rPr lang="ko-KR" altLang="en-US" b="1" dirty="0" smtClean="0"/>
            <a:t>차 전문가 조사를 통한 지표 확정</a:t>
          </a:r>
          <a:endParaRPr lang="ko-KR" altLang="en-US" b="1" dirty="0"/>
        </a:p>
      </dgm:t>
    </dgm:pt>
    <dgm:pt modelId="{F9BADFE0-1406-4540-B0C4-C5AEE7E48550}" type="parTrans" cxnId="{073D41C5-3E12-4073-A8D1-395DEDB977EB}">
      <dgm:prSet/>
      <dgm:spPr/>
      <dgm:t>
        <a:bodyPr/>
        <a:lstStyle/>
        <a:p>
          <a:pPr latinLnBrk="1"/>
          <a:endParaRPr lang="ko-KR" altLang="en-US"/>
        </a:p>
      </dgm:t>
    </dgm:pt>
    <dgm:pt modelId="{4ED0F0E2-EAC2-4BBC-9289-397CE36C035E}" type="sibTrans" cxnId="{073D41C5-3E12-4073-A8D1-395DEDB977EB}">
      <dgm:prSet/>
      <dgm:spPr/>
      <dgm:t>
        <a:bodyPr/>
        <a:lstStyle/>
        <a:p>
          <a:pPr latinLnBrk="1"/>
          <a:endParaRPr lang="ko-KR" altLang="en-US"/>
        </a:p>
      </dgm:t>
    </dgm:pt>
    <dgm:pt modelId="{80E8B7F1-E2FA-44C9-AD40-2413DCF85D27}" type="pres">
      <dgm:prSet presAssocID="{AF17A7AC-3017-4FFA-9F45-16E49DA087BC}" presName="Name0" presStyleCnt="0">
        <dgm:presLayoutVars>
          <dgm:dir/>
          <dgm:resizeHandles val="exact"/>
        </dgm:presLayoutVars>
      </dgm:prSet>
      <dgm:spPr/>
    </dgm:pt>
    <dgm:pt modelId="{BD708922-C6A2-46F6-91A4-7BB6A77AF99E}" type="pres">
      <dgm:prSet presAssocID="{60F6EAC4-9060-4F13-A567-3173DC3462F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5B630BA-846B-4C76-9F64-48066CA53060}" type="pres">
      <dgm:prSet presAssocID="{A45494A7-EC98-4312-B024-E3BDA248430C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590504FE-F0F0-4D82-94A8-0910C2AE232A}" type="pres">
      <dgm:prSet presAssocID="{A45494A7-EC98-4312-B024-E3BDA248430C}" presName="connectorText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62196615-2755-4F34-9188-BBA4FF6BF51C}" type="pres">
      <dgm:prSet presAssocID="{0144DFA1-B7AA-4401-8B38-A81381F473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49170C7-3E16-4811-8A2F-B6257CE8128F}" type="pres">
      <dgm:prSet presAssocID="{6E0BBB03-4AD5-46F5-A43B-743410FA84C7}" presName="sibTrans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5F7336E8-A104-4D80-878B-13ED756022FB}" type="pres">
      <dgm:prSet presAssocID="{6E0BBB03-4AD5-46F5-A43B-743410FA84C7}" presName="connectorText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703297D6-3857-45A4-87EC-BA31FF4285D2}" type="pres">
      <dgm:prSet presAssocID="{6CC9CCDC-AC74-497C-BC56-8854FB3915C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7114504-A3A0-490C-9ABE-2D092021D52B}" type="presOf" srcId="{A45494A7-EC98-4312-B024-E3BDA248430C}" destId="{590504FE-F0F0-4D82-94A8-0910C2AE232A}" srcOrd="1" destOrd="0" presId="urn:microsoft.com/office/officeart/2005/8/layout/process1"/>
    <dgm:cxn modelId="{AB816B3B-DE73-466D-930B-91AFB4446ECD}" srcId="{AF17A7AC-3017-4FFA-9F45-16E49DA087BC}" destId="{0144DFA1-B7AA-4401-8B38-A81381F47345}" srcOrd="1" destOrd="0" parTransId="{3641A3C0-2711-4B56-8692-3E821434AF63}" sibTransId="{6E0BBB03-4AD5-46F5-A43B-743410FA84C7}"/>
    <dgm:cxn modelId="{65CF0087-CB49-4511-A0DB-2166D958600B}" type="presOf" srcId="{A45494A7-EC98-4312-B024-E3BDA248430C}" destId="{C5B630BA-846B-4C76-9F64-48066CA53060}" srcOrd="0" destOrd="0" presId="urn:microsoft.com/office/officeart/2005/8/layout/process1"/>
    <dgm:cxn modelId="{5F9EAA41-900B-49CF-8232-55D932C4ADD2}" type="presOf" srcId="{6E0BBB03-4AD5-46F5-A43B-743410FA84C7}" destId="{5F7336E8-A104-4D80-878B-13ED756022FB}" srcOrd="1" destOrd="0" presId="urn:microsoft.com/office/officeart/2005/8/layout/process1"/>
    <dgm:cxn modelId="{F8C8FBD6-8BF6-49DB-BEE6-44D1CB910A9F}" type="presOf" srcId="{6E0BBB03-4AD5-46F5-A43B-743410FA84C7}" destId="{149170C7-3E16-4811-8A2F-B6257CE8128F}" srcOrd="0" destOrd="0" presId="urn:microsoft.com/office/officeart/2005/8/layout/process1"/>
    <dgm:cxn modelId="{E7432001-5EC4-47FB-B0AA-93D32CD4BBD7}" srcId="{AF17A7AC-3017-4FFA-9F45-16E49DA087BC}" destId="{60F6EAC4-9060-4F13-A567-3173DC3462F3}" srcOrd="0" destOrd="0" parTransId="{692DE751-EBD3-4BCA-9355-EF3D7ADE80D2}" sibTransId="{A45494A7-EC98-4312-B024-E3BDA248430C}"/>
    <dgm:cxn modelId="{1B3360C3-FFE8-4B8E-AE9F-578EAEA1A355}" type="presOf" srcId="{0144DFA1-B7AA-4401-8B38-A81381F47345}" destId="{62196615-2755-4F34-9188-BBA4FF6BF51C}" srcOrd="0" destOrd="0" presId="urn:microsoft.com/office/officeart/2005/8/layout/process1"/>
    <dgm:cxn modelId="{9C575372-E1D6-488E-9676-DB87CE69511A}" type="presOf" srcId="{6CC9CCDC-AC74-497C-BC56-8854FB3915C4}" destId="{703297D6-3857-45A4-87EC-BA31FF4285D2}" srcOrd="0" destOrd="0" presId="urn:microsoft.com/office/officeart/2005/8/layout/process1"/>
    <dgm:cxn modelId="{073D41C5-3E12-4073-A8D1-395DEDB977EB}" srcId="{AF17A7AC-3017-4FFA-9F45-16E49DA087BC}" destId="{6CC9CCDC-AC74-497C-BC56-8854FB3915C4}" srcOrd="2" destOrd="0" parTransId="{F9BADFE0-1406-4540-B0C4-C5AEE7E48550}" sibTransId="{4ED0F0E2-EAC2-4BBC-9289-397CE36C035E}"/>
    <dgm:cxn modelId="{152E057A-FFA6-4A06-BD6E-CD68807C0B58}" type="presOf" srcId="{60F6EAC4-9060-4F13-A567-3173DC3462F3}" destId="{BD708922-C6A2-46F6-91A4-7BB6A77AF99E}" srcOrd="0" destOrd="0" presId="urn:microsoft.com/office/officeart/2005/8/layout/process1"/>
    <dgm:cxn modelId="{0A05F87D-92BC-4CE2-B409-619BD1EC9BCE}" type="presOf" srcId="{AF17A7AC-3017-4FFA-9F45-16E49DA087BC}" destId="{80E8B7F1-E2FA-44C9-AD40-2413DCF85D27}" srcOrd="0" destOrd="0" presId="urn:microsoft.com/office/officeart/2005/8/layout/process1"/>
    <dgm:cxn modelId="{927FF4D5-EAA5-449E-931C-782716A9A601}" type="presParOf" srcId="{80E8B7F1-E2FA-44C9-AD40-2413DCF85D27}" destId="{BD708922-C6A2-46F6-91A4-7BB6A77AF99E}" srcOrd="0" destOrd="0" presId="urn:microsoft.com/office/officeart/2005/8/layout/process1"/>
    <dgm:cxn modelId="{A18D8D67-D18C-4F7B-82D9-276E3A99B631}" type="presParOf" srcId="{80E8B7F1-E2FA-44C9-AD40-2413DCF85D27}" destId="{C5B630BA-846B-4C76-9F64-48066CA53060}" srcOrd="1" destOrd="0" presId="urn:microsoft.com/office/officeart/2005/8/layout/process1"/>
    <dgm:cxn modelId="{74A2743C-F031-4C36-9553-F081871E6532}" type="presParOf" srcId="{C5B630BA-846B-4C76-9F64-48066CA53060}" destId="{590504FE-F0F0-4D82-94A8-0910C2AE232A}" srcOrd="0" destOrd="0" presId="urn:microsoft.com/office/officeart/2005/8/layout/process1"/>
    <dgm:cxn modelId="{51AA2A2B-0CFC-428A-87C4-95A7E4F08C1F}" type="presParOf" srcId="{80E8B7F1-E2FA-44C9-AD40-2413DCF85D27}" destId="{62196615-2755-4F34-9188-BBA4FF6BF51C}" srcOrd="2" destOrd="0" presId="urn:microsoft.com/office/officeart/2005/8/layout/process1"/>
    <dgm:cxn modelId="{2929D130-C416-4B91-B1CD-674CC6FA7004}" type="presParOf" srcId="{80E8B7F1-E2FA-44C9-AD40-2413DCF85D27}" destId="{149170C7-3E16-4811-8A2F-B6257CE8128F}" srcOrd="3" destOrd="0" presId="urn:microsoft.com/office/officeart/2005/8/layout/process1"/>
    <dgm:cxn modelId="{D2C40932-2EDC-4107-89EF-C79393AC1605}" type="presParOf" srcId="{149170C7-3E16-4811-8A2F-B6257CE8128F}" destId="{5F7336E8-A104-4D80-878B-13ED756022FB}" srcOrd="0" destOrd="0" presId="urn:microsoft.com/office/officeart/2005/8/layout/process1"/>
    <dgm:cxn modelId="{CD69D926-B637-4190-A1F4-992F2E94F59F}" type="presParOf" srcId="{80E8B7F1-E2FA-44C9-AD40-2413DCF85D27}" destId="{703297D6-3857-45A4-87EC-BA31FF4285D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C85A98-4633-4455-BB74-60FFB32F25F2}">
      <dsp:nvSpPr>
        <dsp:cNvPr id="0" name=""/>
        <dsp:cNvSpPr/>
      </dsp:nvSpPr>
      <dsp:spPr>
        <a:xfrm>
          <a:off x="1459" y="1413179"/>
          <a:ext cx="1935119" cy="19351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기존 서비스</a:t>
          </a:r>
          <a:endParaRPr lang="en-US" altLang="ko-KR" sz="1400" b="1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 품질평가   모형 고찰</a:t>
          </a:r>
          <a:endParaRPr lang="ko-KR" altLang="en-US" sz="1400" b="1" kern="1200" dirty="0"/>
        </a:p>
      </dsp:txBody>
      <dsp:txXfrm>
        <a:off x="284851" y="1696571"/>
        <a:ext cx="1368335" cy="1368335"/>
      </dsp:txXfrm>
    </dsp:sp>
    <dsp:sp modelId="{33F5C73B-75FF-48EF-A321-30C30EEB3EF8}">
      <dsp:nvSpPr>
        <dsp:cNvPr id="0" name=""/>
        <dsp:cNvSpPr/>
      </dsp:nvSpPr>
      <dsp:spPr>
        <a:xfrm>
          <a:off x="2093711" y="1819554"/>
          <a:ext cx="1122369" cy="1122369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/>
        </a:p>
      </dsp:txBody>
      <dsp:txXfrm>
        <a:off x="2242481" y="2248748"/>
        <a:ext cx="824829" cy="263981"/>
      </dsp:txXfrm>
    </dsp:sp>
    <dsp:sp modelId="{75C9982E-965A-4295-AFCF-43568817C0FE}">
      <dsp:nvSpPr>
        <dsp:cNvPr id="0" name=""/>
        <dsp:cNvSpPr/>
      </dsp:nvSpPr>
      <dsp:spPr>
        <a:xfrm>
          <a:off x="3373213" y="1413179"/>
          <a:ext cx="1935119" cy="193511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은퇴설계의</a:t>
          </a:r>
          <a:endParaRPr lang="en-US" altLang="ko-KR" sz="1400" b="1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 특수성 반영</a:t>
          </a:r>
          <a:endParaRPr lang="ko-KR" altLang="en-US" sz="1400" b="1" kern="1200" dirty="0"/>
        </a:p>
      </dsp:txBody>
      <dsp:txXfrm>
        <a:off x="3656605" y="1696571"/>
        <a:ext cx="1368335" cy="1368335"/>
      </dsp:txXfrm>
    </dsp:sp>
    <dsp:sp modelId="{509343EF-1F8B-4185-8A9F-C74D6BEDCDF4}">
      <dsp:nvSpPr>
        <dsp:cNvPr id="0" name=""/>
        <dsp:cNvSpPr/>
      </dsp:nvSpPr>
      <dsp:spPr>
        <a:xfrm>
          <a:off x="5465464" y="1819554"/>
          <a:ext cx="1122369" cy="1122369"/>
        </a:xfrm>
        <a:prstGeom prst="mathEqua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/>
        </a:p>
      </dsp:txBody>
      <dsp:txXfrm>
        <a:off x="5614234" y="2050762"/>
        <a:ext cx="824829" cy="659953"/>
      </dsp:txXfrm>
    </dsp:sp>
    <dsp:sp modelId="{EDD4C339-BD37-45D1-AE6B-EA5B7D35A847}">
      <dsp:nvSpPr>
        <dsp:cNvPr id="0" name=""/>
        <dsp:cNvSpPr/>
      </dsp:nvSpPr>
      <dsp:spPr>
        <a:xfrm>
          <a:off x="6744966" y="1413179"/>
          <a:ext cx="1935119" cy="193511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은퇴설계서비스 </a:t>
          </a:r>
          <a:endParaRPr lang="en-US" altLang="ko-KR" sz="1400" b="1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품질평가 </a:t>
          </a:r>
          <a:endParaRPr lang="en-US" altLang="ko-KR" sz="1400" b="1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지표 고안</a:t>
          </a:r>
          <a:endParaRPr lang="ko-KR" altLang="en-US" sz="1400" b="1" kern="1200" dirty="0"/>
        </a:p>
      </dsp:txBody>
      <dsp:txXfrm>
        <a:off x="7028358" y="1696571"/>
        <a:ext cx="1368335" cy="13683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60849E-2597-4510-B719-1BE492CF29DC}">
      <dsp:nvSpPr>
        <dsp:cNvPr id="0" name=""/>
        <dsp:cNvSpPr/>
      </dsp:nvSpPr>
      <dsp:spPr>
        <a:xfrm>
          <a:off x="7879" y="1680354"/>
          <a:ext cx="2095395" cy="122517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 smtClean="0"/>
            <a:t>3</a:t>
          </a:r>
          <a:r>
            <a:rPr lang="ko-KR" altLang="en-US" sz="1600" b="1" kern="1200" dirty="0" smtClean="0"/>
            <a:t>차원 품질 모형 선택</a:t>
          </a:r>
          <a:endParaRPr lang="ko-KR" altLang="en-US" sz="1600" b="1" kern="1200" dirty="0"/>
        </a:p>
      </dsp:txBody>
      <dsp:txXfrm>
        <a:off x="7879" y="1680354"/>
        <a:ext cx="2095395" cy="816784"/>
      </dsp:txXfrm>
    </dsp:sp>
    <dsp:sp modelId="{742605C0-68E4-4240-AB03-770DEEF1D76B}">
      <dsp:nvSpPr>
        <dsp:cNvPr id="0" name=""/>
        <dsp:cNvSpPr/>
      </dsp:nvSpPr>
      <dsp:spPr>
        <a:xfrm>
          <a:off x="437057" y="2497138"/>
          <a:ext cx="2095395" cy="237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상품 품질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전달 품질</a:t>
          </a:r>
          <a:endParaRPr lang="ko-KR" altLang="en-US" sz="1600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 dirty="0" smtClean="0"/>
            <a:t>환경 품질</a:t>
          </a:r>
          <a:endParaRPr lang="ko-KR" altLang="en-US" sz="1600" kern="1200" dirty="0"/>
        </a:p>
      </dsp:txBody>
      <dsp:txXfrm>
        <a:off x="498429" y="2558510"/>
        <a:ext cx="1972651" cy="2253256"/>
      </dsp:txXfrm>
    </dsp:sp>
    <dsp:sp modelId="{6B570D35-54B7-49CC-A6F8-7ECEB156BA16}">
      <dsp:nvSpPr>
        <dsp:cNvPr id="0" name=""/>
        <dsp:cNvSpPr/>
      </dsp:nvSpPr>
      <dsp:spPr>
        <a:xfrm>
          <a:off x="2420929" y="1827900"/>
          <a:ext cx="673427" cy="5216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300" kern="1200"/>
        </a:p>
      </dsp:txBody>
      <dsp:txXfrm>
        <a:off x="2420929" y="1932238"/>
        <a:ext cx="516919" cy="313016"/>
      </dsp:txXfrm>
    </dsp:sp>
    <dsp:sp modelId="{C4093FF4-9B32-4C87-8E43-24619148A90F}">
      <dsp:nvSpPr>
        <dsp:cNvPr id="0" name=""/>
        <dsp:cNvSpPr/>
      </dsp:nvSpPr>
      <dsp:spPr>
        <a:xfrm>
          <a:off x="3373893" y="1680354"/>
          <a:ext cx="2095395" cy="1225176"/>
        </a:xfrm>
        <a:prstGeom prst="roundRect">
          <a:avLst>
            <a:gd name="adj" fmla="val 10000"/>
          </a:avLst>
        </a:prstGeom>
        <a:solidFill>
          <a:schemeClr val="accent5">
            <a:hueOff val="-4990872"/>
            <a:satOff val="-7727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/>
            <a:t>전달 및 환경 품질    지표 고안</a:t>
          </a:r>
          <a:endParaRPr lang="ko-KR" altLang="en-US" sz="1600" b="1" kern="1200" dirty="0"/>
        </a:p>
      </dsp:txBody>
      <dsp:txXfrm>
        <a:off x="3373893" y="1680354"/>
        <a:ext cx="2095395" cy="816784"/>
      </dsp:txXfrm>
    </dsp:sp>
    <dsp:sp modelId="{510D2A2A-BB40-40F3-84AA-A313A389EB02}">
      <dsp:nvSpPr>
        <dsp:cNvPr id="0" name=""/>
        <dsp:cNvSpPr/>
      </dsp:nvSpPr>
      <dsp:spPr>
        <a:xfrm>
          <a:off x="3803070" y="2497138"/>
          <a:ext cx="2095395" cy="237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4990872"/>
              <a:satOff val="-7727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kern="1200" dirty="0" smtClean="0"/>
            <a:t>SERVQUAL</a:t>
          </a:r>
          <a:r>
            <a:rPr lang="ko-KR" altLang="en-US" sz="1600" kern="1200" dirty="0" smtClean="0"/>
            <a:t>모형에서 제시된 지표 참고</a:t>
          </a:r>
          <a:endParaRPr lang="ko-KR" altLang="en-US" sz="1600" kern="1200" dirty="0"/>
        </a:p>
      </dsp:txBody>
      <dsp:txXfrm>
        <a:off x="3864442" y="2558510"/>
        <a:ext cx="1972651" cy="2253256"/>
      </dsp:txXfrm>
    </dsp:sp>
    <dsp:sp modelId="{5C912FDE-288F-4F92-80C5-43917F96A7BE}">
      <dsp:nvSpPr>
        <dsp:cNvPr id="0" name=""/>
        <dsp:cNvSpPr/>
      </dsp:nvSpPr>
      <dsp:spPr>
        <a:xfrm>
          <a:off x="5786943" y="1827900"/>
          <a:ext cx="673427" cy="5216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300" kern="1200"/>
        </a:p>
      </dsp:txBody>
      <dsp:txXfrm>
        <a:off x="5786943" y="1932238"/>
        <a:ext cx="516919" cy="313016"/>
      </dsp:txXfrm>
    </dsp:sp>
    <dsp:sp modelId="{3AEBBF3A-5804-4A85-A399-F3219CFCF347}">
      <dsp:nvSpPr>
        <dsp:cNvPr id="0" name=""/>
        <dsp:cNvSpPr/>
      </dsp:nvSpPr>
      <dsp:spPr>
        <a:xfrm>
          <a:off x="6739906" y="1680354"/>
          <a:ext cx="2095395" cy="1225176"/>
        </a:xfrm>
        <a:prstGeom prst="roundRect">
          <a:avLst>
            <a:gd name="adj" fmla="val 10000"/>
          </a:avLst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/>
            <a:t>상품 품질 지표 고안</a:t>
          </a:r>
          <a:endParaRPr lang="ko-KR" altLang="en-US" sz="1600" b="1" kern="1200" dirty="0"/>
        </a:p>
      </dsp:txBody>
      <dsp:txXfrm>
        <a:off x="6739906" y="1680354"/>
        <a:ext cx="2095395" cy="816784"/>
      </dsp:txXfrm>
    </dsp:sp>
    <dsp:sp modelId="{8BDE6FFB-D101-43B0-A1E6-78CBED898B44}">
      <dsp:nvSpPr>
        <dsp:cNvPr id="0" name=""/>
        <dsp:cNvSpPr/>
      </dsp:nvSpPr>
      <dsp:spPr>
        <a:xfrm>
          <a:off x="6817801" y="2497138"/>
          <a:ext cx="2735560" cy="237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9981745"/>
              <a:satOff val="-15454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은퇴설계 프로세스</a:t>
          </a:r>
          <a:endParaRPr lang="ko-KR" altLang="en-US" sz="1600" b="1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바람직한 </a:t>
          </a:r>
          <a:r>
            <a:rPr lang="ko-KR" altLang="en-US" sz="1600" b="1" kern="1200" dirty="0" err="1" smtClean="0"/>
            <a:t>은퇴설계안의</a:t>
          </a:r>
          <a:r>
            <a:rPr lang="ko-KR" altLang="en-US" sz="1600" b="1" kern="1200" dirty="0" smtClean="0"/>
            <a:t> 특징</a:t>
          </a:r>
          <a:endParaRPr lang="ko-KR" altLang="en-US" sz="1600" b="1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은퇴설계 전문가의 윤리규정</a:t>
          </a:r>
          <a:endParaRPr lang="ko-KR" altLang="en-US" sz="1600" b="1" kern="1200" dirty="0"/>
        </a:p>
      </dsp:txBody>
      <dsp:txXfrm>
        <a:off x="6887392" y="2566729"/>
        <a:ext cx="2596378" cy="22368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08922-C6A2-46F6-91A4-7BB6A77AF99E}">
      <dsp:nvSpPr>
        <dsp:cNvPr id="0" name=""/>
        <dsp:cNvSpPr/>
      </dsp:nvSpPr>
      <dsp:spPr>
        <a:xfrm>
          <a:off x="7143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초기 평가지표</a:t>
          </a:r>
          <a:r>
            <a:rPr lang="en-US" altLang="ko-KR" sz="1900" b="1" kern="1200" dirty="0" smtClean="0"/>
            <a:t>(</a:t>
          </a:r>
          <a:r>
            <a:rPr lang="ko-KR" altLang="en-US" sz="1900" b="1" kern="1200" dirty="0" smtClean="0"/>
            <a:t>안</a:t>
          </a:r>
          <a:r>
            <a:rPr lang="en-US" altLang="ko-KR" sz="1900" b="1" kern="1200" dirty="0" smtClean="0"/>
            <a:t>) </a:t>
          </a:r>
          <a:r>
            <a:rPr lang="ko-KR" altLang="en-US" sz="1900" b="1" kern="1200" dirty="0" smtClean="0"/>
            <a:t>구성</a:t>
          </a:r>
          <a:endParaRPr lang="ko-KR" altLang="en-US" sz="1900" b="1" kern="1200" dirty="0"/>
        </a:p>
      </dsp:txBody>
      <dsp:txXfrm>
        <a:off x="44665" y="2106299"/>
        <a:ext cx="2060143" cy="1206068"/>
      </dsp:txXfrm>
    </dsp:sp>
    <dsp:sp modelId="{C5B630BA-846B-4C76-9F64-48066CA53060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500" kern="1200"/>
        </a:p>
      </dsp:txBody>
      <dsp:txXfrm>
        <a:off x="2355850" y="2550475"/>
        <a:ext cx="316861" cy="317716"/>
      </dsp:txXfrm>
    </dsp:sp>
    <dsp:sp modelId="{62196615-2755-4F34-9188-BBA4FF6BF51C}">
      <dsp:nvSpPr>
        <dsp:cNvPr id="0" name=""/>
        <dsp:cNvSpPr/>
      </dsp:nvSpPr>
      <dsp:spPr>
        <a:xfrm>
          <a:off x="2996406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b="1" kern="1200" dirty="0" smtClean="0"/>
            <a:t>1</a:t>
          </a:r>
          <a:r>
            <a:rPr lang="ko-KR" altLang="en-US" sz="1900" b="1" kern="1200" dirty="0" smtClean="0"/>
            <a:t>차 전문가 조사를 통한 지표 보완</a:t>
          </a:r>
          <a:endParaRPr lang="ko-KR" altLang="en-US" sz="1900" b="1" kern="1200" dirty="0"/>
        </a:p>
      </dsp:txBody>
      <dsp:txXfrm>
        <a:off x="3033928" y="2106299"/>
        <a:ext cx="2060143" cy="1206068"/>
      </dsp:txXfrm>
    </dsp:sp>
    <dsp:sp modelId="{149170C7-3E16-4811-8A2F-B6257CE8128F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500" kern="1200"/>
        </a:p>
      </dsp:txBody>
      <dsp:txXfrm>
        <a:off x="5345112" y="2550475"/>
        <a:ext cx="316861" cy="317716"/>
      </dsp:txXfrm>
    </dsp:sp>
    <dsp:sp modelId="{703297D6-3857-45A4-87EC-BA31FF4285D2}">
      <dsp:nvSpPr>
        <dsp:cNvPr id="0" name=""/>
        <dsp:cNvSpPr/>
      </dsp:nvSpPr>
      <dsp:spPr>
        <a:xfrm>
          <a:off x="5985668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b="1" kern="1200" dirty="0" smtClean="0"/>
            <a:t>2</a:t>
          </a:r>
          <a:r>
            <a:rPr lang="ko-KR" altLang="en-US" sz="1900" b="1" kern="1200" dirty="0" smtClean="0"/>
            <a:t>차 전문가 조사를 통한 지표 확정</a:t>
          </a:r>
          <a:endParaRPr lang="ko-KR" altLang="en-US" sz="1900" b="1" kern="1200" dirty="0"/>
        </a:p>
      </dsp:txBody>
      <dsp:txXfrm>
        <a:off x="6023190" y="2106299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5C634-C468-4C6B-AD19-98D9699EC78B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10119-99F8-4AA7-8AD3-FCA1F561A8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084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7576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851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760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128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6118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5657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64035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32831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828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708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6914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5439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0799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36555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87280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325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7508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751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2360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819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843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547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3369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4774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10119-99F8-4AA7-8AD3-FCA1F561A8A3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9494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dirty="0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0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621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7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1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38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10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258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922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718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328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763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4D4C3D3-E3F9-489B-86B2-1E140818CE68}" type="datetimeFigureOut">
              <a:rPr lang="ko-KR" altLang="en-US" smtClean="0"/>
              <a:t>2016-10-05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90F8378-026C-4DCC-AAC2-9AA1A59739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79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1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9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10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447850"/>
            <a:ext cx="9144000" cy="1655762"/>
          </a:xfrm>
        </p:spPr>
        <p:txBody>
          <a:bodyPr/>
          <a:lstStyle/>
          <a:p>
            <a:r>
              <a:rPr lang="ko-KR" altLang="en-US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나혜림</a:t>
            </a:r>
            <a:r>
              <a:rPr lang="en-US" altLang="ko-KR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, </a:t>
            </a:r>
            <a:r>
              <a:rPr lang="ko-KR" altLang="en-US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서울대학교 생활과학연구소</a:t>
            </a:r>
            <a:r>
              <a:rPr lang="en-US" altLang="ko-KR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 </a:t>
            </a:r>
            <a:r>
              <a:rPr lang="ko-KR" altLang="en-US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연구조교수</a:t>
            </a:r>
            <a:endParaRPr lang="en-US" altLang="ko-KR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r>
              <a:rPr lang="ko-KR" altLang="en-US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최현자</a:t>
            </a:r>
            <a:r>
              <a:rPr lang="en-US" altLang="ko-KR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, </a:t>
            </a:r>
            <a:r>
              <a:rPr lang="ko-KR" altLang="en-US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서울대학교 소비자학과 교수</a:t>
            </a:r>
            <a:endParaRPr lang="ko-KR" altLang="en-US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998967" y="1034590"/>
            <a:ext cx="8231236" cy="449960"/>
            <a:chOff x="1922476" y="168845"/>
            <a:chExt cx="7105142" cy="323549"/>
          </a:xfrm>
        </p:grpSpPr>
        <p:sp>
          <p:nvSpPr>
            <p:cNvPr id="10" name="직사각형 9"/>
            <p:cNvSpPr/>
            <p:nvPr/>
          </p:nvSpPr>
          <p:spPr>
            <a:xfrm flipH="1" flipV="1">
              <a:off x="2339752" y="168846"/>
              <a:ext cx="6687866" cy="323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각 삼각형 10"/>
            <p:cNvSpPr/>
            <p:nvPr/>
          </p:nvSpPr>
          <p:spPr>
            <a:xfrm flipH="1" flipV="1">
              <a:off x="1922476" y="168845"/>
              <a:ext cx="417276" cy="323549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7" name="그룹 6"/>
          <p:cNvGrpSpPr/>
          <p:nvPr/>
        </p:nvGrpSpPr>
        <p:grpSpPr>
          <a:xfrm flipH="1" flipV="1">
            <a:off x="1068512" y="1034590"/>
            <a:ext cx="2064388" cy="449955"/>
            <a:chOff x="483158" y="511285"/>
            <a:chExt cx="7960594" cy="323545"/>
          </a:xfrm>
          <a:solidFill>
            <a:srgbClr val="002060"/>
          </a:solidFill>
        </p:grpSpPr>
        <p:sp>
          <p:nvSpPr>
            <p:cNvPr id="8" name="직사각형 7"/>
            <p:cNvSpPr/>
            <p:nvPr/>
          </p:nvSpPr>
          <p:spPr>
            <a:xfrm flipH="1" flipV="1">
              <a:off x="1755885" y="511285"/>
              <a:ext cx="6687867" cy="3235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dirty="0"/>
            </a:p>
          </p:txBody>
        </p:sp>
        <p:sp>
          <p:nvSpPr>
            <p:cNvPr id="9" name="직각 삼각형 8"/>
            <p:cNvSpPr/>
            <p:nvPr/>
          </p:nvSpPr>
          <p:spPr>
            <a:xfrm flipH="1" flipV="1">
              <a:off x="483158" y="511285"/>
              <a:ext cx="1296930" cy="32354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8" name="제목 1"/>
          <p:cNvSpPr>
            <a:spLocks noGrp="1"/>
          </p:cNvSpPr>
          <p:nvPr>
            <p:ph type="ctrTitle"/>
          </p:nvPr>
        </p:nvSpPr>
        <p:spPr>
          <a:xfrm>
            <a:off x="893890" y="422101"/>
            <a:ext cx="10510092" cy="2926080"/>
          </a:xfrm>
        </p:spPr>
        <p:txBody>
          <a:bodyPr>
            <a:norm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은퇴설계서비스 품질평가 모형</a:t>
            </a:r>
            <a:endParaRPr lang="ko-KR" altLang="en-US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05452" y="548221"/>
            <a:ext cx="7318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한국</a:t>
            </a:r>
            <a:r>
              <a:rPr lang="en-US" altLang="ko-KR" sz="1400" b="1" dirty="0"/>
              <a:t>FP</a:t>
            </a:r>
            <a:r>
              <a:rPr lang="ko-KR" altLang="en-US" sz="1400" b="1" dirty="0"/>
              <a:t>학회</a:t>
            </a:r>
            <a:r>
              <a:rPr lang="en-US" altLang="ko-KR" sz="1400" b="1" dirty="0"/>
              <a:t>, </a:t>
            </a:r>
            <a:r>
              <a:rPr lang="ko-KR" altLang="en-US" sz="1400" b="1" dirty="0"/>
              <a:t>서울대학교 노년</a:t>
            </a:r>
            <a:r>
              <a:rPr lang="en-US" altLang="ko-KR" sz="1400" b="1" dirty="0"/>
              <a:t>·</a:t>
            </a:r>
            <a:r>
              <a:rPr lang="ko-KR" altLang="en-US" sz="1400" b="1" dirty="0" smtClean="0"/>
              <a:t>은퇴설계지원센터 </a:t>
            </a:r>
            <a:r>
              <a:rPr lang="en-US" altLang="ko-KR" sz="1400" b="1" dirty="0" smtClean="0"/>
              <a:t>2016</a:t>
            </a:r>
            <a:r>
              <a:rPr lang="ko-KR" altLang="en-US" sz="1400" b="1" dirty="0" smtClean="0"/>
              <a:t>년 추계세미나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818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II. </a:t>
                </a:r>
                <a:r>
                  <a:rPr lang="ko-KR" altLang="en-US" sz="2000" b="1" dirty="0" smtClean="0"/>
                  <a:t>서비스 품질평가 모형 고찰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60989" y="3087007"/>
            <a:ext cx="11267089" cy="197288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의의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서비스의 전달 과정뿐만 아니라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 결과에 대한 품질까지도 포함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하여 보다 포괄적인 모형을 제안함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한계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결과 품질에 대한 개념적 정의에 과정 품질의 성격이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중첩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됨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모형이 개념적으로만 제시되었을 뿐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측정도구에 대한 개발이 이루어지지 않아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SERVQUAL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모형에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비해 널리 활용되지 못함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</a:t>
            </a: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5" name="그룹 24"/>
          <p:cNvGrpSpPr/>
          <p:nvPr/>
        </p:nvGrpSpPr>
        <p:grpSpPr>
          <a:xfrm>
            <a:off x="2880179" y="1248747"/>
            <a:ext cx="7157199" cy="2260770"/>
            <a:chOff x="2738418" y="1983310"/>
            <a:chExt cx="7157199" cy="2260770"/>
          </a:xfrm>
        </p:grpSpPr>
        <p:sp>
          <p:nvSpPr>
            <p:cNvPr id="2" name="직사각형 1"/>
            <p:cNvSpPr/>
            <p:nvPr/>
          </p:nvSpPr>
          <p:spPr>
            <a:xfrm>
              <a:off x="3047599" y="2007475"/>
              <a:ext cx="1572170" cy="83031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기대된 품질</a:t>
              </a:r>
              <a:endParaRPr lang="en-US" altLang="ko-KR" sz="1600" b="1" dirty="0" smtClean="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472985" y="3085652"/>
              <a:ext cx="795372" cy="59315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이미지</a:t>
              </a:r>
              <a:endParaRPr lang="en-US" altLang="ko-KR" sz="1600" b="1" dirty="0" smtClean="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7068337" y="2007475"/>
              <a:ext cx="1604668" cy="83031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지각된 품질</a:t>
              </a:r>
              <a:endParaRPr lang="en-US" altLang="ko-KR" sz="1600" b="1" dirty="0" smtClean="0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5964749" y="3628549"/>
              <a:ext cx="1294615" cy="59315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기술적 품질</a:t>
              </a:r>
              <a:r>
                <a:rPr lang="en-US" altLang="ko-KR" sz="1600" b="1" dirty="0" smtClean="0"/>
                <a:t>(</a:t>
              </a:r>
              <a:r>
                <a:rPr lang="ko-KR" altLang="en-US" sz="1600" b="1" dirty="0" smtClean="0"/>
                <a:t>무엇</a:t>
              </a:r>
              <a:r>
                <a:rPr lang="en-US" altLang="ko-KR" sz="1600" b="1" dirty="0" smtClean="0"/>
                <a:t>)</a:t>
              </a: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8557392" y="3650923"/>
              <a:ext cx="1338225" cy="59315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기능적 품질</a:t>
              </a:r>
              <a:r>
                <a:rPr lang="en-US" altLang="ko-KR" sz="1600" b="1" dirty="0" smtClean="0"/>
                <a:t>(</a:t>
              </a:r>
              <a:r>
                <a:rPr lang="ko-KR" altLang="en-US" sz="1600" b="1" dirty="0" smtClean="0"/>
                <a:t>어떻게</a:t>
              </a:r>
              <a:r>
                <a:rPr lang="en-US" altLang="ko-KR" sz="1600" b="1" dirty="0" smtClean="0"/>
                <a:t>)</a:t>
              </a: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4841453" y="1983310"/>
              <a:ext cx="2094692" cy="36159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지각된 서비스 품질</a:t>
              </a:r>
              <a:endParaRPr lang="en-US" altLang="ko-KR" sz="1600" b="1" dirty="0" smtClean="0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2738418" y="3085652"/>
              <a:ext cx="1975944" cy="84101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Tx/>
                <a:buChar char="-"/>
              </a:pPr>
              <a:r>
                <a:rPr lang="ko-KR" altLang="en-US" sz="1200" b="1" dirty="0" smtClean="0"/>
                <a:t>마케팅 커뮤니케이션</a:t>
              </a:r>
              <a:endParaRPr lang="en-US" altLang="ko-KR" sz="1200" b="1" dirty="0" smtClean="0"/>
            </a:p>
            <a:p>
              <a:pPr marL="285750" indent="-285750" algn="ctr">
                <a:buFontTx/>
                <a:buChar char="-"/>
              </a:pPr>
              <a:r>
                <a:rPr lang="ko-KR" altLang="en-US" sz="1200" b="1" dirty="0" smtClean="0"/>
                <a:t>이미지</a:t>
              </a:r>
              <a:endParaRPr lang="en-US" altLang="ko-KR" sz="1200" b="1" dirty="0" smtClean="0"/>
            </a:p>
            <a:p>
              <a:pPr marL="285750" indent="-285750" algn="ctr">
                <a:buFontTx/>
                <a:buChar char="-"/>
              </a:pPr>
              <a:r>
                <a:rPr lang="ko-KR" altLang="en-US" sz="1200" b="1" dirty="0" smtClean="0"/>
                <a:t>구전</a:t>
              </a:r>
              <a:endParaRPr lang="en-US" altLang="ko-KR" sz="1200" b="1" dirty="0" smtClean="0"/>
            </a:p>
            <a:p>
              <a:pPr marL="285750" indent="-285750" algn="ctr">
                <a:buFontTx/>
                <a:buChar char="-"/>
              </a:pPr>
              <a:r>
                <a:rPr lang="ko-KR" altLang="en-US" sz="1200" b="1" dirty="0" smtClean="0"/>
                <a:t>고객 </a:t>
              </a:r>
              <a:r>
                <a:rPr lang="ko-KR" altLang="en-US" sz="1200" b="1" dirty="0" err="1" smtClean="0"/>
                <a:t>니즈</a:t>
              </a:r>
              <a:endParaRPr lang="en-US" altLang="ko-KR" sz="1200" b="1" dirty="0" smtClean="0"/>
            </a:p>
          </p:txBody>
        </p:sp>
      </p:grpSp>
      <p:cxnSp>
        <p:nvCxnSpPr>
          <p:cNvPr id="33" name="직선 화살표 연결선 32"/>
          <p:cNvCxnSpPr>
            <a:stCxn id="14" idx="0"/>
            <a:endCxn id="17" idx="2"/>
          </p:cNvCxnSpPr>
          <p:nvPr/>
        </p:nvCxnSpPr>
        <p:spPr>
          <a:xfrm flipV="1">
            <a:off x="8012432" y="2103229"/>
            <a:ext cx="0" cy="247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stCxn id="35" idx="0"/>
            <a:endCxn id="14" idx="1"/>
          </p:cNvCxnSpPr>
          <p:nvPr/>
        </p:nvCxnSpPr>
        <p:spPr>
          <a:xfrm flipV="1">
            <a:off x="6753818" y="2647668"/>
            <a:ext cx="860928" cy="246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>
            <a:stCxn id="36" idx="0"/>
            <a:endCxn id="14" idx="3"/>
          </p:cNvCxnSpPr>
          <p:nvPr/>
        </p:nvCxnSpPr>
        <p:spPr>
          <a:xfrm flipH="1" flipV="1">
            <a:off x="8410118" y="2647668"/>
            <a:ext cx="958148" cy="268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>
            <a:stCxn id="2" idx="3"/>
            <a:endCxn id="17" idx="1"/>
          </p:cNvCxnSpPr>
          <p:nvPr/>
        </p:nvCxnSpPr>
        <p:spPr>
          <a:xfrm>
            <a:off x="4761530" y="1688071"/>
            <a:ext cx="2448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/>
          <p:nvPr/>
        </p:nvCxnSpPr>
        <p:spPr>
          <a:xfrm flipV="1">
            <a:off x="3975445" y="2103229"/>
            <a:ext cx="0" cy="247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10515277" y="397070"/>
            <a:ext cx="1449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2</a:t>
            </a:r>
            <a:r>
              <a:rPr lang="ko-KR" altLang="en-US" sz="2000" b="1" dirty="0" smtClean="0">
                <a:latin typeface="+mn-ea"/>
              </a:rPr>
              <a:t>차원 모형</a:t>
            </a: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335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II. </a:t>
                </a:r>
                <a:r>
                  <a:rPr lang="ko-KR" altLang="en-US" sz="2000" b="1" dirty="0" smtClean="0"/>
                  <a:t>서비스 품질평가 모형 고찰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292834"/>
            <a:ext cx="11205673" cy="4435304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3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차원 모형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(Rust </a:t>
            </a: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and Oliver, 1994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):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상품</a:t>
            </a: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결과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과 전달 및 환경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과정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에 대한 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                                                 3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차원 모형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kumimoji="0" lang="en-US" altLang="ko-KR" sz="18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차원 모형과 마찬가지로 서비스 품질평가에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결과 품질을 포함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하였으며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과정 품질을 전달 품질과 환경 품질로 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세분화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한 모형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서비스 평가 요인</a:t>
            </a:r>
            <a:endParaRPr lang="en-US" altLang="ko-KR" sz="16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 제공 결과와 관련된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서비스 상품의 질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에 대한 평가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–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결과 품질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핵심서비스의 욕구 </a:t>
            </a:r>
            <a:r>
              <a:rPr lang="ko-KR" altLang="en-US" sz="1600" dirty="0" err="1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충족성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결과적으로 느끼는 가격의 적정성 등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 전달 과정과 관련된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주로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서비스 전달자와의 대인적 관계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에 대한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–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과정 품질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→ 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SERVQUAL 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모형에서 </a:t>
            </a:r>
            <a:r>
              <a:rPr lang="ko-KR" altLang="en-US" sz="1600" dirty="0" err="1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유형성을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제외한 나머지 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4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개의 요소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신뢰성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b="1" dirty="0" err="1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반응성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확신성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b="1" dirty="0" err="1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공감성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로 구성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환경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 전달 배경과 관련된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물리적 요소 및 지원 환경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에 대한 품질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–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과정 품질</a:t>
            </a:r>
            <a:endParaRPr lang="en-US" altLang="ko-KR" sz="16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 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SERVQUAL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모형에서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유형성</a:t>
            </a:r>
            <a:r>
              <a:rPr lang="ko-KR" altLang="en-US" sz="1600" dirty="0" err="1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으로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구성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0515277" y="397070"/>
            <a:ext cx="1449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3</a:t>
            </a:r>
            <a:r>
              <a:rPr lang="ko-KR" altLang="en-US" sz="2000" b="1" dirty="0" smtClean="0">
                <a:latin typeface="+mn-ea"/>
              </a:rPr>
              <a:t>차원 모형</a:t>
            </a: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58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II. </a:t>
                </a:r>
                <a:r>
                  <a:rPr lang="ko-KR" altLang="en-US" sz="2000" b="1" dirty="0" smtClean="0"/>
                  <a:t>서비스 품질평가 모형 고찰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60989" y="2981907"/>
            <a:ext cx="11267089" cy="197288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의의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 품질의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다면적인 측면을 모두 포함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할 수 있는 개념적 모형으로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직관적이고 실용적인 관점에서 볼 때 논리적이고 포괄적인 모형으로 평가되어 최근 사용이 증가함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실증분석을 통해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차원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SERVQUAL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모형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단일차원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SERVQUAL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모형 ③ </a:t>
            </a:r>
            <a:r>
              <a:rPr lang="ko-KR" altLang="en-US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요인분석을 통해 재구성한 </a:t>
            </a: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SERVQUAL </a:t>
            </a:r>
            <a:r>
              <a:rPr lang="ko-KR" altLang="en-US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모형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차원 모형 ⑤</a:t>
            </a: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차원 모형의 우수성을 평가한 결과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3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차원 모형의 우수성이 입증됨</a:t>
            </a: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이유재</a:t>
            </a: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·</a:t>
            </a:r>
            <a:r>
              <a:rPr lang="ko-KR" altLang="en-US" sz="160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라선아</a:t>
            </a:r>
            <a:r>
              <a:rPr lang="en-US" altLang="ko-KR" sz="1600" dirty="0">
                <a:solidFill>
                  <a:srgbClr val="000000"/>
                </a:solidFill>
                <a:latin typeface="맑은 고딕" panose="020B0503020000020004" pitchFamily="50" charset="-127"/>
              </a:rPr>
              <a:t>, 2011).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한계</a:t>
            </a: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결과 품질에 대한 측정 도구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개발이 여전히 미비함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 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5" name="그룹 24"/>
          <p:cNvGrpSpPr/>
          <p:nvPr/>
        </p:nvGrpSpPr>
        <p:grpSpPr>
          <a:xfrm>
            <a:off x="2776700" y="1155388"/>
            <a:ext cx="6535465" cy="1795269"/>
            <a:chOff x="5255172" y="1807780"/>
            <a:chExt cx="3434402" cy="2263198"/>
          </a:xfrm>
        </p:grpSpPr>
        <p:sp>
          <p:nvSpPr>
            <p:cNvPr id="14" name="직사각형 13"/>
            <p:cNvSpPr/>
            <p:nvPr/>
          </p:nvSpPr>
          <p:spPr>
            <a:xfrm>
              <a:off x="5255172" y="1807780"/>
              <a:ext cx="1103588" cy="59671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서비스 </a:t>
              </a:r>
              <a:r>
                <a:rPr lang="ko-KR" altLang="en-US" sz="1600" b="1" smtClean="0"/>
                <a:t>상품 품질</a:t>
              </a:r>
              <a:endParaRPr lang="en-US" altLang="ko-KR" sz="1600" b="1" dirty="0" smtClean="0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5255172" y="2639047"/>
              <a:ext cx="1103588" cy="59909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서비스 전달 품질</a:t>
              </a:r>
              <a:endParaRPr lang="en-US" altLang="ko-KR" sz="1600" b="1" dirty="0" smtClean="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7438843" y="2197690"/>
              <a:ext cx="1250731" cy="14294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전반적 만족도</a:t>
              </a:r>
              <a:endParaRPr lang="en-US" altLang="ko-KR" sz="1600" b="1" dirty="0" smtClean="0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255172" y="3471888"/>
              <a:ext cx="1103588" cy="59909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서비스  환경 품질</a:t>
              </a:r>
              <a:endParaRPr lang="en-US" altLang="ko-KR" sz="1600" b="1" dirty="0" smtClean="0"/>
            </a:p>
          </p:txBody>
        </p:sp>
      </p:grpSp>
      <p:cxnSp>
        <p:nvCxnSpPr>
          <p:cNvPr id="23" name="꺾인 연결선 22"/>
          <p:cNvCxnSpPr>
            <a:stCxn id="14" idx="3"/>
            <a:endCxn id="17" idx="1"/>
          </p:cNvCxnSpPr>
          <p:nvPr/>
        </p:nvCxnSpPr>
        <p:spPr>
          <a:xfrm>
            <a:off x="4876763" y="1392057"/>
            <a:ext cx="2055334" cy="6395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16" idx="3"/>
            <a:endCxn id="17" idx="1"/>
          </p:cNvCxnSpPr>
          <p:nvPr/>
        </p:nvCxnSpPr>
        <p:spPr>
          <a:xfrm flipV="1">
            <a:off x="4876763" y="2031617"/>
            <a:ext cx="2055334" cy="20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꺾인 연결선 30"/>
          <p:cNvCxnSpPr>
            <a:stCxn id="26" idx="3"/>
            <a:endCxn id="17" idx="1"/>
          </p:cNvCxnSpPr>
          <p:nvPr/>
        </p:nvCxnSpPr>
        <p:spPr>
          <a:xfrm flipV="1">
            <a:off x="4876763" y="2031617"/>
            <a:ext cx="2055334" cy="6814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10515277" y="397070"/>
            <a:ext cx="1449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3</a:t>
            </a:r>
            <a:r>
              <a:rPr lang="ko-KR" altLang="en-US" sz="2000" b="1" dirty="0" smtClean="0">
                <a:latin typeface="+mn-ea"/>
              </a:rPr>
              <a:t>차원 모형</a:t>
            </a: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0472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II. </a:t>
                </a:r>
                <a:r>
                  <a:rPr lang="ko-KR" altLang="en-US" sz="2000" b="1" dirty="0" smtClean="0"/>
                  <a:t>서비스 품질평가 모형 고찰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0021294" y="397070"/>
            <a:ext cx="1903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모형 개발 근거</a:t>
            </a:r>
            <a:endParaRPr lang="en-US" altLang="ko-KR" sz="2000" b="1" dirty="0">
              <a:latin typeface="+mn-ea"/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3364282999"/>
              </p:ext>
            </p:extLst>
          </p:nvPr>
        </p:nvGraphicFramePr>
        <p:xfrm>
          <a:off x="1580055" y="1292834"/>
          <a:ext cx="9592442" cy="6553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292834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서비스 품질의 다면적 측면 포괄 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&amp;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실증적 우수성이 입증된 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차원 모형을 은퇴설계서비스 품질평가 모형     </a:t>
            </a:r>
            <a:endParaRPr kumimoji="0" lang="en-US" altLang="ko-KR" sz="18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개발의 기반 모형으로 선택함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은퇴설계서비스 평가에 있어서 상품 품질이 보다 중요하게 다루어져야 한다는 판단 하에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상품 품질의 평가 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요소를 늘리고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전달 및 환경 품질의 평가 요소를 축소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80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690985" y="2325769"/>
            <a:ext cx="2232248" cy="2232248"/>
          </a:xfrm>
          <a:prstGeom prst="ellipse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b="1" smtClean="0">
              <a:solidFill>
                <a:srgbClr val="FFFFFF"/>
              </a:solidFill>
              <a:latin typeface="맑은 고딕"/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1763067" y="2843344"/>
            <a:ext cx="199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</a:t>
            </a:r>
            <a:r>
              <a:rPr lang="en-US" altLang="ko-KR" sz="3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ontents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4561489" y="1891863"/>
            <a:ext cx="0" cy="34684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51699" y="2223216"/>
            <a:ext cx="5828840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품질평가의 필요성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서비스 품질평가 모형 고찰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은퇴설계서비스 품질평가 모형의 개발</a:t>
            </a:r>
            <a:endParaRPr lang="en-US" altLang="ko-KR" sz="2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결과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결론 및 제언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20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꺾인 연결선 21"/>
          <p:cNvCxnSpPr>
            <a:stCxn id="3" idx="0"/>
          </p:cNvCxnSpPr>
          <p:nvPr/>
        </p:nvCxnSpPr>
        <p:spPr>
          <a:xfrm rot="5400000" flipH="1" flipV="1">
            <a:off x="7508580" y="3837675"/>
            <a:ext cx="756747" cy="48067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III. </a:t>
                </a:r>
                <a:r>
                  <a:rPr lang="ko-KR" altLang="en-US" sz="2000" b="1" dirty="0"/>
                  <a:t>은퇴설계서비스 품질평가 모형의 </a:t>
                </a:r>
                <a:r>
                  <a:rPr lang="ko-KR" altLang="en-US" sz="2000" b="1" dirty="0" smtClean="0"/>
                  <a:t>개발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0061628" y="371374"/>
            <a:ext cx="1903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모형 개발 과정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292834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000000"/>
                </a:solidFill>
                <a:latin typeface="맑은 고딕" pitchFamily="50" charset="-127"/>
              </a:rPr>
              <a:t>이론 및 선행 연구 고찰을 토대로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초기 평가지표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구성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전문가 조사 및 지표 보완 →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 전문가    </a:t>
            </a:r>
            <a:endParaRPr lang="en-US" altLang="ko-KR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조사 및 최종 지표 확정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1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차 전문가 조사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5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인의 소비자 재무 전공자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박사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인 및 박사수료자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3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인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대상 수행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차 전문가 조사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4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인의 소비자 재무 분야 교수 대상 수행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899193230"/>
              </p:ext>
            </p:extLst>
          </p:nvPr>
        </p:nvGraphicFramePr>
        <p:xfrm>
          <a:off x="2032656" y="67208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모서리가 둥근 직사각형 2"/>
          <p:cNvSpPr/>
          <p:nvPr/>
        </p:nvSpPr>
        <p:spPr>
          <a:xfrm>
            <a:off x="5034455" y="4456387"/>
            <a:ext cx="5224318" cy="196543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전문가 조사 내용</a:t>
            </a:r>
            <a:r>
              <a:rPr lang="en-US" altLang="ko-KR" b="1" dirty="0" smtClean="0"/>
              <a:t>]</a:t>
            </a:r>
          </a:p>
          <a:p>
            <a:pPr marL="285750" indent="-285750" algn="ctr">
              <a:lnSpc>
                <a:spcPct val="150000"/>
              </a:lnSpc>
              <a:buFontTx/>
              <a:buChar char="-"/>
            </a:pPr>
            <a:r>
              <a:rPr lang="en-US" altLang="ko-KR" b="1" dirty="0" smtClean="0"/>
              <a:t>3</a:t>
            </a:r>
            <a:r>
              <a:rPr lang="ko-KR" altLang="en-US" b="1" dirty="0" smtClean="0"/>
              <a:t>차원 품질 모형 활용의 적정성</a:t>
            </a:r>
            <a:endParaRPr lang="en-US" altLang="ko-KR" b="1" dirty="0" smtClean="0"/>
          </a:p>
          <a:p>
            <a:pPr marL="285750" indent="-285750" algn="ctr">
              <a:lnSpc>
                <a:spcPct val="150000"/>
              </a:lnSpc>
              <a:buFontTx/>
              <a:buChar char="-"/>
            </a:pPr>
            <a:r>
              <a:rPr lang="ko-KR" altLang="en-US" b="1" dirty="0" smtClean="0"/>
              <a:t>각 차원의 우선순위 및 가중치</a:t>
            </a:r>
            <a:endParaRPr lang="en-US" altLang="ko-KR" b="1" dirty="0" smtClean="0"/>
          </a:p>
          <a:p>
            <a:pPr marL="285750" indent="-285750" algn="ctr">
              <a:lnSpc>
                <a:spcPct val="150000"/>
              </a:lnSpc>
              <a:buFontTx/>
              <a:buChar char="-"/>
            </a:pPr>
            <a:r>
              <a:rPr lang="ko-KR" altLang="en-US" b="1" dirty="0" smtClean="0"/>
              <a:t>은퇴설계서비스 </a:t>
            </a:r>
            <a:r>
              <a:rPr lang="ko-KR" altLang="en-US" b="1" dirty="0" err="1" smtClean="0"/>
              <a:t>품질평가시</a:t>
            </a:r>
            <a:r>
              <a:rPr lang="ko-KR" altLang="en-US" b="1" dirty="0" smtClean="0"/>
              <a:t> 필수 고려 사항</a:t>
            </a:r>
            <a:endParaRPr lang="en-US" altLang="ko-KR" b="1" dirty="0" smtClean="0"/>
          </a:p>
          <a:p>
            <a:pPr marL="285750" indent="-285750" algn="ctr">
              <a:lnSpc>
                <a:spcPct val="150000"/>
              </a:lnSpc>
              <a:buFontTx/>
              <a:buChar char="-"/>
            </a:pPr>
            <a:r>
              <a:rPr lang="ko-KR" altLang="en-US" b="1" dirty="0" smtClean="0"/>
              <a:t>기타 의견 및 보완사항</a:t>
            </a:r>
            <a:endParaRPr lang="ko-KR" altLang="en-US" b="1" dirty="0"/>
          </a:p>
        </p:txBody>
      </p:sp>
      <p:cxnSp>
        <p:nvCxnSpPr>
          <p:cNvPr id="20" name="꺾인 연결선 19"/>
          <p:cNvCxnSpPr>
            <a:stCxn id="3" idx="0"/>
          </p:cNvCxnSpPr>
          <p:nvPr/>
        </p:nvCxnSpPr>
        <p:spPr>
          <a:xfrm rot="16200000" flipV="1">
            <a:off x="6986920" y="3796693"/>
            <a:ext cx="756746" cy="56264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03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III. </a:t>
                </a:r>
                <a:r>
                  <a:rPr lang="ko-KR" altLang="en-US" sz="2000" b="1" dirty="0"/>
                  <a:t>은퇴설계서비스 품질평가 모형의 </a:t>
                </a:r>
                <a:r>
                  <a:rPr lang="ko-KR" altLang="en-US" sz="2000" b="1" dirty="0" smtClean="0"/>
                  <a:t>개발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9712173" y="371374"/>
            <a:ext cx="22525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초기 평가지표</a:t>
            </a:r>
            <a:r>
              <a:rPr lang="en-US" altLang="ko-KR" sz="2000" b="1" dirty="0" smtClean="0">
                <a:latin typeface="+mn-ea"/>
              </a:rPr>
              <a:t>(</a:t>
            </a:r>
            <a:r>
              <a:rPr lang="ko-KR" altLang="en-US" sz="2000" b="1" dirty="0" smtClean="0">
                <a:latin typeface="+mn-ea"/>
              </a:rPr>
              <a:t>안</a:t>
            </a:r>
            <a:r>
              <a:rPr lang="en-US" altLang="ko-KR" sz="2000" b="1" dirty="0" smtClean="0">
                <a:latin typeface="+mn-ea"/>
              </a:rPr>
              <a:t>)</a:t>
            </a:r>
            <a:endParaRPr lang="en-US" altLang="ko-KR" sz="2000" b="1" dirty="0">
              <a:latin typeface="+mn-ea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687251"/>
              </p:ext>
            </p:extLst>
          </p:nvPr>
        </p:nvGraphicFramePr>
        <p:xfrm>
          <a:off x="602593" y="1392324"/>
          <a:ext cx="11179506" cy="4936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59"/>
                <a:gridCol w="1618593"/>
                <a:gridCol w="4130565"/>
                <a:gridCol w="399393"/>
                <a:gridCol w="1040525"/>
                <a:gridCol w="3626071"/>
              </a:tblGrid>
              <a:tr h="398980">
                <a:tc>
                  <a:txBody>
                    <a:bodyPr/>
                    <a:lstStyle/>
                    <a:p>
                      <a:pPr latinLnBrk="1"/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차원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하위 항목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차원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하위 항목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</a:tr>
              <a:tr h="398980">
                <a:tc rowSpan="6">
                  <a:txBody>
                    <a:bodyPr/>
                    <a:lstStyle/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상품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 품질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상품 및 영역의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다양성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소비자가 선택할 수 있는 상품의 다양성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다양한 재무설계 영역의 포괄성</a:t>
                      </a:r>
                    </a:p>
                  </a:txBody>
                  <a:tcPr marL="64770" marR="64770" marT="17907" marB="17907" anchor="ctr"/>
                </a:tc>
                <a:tc rowSpan="4">
                  <a:txBody>
                    <a:bodyPr/>
                    <a:lstStyle/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전달 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품질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신뢰성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믿을 수 있고 정확한 서비스 수행 능력</a:t>
                      </a:r>
                    </a:p>
                  </a:txBody>
                  <a:tcPr marL="64770" marR="64770" marT="17907" marB="17907" anchor="ctr"/>
                </a:tc>
              </a:tr>
              <a:tr h="398980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비용의 적정성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제안된 은퇴설계 상품의 비용이 적절하고 혜택이 큰 정도</a:t>
                      </a: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반</a:t>
                      </a: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응성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2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즉각적이고 자발적인 도움을 줄 수 있는 정도</a:t>
                      </a:r>
                    </a:p>
                  </a:txBody>
                  <a:tcPr marL="64770" marR="64770" marT="17907" marB="17907" anchor="ctr"/>
                </a:tc>
              </a:tr>
              <a:tr h="39898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목표달성 가능성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수립된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은퇴설계안을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토대로 목표를 달성할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있는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정도</a:t>
                      </a: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확신성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직원의 예절과 지식을 통해 고객에게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신뢰와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확신을 줄 수 있는 능력</a:t>
                      </a:r>
                    </a:p>
                  </a:txBody>
                  <a:tcPr marL="64770" marR="64770" marT="17907" marB="17907" anchor="ctr"/>
                </a:tc>
              </a:tr>
              <a:tr h="39898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구체성 및 명료성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3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수립된 </a:t>
                      </a:r>
                      <a:r>
                        <a:rPr lang="ko-KR" altLang="en-US" sz="1400" kern="0" spc="-130" baseline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은퇴설계안이</a:t>
                      </a:r>
                      <a:r>
                        <a:rPr lang="ko-KR" altLang="en-US" sz="1400" kern="0" spc="-13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구체적이고 명료한 정도</a:t>
                      </a: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공감성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3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고객에게 개별적인 관심과 배려를 </a:t>
                      </a:r>
                      <a:r>
                        <a:rPr lang="ko-KR" altLang="en-US" sz="1400" kern="0" spc="-13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표현하는 </a:t>
                      </a:r>
                      <a:r>
                        <a:rPr lang="ko-KR" altLang="en-US" sz="1400" kern="0" spc="-13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능력</a:t>
                      </a:r>
                    </a:p>
                  </a:txBody>
                  <a:tcPr marL="64770" marR="64770" marT="17907" marB="17907" anchor="ctr"/>
                </a:tc>
              </a:tr>
              <a:tr h="39898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현실성 및 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실행가능성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고객의 정보 및 상황을 잘 반영한 정도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수립된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은퇴설계안을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실행에 옮기기 용이한 정도</a:t>
                      </a: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환경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유형성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물리적 시설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설비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종업원 복장 등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외형적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요소</a:t>
                      </a:r>
                    </a:p>
                  </a:txBody>
                  <a:tcPr marL="64770" marR="64770" marT="17907" marB="17907" anchor="ctr"/>
                </a:tc>
              </a:tr>
              <a:tr h="39898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핵심 서비스 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욕구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충족성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은퇴설계서비스를 통해 기대하던 핵심 욕구가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충족된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정도</a:t>
                      </a: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환경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서비스 이용을 지원 및 촉진하는 환경</a:t>
                      </a: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16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009057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- 6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(14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- 4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(8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환경품질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- 2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(5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 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7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III. </a:t>
                </a:r>
                <a:r>
                  <a:rPr lang="ko-KR" altLang="en-US" sz="2000" b="1" dirty="0"/>
                  <a:t>은퇴설계서비스 품질평가 모형의 </a:t>
                </a:r>
                <a:r>
                  <a:rPr lang="ko-KR" altLang="en-US" sz="2000" b="1" dirty="0" smtClean="0"/>
                  <a:t>개발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9462539" y="396299"/>
            <a:ext cx="2565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1</a:t>
            </a:r>
            <a:r>
              <a:rPr lang="ko-KR" altLang="en-US" sz="2000" b="1" dirty="0" smtClean="0">
                <a:latin typeface="+mn-ea"/>
              </a:rPr>
              <a:t>차 전문가조사 결과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135180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1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차 전문가 조사 결과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3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차원 품질 모형 활용의 적정성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- 3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차원 품질 모형이 은퇴설계서비스 품질평가에 있어서 가장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포괄적인 모형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이므로 해당 모형의 적용이 적절함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-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3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차원 품질 모형 </a:t>
            </a:r>
            <a:r>
              <a:rPr lang="ko-KR" altLang="en-US" sz="1600" dirty="0" err="1" smtClean="0">
                <a:solidFill>
                  <a:srgbClr val="000000"/>
                </a:solidFill>
                <a:latin typeface="맑은 고딕" pitchFamily="50" charset="-127"/>
              </a:rPr>
              <a:t>활용시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 은퇴설계의 특징 및 은행과 보험 </a:t>
            </a:r>
            <a:r>
              <a:rPr lang="ko-KR" altLang="en-US" sz="1600" b="1" dirty="0" err="1" smtClean="0">
                <a:solidFill>
                  <a:srgbClr val="000000"/>
                </a:solidFill>
                <a:latin typeface="맑은 고딕" pitchFamily="50" charset="-127"/>
              </a:rPr>
              <a:t>업권의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차이에 대한 고려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가 필요함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  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은퇴설계서비스의 특징을 보다 잘 반영할 수 있도록 설문 수정 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   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은행의 경우에만 적용될 수 있는 물리적 점포의 특성에 대한 평가 항목 삭제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7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각 차원의 우선순위 및 가중치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- 1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59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), 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27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), 3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환경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14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</a:t>
            </a: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 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본 연구에서 은퇴설계서비스의 상품 품질을 평가하기 위한 문항을 추가적으로 개발한 것이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의미있음을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시사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7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</a:t>
            </a:r>
            <a:r>
              <a:rPr lang="ko-KR" altLang="en-US" sz="1600" b="1" dirty="0" err="1" smtClean="0">
                <a:solidFill>
                  <a:srgbClr val="000000"/>
                </a:solidFill>
                <a:latin typeface="맑은 고딕" pitchFamily="50" charset="-127"/>
              </a:rPr>
              <a:t>품질평가시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 필수 고려 사항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- (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추가 제안 항목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):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-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사후관리 여부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-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커뮤니케이션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능력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7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기타 의견 및 보완 사항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-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모호한 표현의 수정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중복적 측정 문항 제거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상호배타적인 문항 구성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기존 포함 문항 이외 보다 적절한 문항 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선택 제안 등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85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III. </a:t>
                </a:r>
                <a:r>
                  <a:rPr lang="ko-KR" altLang="en-US" sz="2000" b="1" dirty="0"/>
                  <a:t>은퇴설계서비스 품질평가 모형의 </a:t>
                </a:r>
                <a:r>
                  <a:rPr lang="ko-KR" altLang="en-US" sz="2000" b="1" dirty="0" smtClean="0"/>
                  <a:t>개발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998546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2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차 전문가 조사 결과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3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차원 품질 모형 활용의 적정성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-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전반적으로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3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차원 품질 모형의 활용이 적절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하다고 평가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-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설문 내용이 은퇴설계서비스 품질평가에 필요한 항목 전반을 포함한 정도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핵심 요소를 포함한 정도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내용의 충분도 및 타당도 또한 양호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하다고 평가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7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각 차원의 우선순위 및 가중치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- 1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55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), 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28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), 3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환경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17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</a:t>
            </a: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1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차 전문가조사 결과에 비해 상품 품질 가중치가 다소 낮아지고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환경 품질 가중치가 다소 높아졌으나 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    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순위는 동일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7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</a:t>
            </a:r>
            <a:r>
              <a:rPr lang="ko-KR" altLang="en-US" sz="1600" b="1" dirty="0" err="1" smtClean="0">
                <a:solidFill>
                  <a:srgbClr val="000000"/>
                </a:solidFill>
                <a:latin typeface="맑은 고딕" pitchFamily="50" charset="-127"/>
              </a:rPr>
              <a:t>품질평가시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 필수 고려 사항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- (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추가 제안 항목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):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재무설계사의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윤리원칙 명확화</a:t>
            </a:r>
            <a:endParaRPr lang="en-US" altLang="ko-KR" sz="16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    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재무설계사의 의무 및 윤리원칙을 토대로 기존 문항 보완 및 새로운 문항 추가</a:t>
            </a:r>
            <a:endParaRPr lang="en-US" altLang="ko-KR" sz="16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7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기타 의견 및 보완 사항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- 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모호한 표현의 수정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중복적 측정 문항 제거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문항 재배열 등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9462539" y="396299"/>
            <a:ext cx="25651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latin typeface="+mn-ea"/>
              </a:rPr>
              <a:t>2</a:t>
            </a:r>
            <a:r>
              <a:rPr lang="ko-KR" altLang="en-US" sz="2000" b="1" dirty="0" smtClean="0">
                <a:latin typeface="+mn-ea"/>
              </a:rPr>
              <a:t>차 전문가조사 결과</a:t>
            </a: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57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III. </a:t>
                </a:r>
                <a:r>
                  <a:rPr lang="ko-KR" altLang="en-US" sz="2000" b="1" dirty="0"/>
                  <a:t>은퇴설계서비스 품질평가 모형의 </a:t>
                </a:r>
                <a:r>
                  <a:rPr lang="ko-KR" altLang="en-US" sz="2000" b="1" dirty="0" smtClean="0"/>
                  <a:t>개발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0521467" y="371374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최종 지표</a:t>
            </a:r>
            <a:endParaRPr lang="en-US" altLang="ko-KR" sz="2000" b="1" dirty="0">
              <a:latin typeface="+mn-ea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887348"/>
              </p:ext>
            </p:extLst>
          </p:nvPr>
        </p:nvGraphicFramePr>
        <p:xfrm>
          <a:off x="381876" y="1280880"/>
          <a:ext cx="11421241" cy="510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401"/>
                <a:gridCol w="1877820"/>
                <a:gridCol w="3037489"/>
                <a:gridCol w="1923393"/>
                <a:gridCol w="4204138"/>
              </a:tblGrid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차원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하위 항목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정의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하위 항목</a:t>
                      </a:r>
                    </a:p>
                  </a:txBody>
                  <a:tcPr marL="64770" marR="64770" marT="17907" marB="17907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정의</a:t>
                      </a:r>
                    </a:p>
                  </a:txBody>
                  <a:tcPr marL="64770" marR="64770" marT="17907" marB="17907" anchor="ctr">
                    <a:solidFill>
                      <a:schemeClr val="accent2"/>
                    </a:solidFill>
                  </a:tcPr>
                </a:tc>
              </a:tr>
              <a:tr h="387112">
                <a:tc rowSpan="8">
                  <a:txBody>
                    <a:bodyPr/>
                    <a:lstStyle/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상품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 품질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상품 및 영역의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다양성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소비자가 선택할 수 있는 상품의 다양성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다양한 재무설계 영역의 포괄성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상품 및 영역의 다양성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소비자가 선택할 수 있는 상품의 다양성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다양한 재무설계 영역의 포괄성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2649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비용의 적정성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제안된 은퇴설계 상품의 비용이 적절하고 혜택이 큰 정도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비용의 적정성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제안된 은퇴설계 상품의 비용이 적정한 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93194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목표달성 가능성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수립된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은퇴설계안을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토대로 목표를 </a:t>
                      </a: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달성할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 있는 정도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명확한 목표 설정 및 </a:t>
                      </a:r>
                      <a:endParaRPr lang="en-US" altLang="ko-KR" sz="1200" b="1" i="0" u="sng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0" u="sng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목표 </a:t>
                      </a:r>
                      <a:r>
                        <a:rPr lang="ko-KR" altLang="en-US" sz="1200" b="1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달성 가능성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 과정에서 명확한 은퇴 목표를 설정하고</a:t>
                      </a:r>
                      <a:r>
                        <a:rPr lang="en-US" altLang="ko-KR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수립된 </a:t>
                      </a:r>
                      <a:endParaRPr lang="en-US" altLang="ko-KR" sz="1200" i="0" u="sng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은퇴설계안을</a:t>
                      </a:r>
                      <a:r>
                        <a:rPr lang="ko-KR" altLang="en-US" sz="1200" i="0" u="sng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토대로 설정한 목표를 달성할 수 있는 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구체성 및 명료성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수립된 은퇴설계안이 구체적이고 명료한 정도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구체성 및 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이해의 용이성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수립된 </a:t>
                      </a:r>
                      <a:r>
                        <a:rPr lang="ko-KR" altLang="en-US" sz="1200" i="0" u="sng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은퇴설계안이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구체적이고 명료한 정도 및 </a:t>
                      </a:r>
                      <a:endParaRPr lang="en-US" altLang="ko-KR" sz="1200" i="0" u="sng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이해가 용이한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84024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현실성 및 실행가능성</a:t>
                      </a: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고객의 정보 및 상황을 잘 반영한 정도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수립된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은퇴설계안을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실행에 옮기기 </a:t>
                      </a: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용이한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적합성 및 적정성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고객의 정보</a:t>
                      </a:r>
                      <a:r>
                        <a:rPr lang="en-US" altLang="ko-KR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생애주기</a:t>
                      </a:r>
                      <a:r>
                        <a:rPr lang="en-US" altLang="ko-KR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라이프스타일</a:t>
                      </a:r>
                      <a:r>
                        <a:rPr lang="en-US" altLang="ko-KR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투자 성향</a:t>
                      </a:r>
                      <a:r>
                        <a:rPr lang="en-US" altLang="ko-KR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및 </a:t>
                      </a:r>
                      <a:endParaRPr lang="en-US" altLang="ko-KR" sz="1200" i="0" u="sng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상황</a:t>
                      </a:r>
                      <a:r>
                        <a:rPr lang="en-US" altLang="ko-KR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재무적 상황</a:t>
                      </a:r>
                      <a:r>
                        <a:rPr lang="en-US" altLang="ko-KR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에 적합한 </a:t>
                      </a:r>
                      <a:r>
                        <a:rPr lang="ko-KR" altLang="en-US" sz="1200" i="0" u="sng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은퇴설계안을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제안한 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실행가능성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수립된 </a:t>
                      </a:r>
                      <a:r>
                        <a:rPr lang="ko-KR" altLang="en-US" sz="1200" i="0" u="sng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은퇴설계안을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실행에 옮기기 용이한 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8768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핵심 서비스 욕구 </a:t>
                      </a: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충족성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은퇴설계서비스를 통해 기대하던 </a:t>
                      </a: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핵심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욕구가 충족된 정도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지속적 관리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장기적인 관점에서 수행되는 </a:t>
                      </a:r>
                      <a:r>
                        <a:rPr lang="ko-KR" altLang="en-US" sz="1200" i="0" u="sng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은퇴설계서비스에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있어서 </a:t>
                      </a:r>
                      <a:endParaRPr lang="en-US" altLang="ko-KR" sz="1200" i="0" u="sng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u="sng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</a:t>
                      </a:r>
                      <a:r>
                        <a:rPr lang="ko-KR" altLang="en-US" sz="12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종료 이후에도 지속적인 사후관리가 이루어지는 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92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 서비스 욕구 </a:t>
                      </a: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충족성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은퇴설계서비스를 통해 기대하던 핵심 욕구가 충족된 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914465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- 8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(18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- 5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(16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환경품질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- 2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(6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 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855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690985" y="2325769"/>
            <a:ext cx="2232248" cy="2232248"/>
          </a:xfrm>
          <a:prstGeom prst="ellipse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b="1" smtClean="0">
              <a:solidFill>
                <a:srgbClr val="FFFFFF"/>
              </a:solidFill>
              <a:latin typeface="맑은 고딕"/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1763067" y="2843344"/>
            <a:ext cx="199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</a:t>
            </a:r>
            <a:r>
              <a:rPr lang="en-US" altLang="ko-KR" sz="3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ontents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4561489" y="1891863"/>
            <a:ext cx="0" cy="34684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51699" y="2223216"/>
            <a:ext cx="5828840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품질평가의 필요성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서비스 품질평가 모형 고찰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모형의 개발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결과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결론 및 제언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75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III. </a:t>
                </a:r>
                <a:r>
                  <a:rPr lang="ko-KR" altLang="en-US" sz="2000" b="1" dirty="0"/>
                  <a:t>은퇴설계서비스 품질평가 모형의 </a:t>
                </a:r>
                <a:r>
                  <a:rPr lang="ko-KR" altLang="en-US" sz="2000" b="1" dirty="0" smtClean="0"/>
                  <a:t>개발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0521467" y="371374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최종 지표</a:t>
            </a:r>
            <a:endParaRPr lang="en-US" altLang="ko-KR" sz="2000" b="1" dirty="0">
              <a:latin typeface="+mn-ea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047417"/>
              </p:ext>
            </p:extLst>
          </p:nvPr>
        </p:nvGraphicFramePr>
        <p:xfrm>
          <a:off x="381876" y="1165268"/>
          <a:ext cx="11421241" cy="4552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401"/>
                <a:gridCol w="1152606"/>
                <a:gridCol w="3762703"/>
                <a:gridCol w="1681655"/>
                <a:gridCol w="4445876"/>
              </a:tblGrid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차원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하위 항목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하위 항목</a:t>
                      </a:r>
                    </a:p>
                  </a:txBody>
                  <a:tcPr marL="64770" marR="64770" marT="17907" marB="17907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정의</a:t>
                      </a:r>
                    </a:p>
                  </a:txBody>
                  <a:tcPr marL="64770" marR="64770" marT="17907" marB="17907" anchor="ctr">
                    <a:solidFill>
                      <a:schemeClr val="accent2"/>
                    </a:solidFill>
                  </a:tcPr>
                </a:tc>
              </a:tr>
              <a:tr h="387112">
                <a:tc rowSpan="5">
                  <a:txBody>
                    <a:bodyPr/>
                    <a:lstStyle/>
                    <a:p>
                      <a:pPr latinLnBrk="1"/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i="0" dirty="0" smtClean="0">
                          <a:latin typeface="+mn-ea"/>
                          <a:ea typeface="+mn-ea"/>
                        </a:rPr>
                        <a:t>전달</a:t>
                      </a:r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i="0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400" b="1" i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신뢰성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믿을 수 있고 정확한 서비스 수행 능력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신뢰성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믿을 수 있고 정확한 서비스 수행 능력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71822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반</a:t>
                      </a: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응성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즉각적이고 자발적인 도움을 줄 수 있는 정도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반</a:t>
                      </a: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응성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즉각적이고 자발적인 도움을 줄 수 있는 정도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18566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확신성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직원의 예절과 지식을 통해 고객에게 신뢰와 확신을 줄 수 있는 능력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확신성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직원의 예절과 지식을 통해 고객에게 신뢰와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확신을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줄 수 있는 능력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9283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공감성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고객에게 개별적인 관심과 배려를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표현하는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능력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공감성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고객에게 개별적인 관심과 배려를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표현하는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능력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592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i="0" u="sng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커뮤니케이션 능력</a:t>
                      </a:r>
                      <a:endParaRPr lang="ko-KR" altLang="en-US" sz="1400" b="1" i="0" u="sng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고객과 효과적으로 </a:t>
                      </a:r>
                      <a:r>
                        <a:rPr lang="ko-KR" altLang="en-US" sz="1400" i="0" u="sng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의사소통할</a:t>
                      </a:r>
                      <a:r>
                        <a:rPr lang="ko-KR" altLang="en-US" sz="1400" i="0" u="sng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수 있는 능력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84024">
                <a:tc rowSpan="2">
                  <a:txBody>
                    <a:bodyPr/>
                    <a:lstStyle/>
                    <a:p>
                      <a:pPr latinLnBrk="1"/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i="0" dirty="0" smtClean="0">
                          <a:latin typeface="+mn-ea"/>
                          <a:ea typeface="+mn-ea"/>
                        </a:rPr>
                        <a:t>환경</a:t>
                      </a:r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i="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i="0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400" b="1" i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유형성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4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물리적 시설</a:t>
                      </a:r>
                      <a:r>
                        <a:rPr lang="en-US" altLang="ko-KR" sz="1400" kern="0" spc="-14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-14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설비</a:t>
                      </a:r>
                      <a:r>
                        <a:rPr lang="en-US" altLang="ko-KR" sz="1400" kern="0" spc="-14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-14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종업원 복장 등 외형적 요소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유형성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물리적 시설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설비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종업원 복장 등 외형적 요소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185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 환경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서비스 이용을 지원 및 촉진하는 환경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 환경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서비스 이용을 지원 및 촉진하는 환경</a:t>
                      </a:r>
                    </a:p>
                  </a:txBody>
                  <a:tcPr marL="64770" marR="64770" marT="17907" marB="17907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798853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- 8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(18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- 5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(16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환경품질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- 2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하위 항목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(6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 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16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67695" y="5590946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000" b="1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신뢰도 분석 결과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sz="1600" dirty="0" err="1">
                <a:solidFill>
                  <a:srgbClr val="000000"/>
                </a:solidFill>
                <a:latin typeface="맑은 고딕" pitchFamily="50" charset="-127"/>
              </a:rPr>
              <a:t>cronbach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‘</a:t>
            </a:r>
            <a:r>
              <a:rPr lang="el-GR" altLang="ko-KR" sz="1600" dirty="0">
                <a:solidFill>
                  <a:srgbClr val="000000"/>
                </a:solidFill>
                <a:latin typeface="맑은 고딕" pitchFamily="50" charset="-127"/>
              </a:rPr>
              <a:t>α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)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.96,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.95,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환경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. 85</a:t>
            </a:r>
            <a:r>
              <a:rPr lang="en-US" altLang="ko-KR" sz="1600" b="1" i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품질평가의 각 차원 구성 문항의 내적 일치도 확인</a:t>
            </a:r>
            <a:endParaRPr lang="en-US" altLang="ko-KR" sz="10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44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690985" y="2325769"/>
            <a:ext cx="2232248" cy="2232248"/>
          </a:xfrm>
          <a:prstGeom prst="ellipse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b="1" smtClean="0">
              <a:solidFill>
                <a:srgbClr val="FFFFFF"/>
              </a:solidFill>
              <a:latin typeface="맑은 고딕"/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1763067" y="2843344"/>
            <a:ext cx="199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</a:t>
            </a:r>
            <a:r>
              <a:rPr lang="en-US" altLang="ko-KR" sz="3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ontents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4561489" y="1891863"/>
            <a:ext cx="0" cy="34684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51699" y="2223216"/>
            <a:ext cx="5828840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품질평가의 필요성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서비스 품질평가 모형 고찰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모형의 개발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은퇴설계서비스 품질평가 결과</a:t>
            </a:r>
            <a:endParaRPr lang="en-US" altLang="ko-KR" sz="2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결론 및 제언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94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IV. </a:t>
                </a:r>
                <a:r>
                  <a:rPr lang="ko-KR" altLang="en-US" sz="2000" b="1" dirty="0"/>
                  <a:t>은퇴설계서비스 품질평가 </a:t>
                </a:r>
                <a:r>
                  <a:rPr lang="ko-KR" altLang="en-US" sz="2000" b="1" dirty="0" smtClean="0"/>
                  <a:t>결과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93819" y="967017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20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smtClean="0">
                <a:solidFill>
                  <a:srgbClr val="000000"/>
                </a:solidFill>
                <a:latin typeface="맑은 고딕" pitchFamily="50" charset="-127"/>
              </a:rPr>
              <a:t>소비자 조사 개요</a:t>
            </a:r>
            <a:endParaRPr lang="en-US" altLang="ko-KR" sz="20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lang="en-US" altLang="ko-KR" sz="9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분석 대상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: 30-60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대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기혼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itchFamily="50" charset="-127"/>
              </a:rPr>
              <a:t>비은퇴자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84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명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중도 탈락 및 부실 응답 제거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)_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평균 연령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45.0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세</a:t>
            </a:r>
            <a:endParaRPr lang="en-US" altLang="ko-KR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4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분석 금융 회사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은퇴설계서비스를 제공 중인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6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은행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, 4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개 생명보험사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4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조사 기간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: 2016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년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7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월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1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일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-2016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년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8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월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4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일</a:t>
            </a:r>
            <a:endParaRPr lang="en-US" altLang="ko-KR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4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조사 방법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소비자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1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인이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1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개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-4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개의 금융 회사에서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은퇴설계서비스를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체험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한 후 품질평가 수행</a:t>
            </a:r>
            <a:endParaRPr lang="en-US" altLang="ko-KR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i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</a:t>
            </a:r>
            <a:r>
              <a:rPr lang="en-US" altLang="ko-KR" i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 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금융 회사 기준 총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219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번의 평가 자료 활용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각 금융 회사별로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13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-29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명의 평가 자료 확보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품질평가 도구</a:t>
            </a:r>
            <a:endParaRPr lang="en-US" altLang="ko-KR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    -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품질평가 총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40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endParaRPr lang="en-US" altLang="ko-KR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     :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상품 품질 측정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18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전달 품질 측정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16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환경 품질 측정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6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문항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_4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점 </a:t>
            </a:r>
            <a:r>
              <a:rPr lang="ko-KR" altLang="en-US" dirty="0" err="1" smtClean="0">
                <a:solidFill>
                  <a:srgbClr val="000000"/>
                </a:solidFill>
                <a:latin typeface="맑은 고딕" pitchFamily="50" charset="-127"/>
              </a:rPr>
              <a:t>리커트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 척도 바탕 측정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맑은 고딕" pitchFamily="50" charset="-127"/>
              </a:rPr>
              <a:t>   - </a:t>
            </a:r>
            <a:r>
              <a:rPr lang="ko-KR" altLang="en-US" dirty="0" smtClean="0">
                <a:solidFill>
                  <a:srgbClr val="000000"/>
                </a:solidFill>
                <a:latin typeface="맑은 고딕" pitchFamily="50" charset="-127"/>
              </a:rPr>
              <a:t>하위 차원의 우선순위 및 가중치</a:t>
            </a:r>
            <a:endParaRPr lang="en-US" altLang="ko-KR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9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IV. </a:t>
                </a:r>
                <a:r>
                  <a:rPr lang="ko-KR" altLang="en-US" sz="2000" b="1" dirty="0"/>
                  <a:t>은퇴설계서비스 품질평가 </a:t>
                </a:r>
                <a:r>
                  <a:rPr lang="ko-KR" altLang="en-US" sz="2000" b="1" dirty="0" smtClean="0"/>
                  <a:t>결과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998545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744538" lvl="2" indent="-285750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300" b="1" i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품질평가 차원의 우선순위 및 가중치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1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상품 품질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-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53.1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전달 품질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-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28.5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3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순위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환경 품질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-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18.4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   </a:t>
            </a: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i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</a:t>
            </a:r>
            <a:r>
              <a:rPr lang="en-US" altLang="ko-KR" sz="1600" b="1" i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 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전문가 조사 결과와 동일한 우선순위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2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차 전문가 조사 결과와 유사한 가중치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품질 점수 산출 식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상품 품질 합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*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53.1 / 72+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전달 품질 합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*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28.5 /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64 +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환경 품질 합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*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18.4 /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24</a:t>
            </a: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000" b="1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은퇴설계서비스 품질평가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itchFamily="50" charset="-127"/>
              </a:rPr>
              <a:t>차원별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평균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표준 편차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</a:t>
            </a: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(72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점 만점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): 47.6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(13.3),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전달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(64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점 만점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): 46.0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(11.6),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환경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(24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점 만점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): 17.1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(4.4)</a:t>
            </a: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전체 평균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: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전달 품질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(71.9/100)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≥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환경 품질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(71.3/100)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상품 품질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(65.6/100)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       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표준 편차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: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상품 품질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전달 품질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환경 품질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000" b="1" dirty="0" smtClean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>
                <a:solidFill>
                  <a:srgbClr val="000000"/>
                </a:solidFill>
                <a:latin typeface="맑은 고딕" pitchFamily="50" charset="-127"/>
              </a:rPr>
              <a:t>은퇴설계서비스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품질 점수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(100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점 만점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</a:t>
            </a:r>
          </a:p>
          <a:p>
            <a:pPr marL="744538" lvl="2" indent="-285750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평균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68.9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점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/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표준 편차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17.7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160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IV. </a:t>
                </a:r>
                <a:r>
                  <a:rPr lang="ko-KR" altLang="en-US" sz="2000" b="1" dirty="0"/>
                  <a:t>은퇴설계서비스 품질평가 </a:t>
                </a:r>
                <a:r>
                  <a:rPr lang="ko-KR" altLang="en-US" sz="2000" b="1" dirty="0" smtClean="0"/>
                  <a:t>결과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700765"/>
              </p:ext>
            </p:extLst>
          </p:nvPr>
        </p:nvGraphicFramePr>
        <p:xfrm>
          <a:off x="314853" y="1563143"/>
          <a:ext cx="11506970" cy="502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91"/>
                <a:gridCol w="1849926"/>
                <a:gridCol w="7936959"/>
                <a:gridCol w="656897"/>
                <a:gridCol w="656897"/>
              </a:tblGrid>
              <a:tr h="210206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sz="1500" kern="0" spc="0" dirty="0" smtClean="0">
                          <a:effectLst/>
                          <a:latin typeface="+mn-ea"/>
                          <a:ea typeface="+mn-ea"/>
                        </a:rPr>
                        <a:t>차원</a:t>
                      </a:r>
                      <a:endParaRPr lang="ko-KR" altLang="en-US" sz="15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kern="0" spc="0" dirty="0">
                          <a:effectLst/>
                          <a:latin typeface="+mn-ea"/>
                          <a:ea typeface="+mn-ea"/>
                        </a:rPr>
                        <a:t>하위 항목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문항</a:t>
                      </a:r>
                      <a:endParaRPr lang="ko-KR" altLang="en-US" sz="15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평균</a:t>
                      </a:r>
                      <a:endParaRPr lang="en-US" altLang="ko-KR" sz="1500" b="1" kern="0" spc="0" dirty="0" smtClean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표준 편차</a:t>
                      </a:r>
                      <a:r>
                        <a:rPr lang="en-US" altLang="ko-KR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5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2788">
                <a:tc rowSpan="10">
                  <a:txBody>
                    <a:bodyPr/>
                    <a:lstStyle/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500" b="1" dirty="0" smtClean="0">
                          <a:latin typeface="+mn-ea"/>
                          <a:ea typeface="+mn-ea"/>
                        </a:rPr>
                        <a:t>상품</a:t>
                      </a:r>
                      <a:endParaRPr lang="en-US" altLang="ko-KR" sz="15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500" b="1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500" b="1" i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effectLst/>
                          <a:latin typeface="+mn-ea"/>
                          <a:ea typeface="+mn-ea"/>
                        </a:rPr>
                        <a:t>상품 및 영역의 </a:t>
                      </a:r>
                      <a:endParaRPr lang="en-US" altLang="ko-KR" sz="1500" b="1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 smtClean="0">
                          <a:effectLst/>
                          <a:latin typeface="+mn-ea"/>
                          <a:ea typeface="+mn-ea"/>
                        </a:rPr>
                        <a:t>다양성</a:t>
                      </a:r>
                      <a:endParaRPr lang="ko-KR" altLang="en-US" sz="15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342900" marR="0" indent="-3429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ko-KR" altLang="en-US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상담에서는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은퇴설계를 위해 선택할 수 있는 </a:t>
                      </a:r>
                      <a:endParaRPr lang="en-US" altLang="ko-KR" sz="1500" kern="0" spc="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 </a:t>
                      </a:r>
                      <a:r>
                        <a:rPr lang="ko-KR" altLang="en-US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다양한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종류의 상품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보험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예금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투자 상품 등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을 제시하였다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2821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상담은 은퇴설계와 관련된 다양한 재무적 영역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세금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상속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보험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투자 등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을 포괄하였다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비용의 적정성</a:t>
                      </a:r>
                      <a:endParaRPr lang="ko-KR" altLang="en-US" sz="1500" b="1" i="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과정에서 은퇴설계 상품의 비용이 명확하게 제시되었다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2.7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4.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과정에서 제안된 은퇴설계 상품의 비용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수수료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 적절했다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-140" baseline="0" dirty="0">
                          <a:effectLst/>
                          <a:latin typeface="+mn-ea"/>
                          <a:ea typeface="+mn-ea"/>
                        </a:rPr>
                        <a:t>명확한 목표 설정 및 </a:t>
                      </a:r>
                      <a:r>
                        <a:rPr lang="ko-KR" altLang="en-US" sz="1500" b="1" kern="0" spc="-140" baseline="0" dirty="0" smtClean="0">
                          <a:effectLst/>
                          <a:latin typeface="+mn-ea"/>
                          <a:ea typeface="+mn-ea"/>
                        </a:rPr>
                        <a:t>목표 </a:t>
                      </a:r>
                      <a:r>
                        <a:rPr lang="ko-KR" altLang="en-US" sz="1500" b="1" kern="0" spc="-140" baseline="0" dirty="0">
                          <a:effectLst/>
                          <a:latin typeface="+mn-ea"/>
                          <a:ea typeface="+mn-ea"/>
                        </a:rPr>
                        <a:t>달성 가능성</a:t>
                      </a:r>
                      <a:endParaRPr lang="ko-KR" altLang="en-US" sz="1500" b="1" i="0" kern="0" spc="-14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5.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하면서 은퇴준비와 관련된 재무목표를 명확하게 설정할 수 있었다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(0.8)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6. </a:t>
                      </a:r>
                      <a:r>
                        <a:rPr lang="ko-KR" altLang="en-US" sz="1500" kern="0" spc="-110" baseline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과정에서 제안한 은퇴설계 상품의 가입을 통해 나의 은퇴목표가 달성될 수 있을 것이다</a:t>
                      </a:r>
                      <a:r>
                        <a:rPr lang="en-US" altLang="ko-KR" sz="1500" kern="0" spc="-110" baseline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-110" baseline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7.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통해 나의 은퇴목표에 맞는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은퇴설계안을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수립할 수 있었다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effectLst/>
                          <a:latin typeface="+mn-ea"/>
                          <a:ea typeface="+mn-ea"/>
                        </a:rPr>
                        <a:t>구체성 및 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effectLst/>
                          <a:latin typeface="+mn-ea"/>
                          <a:ea typeface="+mn-ea"/>
                        </a:rPr>
                        <a:t>이해의 용이성</a:t>
                      </a:r>
                      <a:endParaRPr lang="ko-KR" altLang="en-US" sz="15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8.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통해 나온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은퇴설계안은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구체적이다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2.7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(0.8)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u="none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9. </a:t>
                      </a:r>
                      <a:r>
                        <a:rPr lang="ko-KR" altLang="en-US" sz="1500" u="none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과정에서 제안한 은퇴설계 상품들은 이해하기 쉬웠다</a:t>
                      </a:r>
                      <a:r>
                        <a:rPr lang="en-US" altLang="ko-KR" sz="1500" u="none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2.9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3234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10.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과정에서 제안한 은퇴설계 상품의 비용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수수료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들은 이해하기 쉬웠다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10521467" y="371374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상품 품질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861912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상품품질평가 결과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비용의 적정성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실행가능성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구체성 및 이해의 용이성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적합성 및 적정성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 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상품 및 영역의 다양성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명확한 목표 설정 및 목표달성 가능성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핵심서비스 욕구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충족성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지속적 관리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63503" y="1316378"/>
            <a:ext cx="1658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단위</a:t>
            </a:r>
            <a:r>
              <a:rPr lang="en-US" altLang="ko-KR" sz="1400" b="1" dirty="0" smtClean="0">
                <a:latin typeface="+mn-ea"/>
              </a:rPr>
              <a:t>:</a:t>
            </a:r>
            <a:r>
              <a:rPr lang="ko-KR" altLang="en-US" sz="1400" b="1" dirty="0" smtClean="0">
                <a:latin typeface="+mn-ea"/>
              </a:rPr>
              <a:t>점</a:t>
            </a:r>
            <a:r>
              <a:rPr lang="en-US" altLang="ko-KR" sz="1400" b="1" dirty="0" smtClean="0">
                <a:latin typeface="+mn-ea"/>
              </a:rPr>
              <a:t>, 4</a:t>
            </a:r>
            <a:r>
              <a:rPr lang="ko-KR" altLang="en-US" sz="1400" b="1" dirty="0" smtClean="0">
                <a:latin typeface="+mn-ea"/>
              </a:rPr>
              <a:t>점 만점</a:t>
            </a:r>
            <a:r>
              <a:rPr lang="en-US" altLang="ko-KR" sz="1400" b="1" dirty="0" smtClean="0">
                <a:latin typeface="+mn-ea"/>
              </a:rPr>
              <a:t>)</a:t>
            </a:r>
            <a:endParaRPr lang="ko-KR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14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IV. </a:t>
                </a:r>
                <a:r>
                  <a:rPr lang="ko-KR" altLang="en-US" sz="2000" b="1" dirty="0"/>
                  <a:t>은퇴설계서비스 품질평가 </a:t>
                </a:r>
                <a:r>
                  <a:rPr lang="ko-KR" altLang="en-US" sz="2000" b="1" dirty="0" smtClean="0"/>
                  <a:t>결과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809191"/>
              </p:ext>
            </p:extLst>
          </p:nvPr>
        </p:nvGraphicFramePr>
        <p:xfrm>
          <a:off x="381877" y="1593282"/>
          <a:ext cx="11431751" cy="4949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73"/>
                <a:gridCol w="1868513"/>
                <a:gridCol w="7851227"/>
                <a:gridCol w="650819"/>
                <a:gridCol w="650819"/>
              </a:tblGrid>
              <a:tr h="327460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endParaRPr lang="en-US" altLang="ko-KR" sz="600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sz="1500" kern="0" spc="0" dirty="0" smtClean="0">
                          <a:effectLst/>
                          <a:latin typeface="+mn-ea"/>
                          <a:ea typeface="+mn-ea"/>
                        </a:rPr>
                        <a:t>차원</a:t>
                      </a:r>
                      <a:endParaRPr lang="ko-KR" altLang="en-US" sz="15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하위 항목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문항</a:t>
                      </a:r>
                      <a:endParaRPr lang="ko-KR" altLang="en-US" sz="15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평균</a:t>
                      </a:r>
                      <a:endParaRPr lang="en-US" altLang="ko-KR" sz="1500" b="1" kern="0" spc="0" dirty="0" smtClean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표준 편차</a:t>
                      </a:r>
                      <a:r>
                        <a:rPr lang="en-US" altLang="ko-KR" sz="15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5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9739">
                <a:tc rowSpan="8">
                  <a:txBody>
                    <a:bodyPr/>
                    <a:lstStyle/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500" b="1" dirty="0" smtClean="0">
                          <a:latin typeface="+mn-ea"/>
                          <a:ea typeface="+mn-ea"/>
                        </a:rPr>
                        <a:t>상품</a:t>
                      </a:r>
                      <a:endParaRPr lang="en-US" altLang="ko-KR" sz="15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5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500" b="1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500" b="1" i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적합성 및 적정성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11.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통해 나온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은퇴설계안은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나의 라이프 스타일과 가치관을 잘 반영하였다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2.7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(0.8)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12.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통해 나온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은퇴설계안은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나의 생애주기를 잘 반영하였다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122071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13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통해 나온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은퇴설계안은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나의 위험수용성향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투자성향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을 잘 반영하였다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30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14.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통해 나온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은퇴설계안은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나의 재무적 상황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수입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저축여력 등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을 잘 반영하였다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584284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실행가능성</a:t>
                      </a: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15. </a:t>
                      </a:r>
                      <a:r>
                        <a:rPr lang="ko-KR" altLang="en-US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통해 나온 </a:t>
                      </a:r>
                      <a:r>
                        <a:rPr lang="ko-KR" altLang="en-US" sz="1500" kern="0" spc="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은퇴설계안은</a:t>
                      </a:r>
                      <a:r>
                        <a:rPr lang="ko-KR" altLang="en-US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실행에 옮길 수 있는 것이다</a:t>
                      </a:r>
                      <a:r>
                        <a:rPr lang="en-US" altLang="ko-KR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2.8(0.9)</a:t>
                      </a:r>
                      <a:endParaRPr lang="ko-KR" altLang="en-US" sz="1500" i="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328422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지속적 관리</a:t>
                      </a:r>
                    </a:p>
                  </a:txBody>
                  <a:tcPr marL="64770" marR="64770" marT="17907" marB="17907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16. </a:t>
                      </a:r>
                      <a:r>
                        <a:rPr lang="ko-KR" altLang="en-US" sz="1500" u="none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마친 후 </a:t>
                      </a:r>
                      <a:r>
                        <a:rPr lang="ko-KR" altLang="en-US" sz="1500" u="none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</a:t>
                      </a:r>
                      <a:r>
                        <a:rPr lang="ko-KR" altLang="en-US" sz="1500" u="none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500" u="none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실행시</a:t>
                      </a:r>
                      <a:r>
                        <a:rPr lang="ko-KR" altLang="en-US" sz="1500" u="none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진행 상황에 대해 정기적인 보고를 받을 것이라는 </a:t>
                      </a:r>
                      <a:r>
                        <a:rPr lang="ko-KR" altLang="en-US" sz="15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lang="en-US" altLang="ko-KR" sz="1500" u="none" kern="0" spc="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ko-KR" sz="1500" u="none" kern="0" spc="0" baseline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5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안내를 </a:t>
                      </a:r>
                      <a:r>
                        <a:rPr lang="ko-KR" altLang="en-US" sz="1500" u="none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받았다</a:t>
                      </a:r>
                      <a:r>
                        <a:rPr lang="en-US" altLang="ko-KR" sz="1500" u="none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(1.1)</a:t>
                      </a:r>
                      <a:endParaRPr lang="ko-KR" altLang="en-US" sz="1500" i="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2.2</a:t>
                      </a: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500" i="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325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17.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상담을 마친 후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은퇴설계안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500" kern="0" spc="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실행시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나의 상황이나 금융 환경의 변화에 따라 </a:t>
                      </a:r>
                      <a:endParaRPr lang="en-US" altLang="ko-KR" sz="1500" kern="0" spc="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 </a:t>
                      </a:r>
                      <a:r>
                        <a:rPr lang="ko-KR" altLang="en-US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투자 </a:t>
                      </a:r>
                      <a:r>
                        <a:rPr lang="ko-KR" altLang="en-US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포트폴리오 재조정에 대한 제안이 이루어질 것이라는 안내를 받았다</a:t>
                      </a:r>
                      <a:r>
                        <a:rPr lang="en-US" altLang="ko-KR" sz="15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2.3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5637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500" b="1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 서비스 욕구 </a:t>
                      </a:r>
                      <a:endParaRPr lang="en-US" altLang="ko-KR" sz="1500" b="1" kern="0" spc="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500" b="1" kern="0" spc="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충족성</a:t>
                      </a:r>
                      <a:endParaRPr lang="ko-KR" altLang="en-US" sz="1500" b="1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00000"/>
                        </a:lnSpc>
                      </a:pPr>
                      <a:r>
                        <a:rPr lang="en-US" altLang="ko-KR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18. </a:t>
                      </a:r>
                      <a:r>
                        <a:rPr lang="ko-KR" altLang="en-US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과정에서 내가 기대하던 은퇴설계서비스가 제공되었다</a:t>
                      </a:r>
                      <a:r>
                        <a:rPr lang="en-US" altLang="ko-KR" sz="15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5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2.5(0.9)</a:t>
                      </a: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10521467" y="371374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상품 품질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6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861912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상품품질평가 결과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비용의 적정성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실행가능성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구체성 및 이해의 용이성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적합성 및 적정성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  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상품 및 영역의 다양성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명확한 목표 설정 및 목표달성 가능성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핵심서비스 욕구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충족성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지속적 관리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63503" y="1316378"/>
            <a:ext cx="1658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단위</a:t>
            </a:r>
            <a:r>
              <a:rPr lang="en-US" altLang="ko-KR" sz="1400" b="1" dirty="0" smtClean="0">
                <a:latin typeface="+mn-ea"/>
              </a:rPr>
              <a:t>:</a:t>
            </a:r>
            <a:r>
              <a:rPr lang="ko-KR" altLang="en-US" sz="1400" b="1" dirty="0" smtClean="0">
                <a:latin typeface="+mn-ea"/>
              </a:rPr>
              <a:t>점</a:t>
            </a:r>
            <a:r>
              <a:rPr lang="en-US" altLang="ko-KR" sz="1400" b="1" dirty="0" smtClean="0">
                <a:latin typeface="+mn-ea"/>
              </a:rPr>
              <a:t>, 4</a:t>
            </a:r>
            <a:r>
              <a:rPr lang="ko-KR" altLang="en-US" sz="1400" b="1" dirty="0" smtClean="0">
                <a:latin typeface="+mn-ea"/>
              </a:rPr>
              <a:t>점 만점</a:t>
            </a:r>
            <a:r>
              <a:rPr lang="en-US" altLang="ko-KR" sz="1400" b="1" dirty="0" smtClean="0">
                <a:latin typeface="+mn-ea"/>
              </a:rPr>
              <a:t>)</a:t>
            </a:r>
            <a:endParaRPr lang="ko-KR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241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IV. </a:t>
                </a:r>
                <a:r>
                  <a:rPr lang="ko-KR" altLang="en-US" sz="2000" b="1" dirty="0"/>
                  <a:t>은퇴설계서비스 품질평가 </a:t>
                </a:r>
                <a:r>
                  <a:rPr lang="ko-KR" altLang="en-US" sz="2000" b="1" dirty="0" smtClean="0"/>
                  <a:t>결과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861912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전달품질평가 결과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반응성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신뢰성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커뮤니케이션능력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확신성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공감성</a:t>
            </a:r>
            <a:endParaRPr lang="en-US" altLang="ko-KR" sz="14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701674"/>
              </p:ext>
            </p:extLst>
          </p:nvPr>
        </p:nvGraphicFramePr>
        <p:xfrm>
          <a:off x="338190" y="1209228"/>
          <a:ext cx="11506970" cy="5539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91"/>
                <a:gridCol w="805350"/>
                <a:gridCol w="8981535"/>
                <a:gridCol w="656897"/>
                <a:gridCol w="656897"/>
              </a:tblGrid>
              <a:tr h="278609"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sz="1600" kern="0" spc="0" dirty="0" smtClean="0">
                          <a:effectLst/>
                          <a:latin typeface="+mn-ea"/>
                          <a:ea typeface="+mn-ea"/>
                        </a:rPr>
                        <a:t>차원</a:t>
                      </a:r>
                      <a:endParaRPr lang="ko-KR" altLang="en-US" sz="16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+mn-ea"/>
                          <a:ea typeface="+mn-ea"/>
                        </a:rPr>
                        <a:t>하위 항목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문항</a:t>
                      </a:r>
                      <a:endParaRPr lang="ko-KR" altLang="en-US" sz="16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평균</a:t>
                      </a:r>
                      <a:endParaRPr lang="en-US" altLang="ko-KR" sz="1600" b="1" kern="0" spc="0" dirty="0" smtClean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표준 편차</a:t>
                      </a:r>
                      <a:r>
                        <a:rPr lang="en-US" altLang="ko-KR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8940">
                <a:tc rowSpan="10">
                  <a:txBody>
                    <a:bodyPr/>
                    <a:lstStyle/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전달</a:t>
                      </a:r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600" b="1" i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신뢰성</a:t>
                      </a:r>
                      <a:endParaRPr lang="ko-KR" altLang="en-US" sz="1600" b="1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1. </a:t>
                      </a:r>
                      <a:r>
                        <a:rPr lang="ko-KR" altLang="en-US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 상담을 담당한 직원은 믿을만하였다</a:t>
                      </a:r>
                      <a:r>
                        <a:rPr lang="en-US" altLang="ko-KR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3.1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2.9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(0.7)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2143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600" u="none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과정에서 제공한 정보의 비밀 유지가 제대로 이루어 질 것으로 보인다</a:t>
                      </a:r>
                      <a:r>
                        <a:rPr lang="en-US" altLang="ko-KR" sz="1600" u="none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(0.8)</a:t>
                      </a:r>
                      <a:endParaRPr lang="ko-KR" altLang="en-US" sz="16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 </a:t>
                      </a:r>
                      <a:r>
                        <a:rPr lang="ko-KR" altLang="en-US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은퇴설계와 관련된 금융 거래를 할 수 있을 만큼 서비스를 제공한 금융회사는 믿음직스럽다</a:t>
                      </a:r>
                      <a:r>
                        <a:rPr lang="en-US" altLang="ko-KR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3.0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4. </a:t>
                      </a:r>
                      <a:r>
                        <a:rPr lang="ko-KR" altLang="en-US" sz="1600" u="none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은퇴설계 상품에 투자할 때 발생할 수 있는 위험 등의 주요 사항을 자세하게 </a:t>
                      </a:r>
                      <a:endParaRPr lang="en-US" altLang="ko-KR" sz="1600" u="none" kern="0" spc="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16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설명하였다</a:t>
                      </a:r>
                      <a:r>
                        <a:rPr lang="en-US" altLang="ko-KR" sz="1600" u="none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60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반응성</a:t>
                      </a:r>
                      <a:endParaRPr lang="ko-KR" altLang="en-US" sz="1600" b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5. </a:t>
                      </a:r>
                      <a:r>
                        <a:rPr lang="ko-KR" altLang="en-US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상담직원은 자발적으로 나를 도와주려고 하였다</a:t>
                      </a:r>
                      <a:r>
                        <a:rPr lang="en-US" altLang="ko-KR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3.1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3.1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(0.7)</a:t>
                      </a:r>
                      <a:endParaRPr lang="ko-KR" altLang="en-US" sz="16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6. </a:t>
                      </a:r>
                      <a:r>
                        <a:rPr lang="ko-KR" altLang="en-US" sz="1600" u="none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원하는 시간에 원활하게 은퇴설계 상담을 받을 수 있었다</a:t>
                      </a:r>
                      <a:r>
                        <a:rPr lang="en-US" altLang="ko-KR" sz="1600" u="none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3.3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7. </a:t>
                      </a:r>
                      <a:r>
                        <a:rPr lang="ko-KR" altLang="en-US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내가 불만이 있거나 질문이 있을 때 이를 처리하기 위한 방법에 대한 안내를 받았다</a:t>
                      </a: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2.9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328422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확신성</a:t>
                      </a:r>
                      <a:endParaRPr lang="ko-KR" altLang="en-US" sz="1600" b="1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8. </a:t>
                      </a:r>
                      <a:r>
                        <a:rPr lang="ko-KR" altLang="en-US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은퇴설계에 관해 충분한 지식을 갖고 있었다</a:t>
                      </a:r>
                      <a:r>
                        <a:rPr lang="en-US" altLang="ko-KR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325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9. </a:t>
                      </a:r>
                      <a:r>
                        <a:rPr lang="ko-KR" altLang="en-US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은퇴설계 내용 전반을 이해하기 쉽도록 설명하였다</a:t>
                      </a:r>
                      <a:r>
                        <a:rPr lang="en-US" altLang="ko-KR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2.9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2117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10. </a:t>
                      </a:r>
                      <a:r>
                        <a:rPr lang="ko-KR" altLang="en-US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나의 문제를 해결할 수 있는 실질적인 방안을 제시하였다</a:t>
                      </a:r>
                      <a:r>
                        <a:rPr lang="en-US" altLang="ko-KR" sz="1600" kern="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10521467" y="371374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전달 품질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6053" y="938007"/>
            <a:ext cx="1658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단위</a:t>
            </a:r>
            <a:r>
              <a:rPr lang="en-US" altLang="ko-KR" sz="1400" b="1" dirty="0" smtClean="0">
                <a:latin typeface="+mn-ea"/>
              </a:rPr>
              <a:t>:</a:t>
            </a:r>
            <a:r>
              <a:rPr lang="ko-KR" altLang="en-US" sz="1400" b="1" dirty="0" smtClean="0">
                <a:latin typeface="+mn-ea"/>
              </a:rPr>
              <a:t>점</a:t>
            </a:r>
            <a:r>
              <a:rPr lang="en-US" altLang="ko-KR" sz="1400" b="1" dirty="0" smtClean="0">
                <a:latin typeface="+mn-ea"/>
              </a:rPr>
              <a:t>, 4</a:t>
            </a:r>
            <a:r>
              <a:rPr lang="ko-KR" altLang="en-US" sz="1400" b="1" dirty="0" smtClean="0">
                <a:latin typeface="+mn-ea"/>
              </a:rPr>
              <a:t>점 만점</a:t>
            </a:r>
            <a:r>
              <a:rPr lang="en-US" altLang="ko-KR" sz="1400" b="1" dirty="0" smtClean="0">
                <a:latin typeface="+mn-ea"/>
              </a:rPr>
              <a:t>)</a:t>
            </a:r>
            <a:endParaRPr lang="ko-KR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2947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IV. </a:t>
                </a:r>
                <a:r>
                  <a:rPr lang="ko-KR" altLang="en-US" sz="2000" b="1" dirty="0"/>
                  <a:t>은퇴설계서비스 품질평가 </a:t>
                </a:r>
                <a:r>
                  <a:rPr lang="ko-KR" altLang="en-US" sz="2000" b="1" dirty="0" smtClean="0"/>
                  <a:t>결과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861912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전달품질평가 결과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: </a:t>
            </a:r>
            <a:r>
              <a:rPr lang="ko-KR" altLang="en-US" sz="1600" b="1" dirty="0" err="1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반응성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신뢰성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=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커뮤니케이션능력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확신성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sz="1600" b="1" dirty="0" err="1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공감성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052212"/>
              </p:ext>
            </p:extLst>
          </p:nvPr>
        </p:nvGraphicFramePr>
        <p:xfrm>
          <a:off x="338190" y="1313794"/>
          <a:ext cx="11506970" cy="4362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91"/>
                <a:gridCol w="1504733"/>
                <a:gridCol w="8282152"/>
                <a:gridCol w="656897"/>
                <a:gridCol w="656897"/>
              </a:tblGrid>
              <a:tr h="993568">
                <a:tc>
                  <a:txBody>
                    <a:bodyPr/>
                    <a:lstStyle/>
                    <a:p>
                      <a:pPr latinLnBrk="1"/>
                      <a:endParaRPr lang="en-US" altLang="ko-KR" sz="1600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kern="0" spc="0" dirty="0" smtClean="0">
                          <a:effectLst/>
                          <a:latin typeface="+mn-ea"/>
                          <a:ea typeface="+mn-ea"/>
                        </a:rPr>
                        <a:t>차원</a:t>
                      </a:r>
                      <a:endParaRPr lang="ko-KR" altLang="en-US" sz="16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+mn-ea"/>
                          <a:ea typeface="+mn-ea"/>
                        </a:rPr>
                        <a:t>하위 항목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문항</a:t>
                      </a:r>
                      <a:endParaRPr lang="ko-KR" altLang="en-US" sz="16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평균</a:t>
                      </a:r>
                      <a:endParaRPr lang="en-US" altLang="ko-KR" sz="1600" b="1" kern="0" spc="0" dirty="0" smtClean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표준 편차</a:t>
                      </a:r>
                      <a:r>
                        <a:rPr lang="en-US" altLang="ko-KR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18585">
                <a:tc rowSpan="6">
                  <a:txBody>
                    <a:bodyPr/>
                    <a:lstStyle/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전달</a:t>
                      </a:r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600" b="1" i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공감성</a:t>
                      </a:r>
                      <a:endParaRPr lang="ko-KR" altLang="en-US" sz="16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11.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내가 은퇴준비와 관련하여 무엇을 필요로 하는지 잘 알고 </a:t>
                      </a:r>
                      <a:r>
                        <a:rPr lang="ko-KR" altLang="en-US" sz="1600" kern="120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있었다</a:t>
                      </a:r>
                      <a:r>
                        <a:rPr lang="en-US" altLang="ko-KR" sz="1600" kern="120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2.7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i="0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6373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12.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자신의 이익보다는 나의 이익을 진심으로 생각하여 최고의 결과를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가져다 주려고 노력하였다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637331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u="none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13. </a:t>
                      </a:r>
                      <a:r>
                        <a:rPr lang="ko-KR" altLang="en-US" sz="1600" u="none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상품 가입 수수료 등 나와 직원 간에 이해상충이 발생할 수 있는 부분에 </a:t>
                      </a:r>
                      <a:endParaRPr lang="en-US" altLang="ko-KR" sz="1600" u="none" kern="120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1600" u="none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 </a:t>
                      </a:r>
                      <a:r>
                        <a:rPr lang="ko-KR" altLang="en-US" sz="1600" u="none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대해 사전에 설명해주었다</a:t>
                      </a:r>
                      <a:r>
                        <a:rPr lang="en-US" altLang="ko-KR" sz="1600" u="none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u="none" kern="12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2.4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453723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커뮤니케이션 능력</a:t>
                      </a:r>
                      <a:endParaRPr lang="ko-KR" altLang="en-US" sz="1600" b="1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u="none" kern="120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14. </a:t>
                      </a:r>
                      <a:r>
                        <a:rPr lang="ko-KR" altLang="en-US" sz="1600" u="none" kern="120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직원과 </a:t>
                      </a:r>
                      <a:r>
                        <a:rPr lang="ko-KR" altLang="en-US" sz="1600" u="none" kern="120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의사소통하는게</a:t>
                      </a:r>
                      <a:r>
                        <a:rPr lang="ko-KR" altLang="en-US" sz="1600" u="none" kern="120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편안하였다</a:t>
                      </a:r>
                      <a:r>
                        <a:rPr lang="en-US" altLang="ko-KR" sz="1600" u="none" kern="120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u="none" kern="120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(0.8)</a:t>
                      </a:r>
                      <a:endParaRPr lang="ko-KR" altLang="en-US" sz="160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2.9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(0.8)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5185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15.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 직원은 나의 은퇴준비와 관련된 목표와 계획에 대해 질문하였다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2.8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5185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16. </a:t>
                      </a:r>
                      <a:r>
                        <a:rPr lang="en-US" altLang="ko-K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상담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직원은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나를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충분히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설득시켰다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en-US" altLang="ko-KR" sz="16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10521467" y="371374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전달 품질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05543" y="1043112"/>
            <a:ext cx="1658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단위</a:t>
            </a:r>
            <a:r>
              <a:rPr lang="en-US" altLang="ko-KR" sz="1400" b="1" dirty="0" smtClean="0">
                <a:latin typeface="+mn-ea"/>
              </a:rPr>
              <a:t>:</a:t>
            </a:r>
            <a:r>
              <a:rPr lang="ko-KR" altLang="en-US" sz="1400" b="1" dirty="0" smtClean="0">
                <a:latin typeface="+mn-ea"/>
              </a:rPr>
              <a:t>점</a:t>
            </a:r>
            <a:r>
              <a:rPr lang="en-US" altLang="ko-KR" sz="1400" b="1" dirty="0" smtClean="0">
                <a:latin typeface="+mn-ea"/>
              </a:rPr>
              <a:t>, 4</a:t>
            </a:r>
            <a:r>
              <a:rPr lang="ko-KR" altLang="en-US" sz="1400" b="1" dirty="0" smtClean="0">
                <a:latin typeface="+mn-ea"/>
              </a:rPr>
              <a:t>점 만점</a:t>
            </a:r>
            <a:r>
              <a:rPr lang="en-US" altLang="ko-KR" sz="1400" b="1" dirty="0" smtClean="0">
                <a:latin typeface="+mn-ea"/>
              </a:rPr>
              <a:t>)</a:t>
            </a:r>
            <a:endParaRPr lang="ko-KR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24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4079702" y="168845"/>
                <a:ext cx="4854083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4"/>
              <a:ext cx="5325369" cy="449957"/>
              <a:chOff x="-4540797" y="511286"/>
              <a:chExt cx="12771351" cy="323547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3294899" y="511286"/>
                <a:ext cx="11525453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IV. </a:t>
                </a:r>
                <a:r>
                  <a:rPr lang="ko-KR" altLang="en-US" sz="2000" b="1" dirty="0"/>
                  <a:t>은퇴설계서비스 품질평가 </a:t>
                </a:r>
                <a:r>
                  <a:rPr lang="ko-KR" altLang="en-US" sz="2000" b="1" dirty="0" smtClean="0"/>
                  <a:t>결과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540797" y="511287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527168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861912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환경품질평가 결과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b="1" dirty="0" err="1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유형성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&gt;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</a:rPr>
              <a:t>지원환경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438185"/>
              </p:ext>
            </p:extLst>
          </p:nvPr>
        </p:nvGraphicFramePr>
        <p:xfrm>
          <a:off x="338190" y="1313791"/>
          <a:ext cx="11506970" cy="463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91"/>
                <a:gridCol w="1357588"/>
                <a:gridCol w="8429297"/>
                <a:gridCol w="656897"/>
                <a:gridCol w="656897"/>
              </a:tblGrid>
              <a:tr h="1007252">
                <a:tc>
                  <a:txBody>
                    <a:bodyPr/>
                    <a:lstStyle/>
                    <a:p>
                      <a:pPr latinLnBrk="1"/>
                      <a:endParaRPr lang="en-US" altLang="ko-KR" sz="700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kern="0" spc="0" dirty="0" smtClean="0">
                          <a:effectLst/>
                          <a:latin typeface="+mn-ea"/>
                          <a:ea typeface="+mn-ea"/>
                        </a:rPr>
                        <a:t>차원</a:t>
                      </a:r>
                      <a:endParaRPr lang="ko-KR" altLang="en-US" sz="16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+mn-ea"/>
                          <a:ea typeface="+mn-ea"/>
                        </a:rPr>
                        <a:t>하위 항목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문항</a:t>
                      </a:r>
                      <a:endParaRPr lang="ko-KR" altLang="en-US" sz="16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평균</a:t>
                      </a:r>
                      <a:endParaRPr lang="en-US" altLang="ko-KR" sz="1600" b="1" kern="0" spc="0" dirty="0" smtClean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표준 편차</a:t>
                      </a:r>
                      <a:r>
                        <a:rPr lang="en-US" altLang="ko-KR" sz="1600" b="1" kern="0" spc="0" dirty="0" smtClean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b="1" kern="0" spc="0" dirty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59973">
                <a:tc rowSpan="6">
                  <a:txBody>
                    <a:bodyPr/>
                    <a:lstStyle/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환경</a:t>
                      </a:r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품질</a:t>
                      </a:r>
                      <a:endParaRPr lang="ko-KR" altLang="en-US" sz="1600" b="1" i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유형성</a:t>
                      </a:r>
                      <a:endParaRPr lang="ko-KR" altLang="en-US" sz="1600" b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120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1. </a:t>
                      </a:r>
                      <a:r>
                        <a:rPr lang="ko-KR" altLang="en-US" sz="1600" u="none" kern="120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특별한 어려움 없이 해당 </a:t>
                      </a:r>
                      <a:r>
                        <a:rPr lang="ko-KR" altLang="en-US" sz="1600" u="none" kern="120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금융 회사에 </a:t>
                      </a:r>
                      <a:r>
                        <a:rPr lang="ko-KR" altLang="en-US" sz="1600" u="none" kern="120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 상담을 신청할 수 있었다</a:t>
                      </a:r>
                      <a:r>
                        <a:rPr lang="en-US" altLang="ko-KR" sz="1600" u="none" kern="120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u="none" kern="120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3.3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i="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3.1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(0.7)</a:t>
                      </a:r>
                      <a:endParaRPr lang="ko-KR" altLang="en-US" sz="1600" i="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459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u="none" kern="120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 </a:t>
                      </a:r>
                      <a:r>
                        <a:rPr lang="ko-KR" altLang="en-US" sz="1600" u="none" kern="120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 상담이 편안하고 쾌적한 장소에서 이루어졌다</a:t>
                      </a:r>
                      <a:r>
                        <a:rPr lang="en-US" altLang="ko-KR" sz="1600" u="none" kern="120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u="none" kern="120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3.3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i="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i="0" u="none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1007252">
                <a:tc vMerge="1"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b="1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은퇴설계서비스와 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관련하여 제공한 자료들</a:t>
                      </a:r>
                      <a:r>
                        <a:rPr lang="en-US" altLang="ko-KR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설명서</a:t>
                      </a:r>
                      <a:r>
                        <a:rPr lang="en-US" altLang="ko-KR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팸플릿</a:t>
                      </a:r>
                      <a:r>
                        <a:rPr lang="en-US" altLang="ko-KR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 보기 좋았고</a:t>
                      </a:r>
                      <a:r>
                        <a:rPr lang="en-US" altLang="ko-KR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이해하기 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쉬웠다</a:t>
                      </a:r>
                      <a:r>
                        <a:rPr lang="en-US" altLang="ko-KR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2.9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525727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지원 환경</a:t>
                      </a:r>
                      <a:endParaRPr lang="ko-KR" altLang="en-US" sz="16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4. 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해당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금융 회사는 은퇴설계서비스에 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대한 정보를 쉽게 찾을 수 있도록 제공하고 있다</a:t>
                      </a:r>
                      <a:r>
                        <a:rPr lang="en-US" altLang="ko-KR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2.6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(0.8)</a:t>
                      </a:r>
                      <a:endParaRPr lang="ko-KR" altLang="en-US" sz="1600" i="0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459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5. </a:t>
                      </a:r>
                      <a:r>
                        <a:rPr lang="ko-KR" altLang="en-US" sz="1600" i="0" u="none" kern="12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인터넷이나 </a:t>
                      </a:r>
                      <a:r>
                        <a:rPr lang="ko-KR" altLang="en-US" sz="1600" i="0" u="none" kern="120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모바일을</a:t>
                      </a:r>
                      <a:r>
                        <a:rPr lang="ko-KR" altLang="en-US" sz="1600" i="0" u="none" kern="12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통해 해당 </a:t>
                      </a:r>
                      <a:r>
                        <a:rPr lang="ko-KR" altLang="en-US" sz="1600" i="0" u="none" kern="120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금융 회사의 은퇴설계서비스를 </a:t>
                      </a:r>
                      <a:r>
                        <a:rPr lang="ko-KR" altLang="en-US" sz="1600" i="0" u="none" kern="12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편리하게 이용할 수 있다</a:t>
                      </a:r>
                      <a:r>
                        <a:rPr lang="en-US" altLang="ko-KR" sz="1600" i="0" u="none" kern="12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en-US" sz="1600" i="0" u="none" kern="12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2.3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u="none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(0.9)</a:t>
                      </a:r>
                      <a:endParaRPr lang="ko-KR" altLang="en-US" sz="1600" i="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i="0" u="none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  <a:tr h="52572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6. 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해당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금융 회사는 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전반적으로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은퇴설계서비스 </a:t>
                      </a:r>
                      <a:r>
                        <a:rPr lang="ko-KR" altLang="en-US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지원시스템이 잘 갖추어져 있다</a:t>
                      </a:r>
                      <a:r>
                        <a:rPr lang="en-US" altLang="ko-KR" sz="16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2.7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i="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(1.0)</a:t>
                      </a: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10521467" y="371374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 smtClean="0">
                <a:latin typeface="+mn-ea"/>
              </a:rPr>
              <a:t>환경 품질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26565" y="1053619"/>
            <a:ext cx="1658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단위</a:t>
            </a:r>
            <a:r>
              <a:rPr lang="en-US" altLang="ko-KR" sz="1400" b="1" dirty="0" smtClean="0">
                <a:latin typeface="+mn-ea"/>
              </a:rPr>
              <a:t>:</a:t>
            </a:r>
            <a:r>
              <a:rPr lang="ko-KR" altLang="en-US" sz="1400" b="1" dirty="0" smtClean="0">
                <a:latin typeface="+mn-ea"/>
              </a:rPr>
              <a:t>점</a:t>
            </a:r>
            <a:r>
              <a:rPr lang="en-US" altLang="ko-KR" sz="1400" b="1" dirty="0" smtClean="0">
                <a:latin typeface="+mn-ea"/>
              </a:rPr>
              <a:t>, 4</a:t>
            </a:r>
            <a:r>
              <a:rPr lang="ko-KR" altLang="en-US" sz="1400" b="1" dirty="0" smtClean="0">
                <a:latin typeface="+mn-ea"/>
              </a:rPr>
              <a:t>점 만점</a:t>
            </a:r>
            <a:r>
              <a:rPr lang="en-US" altLang="ko-KR" sz="1400" b="1" dirty="0" smtClean="0">
                <a:latin typeface="+mn-ea"/>
              </a:rPr>
              <a:t>)</a:t>
            </a:r>
            <a:endParaRPr lang="ko-KR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885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690985" y="2325769"/>
            <a:ext cx="2232248" cy="2232248"/>
          </a:xfrm>
          <a:prstGeom prst="ellipse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b="1" smtClean="0">
              <a:solidFill>
                <a:srgbClr val="FFFFFF"/>
              </a:solidFill>
              <a:latin typeface="맑은 고딕"/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1763067" y="2843344"/>
            <a:ext cx="199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</a:t>
            </a:r>
            <a:r>
              <a:rPr lang="en-US" altLang="ko-KR" sz="3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ontents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4561489" y="1891863"/>
            <a:ext cx="0" cy="34684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51699" y="2223216"/>
            <a:ext cx="5828840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품질평가의 필요성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서비스 품질평가 모형 고찰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모형의 개발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결과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결론 및 제언</a:t>
            </a:r>
            <a:endParaRPr lang="en-US" altLang="ko-KR" sz="24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47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690985" y="2325769"/>
            <a:ext cx="2232248" cy="2232248"/>
          </a:xfrm>
          <a:prstGeom prst="ellipse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b="1" smtClean="0">
              <a:solidFill>
                <a:srgbClr val="FFFFFF"/>
              </a:solidFill>
              <a:latin typeface="맑은 고딕"/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1763067" y="2843344"/>
            <a:ext cx="199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</a:t>
            </a:r>
            <a:r>
              <a:rPr lang="en-US" altLang="ko-KR" sz="3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ontents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4561489" y="1891863"/>
            <a:ext cx="0" cy="34684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51699" y="2223216"/>
            <a:ext cx="5828840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은퇴설계서비스 품질평가의 필요성</a:t>
            </a:r>
            <a:endParaRPr lang="en-US" altLang="ko-KR" sz="24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서비스 품질평가 모형 고찰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모형의 개발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결과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결론 및 제언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260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9" y="190499"/>
            <a:ext cx="11736115" cy="605912"/>
            <a:chOff x="203199" y="190499"/>
            <a:chExt cx="11736115" cy="605912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 flipH="1" flipV="1">
              <a:off x="4070896" y="346455"/>
              <a:ext cx="7868418" cy="4499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grpSp>
          <p:nvGrpSpPr>
            <p:cNvPr id="7" name="그룹 6"/>
            <p:cNvGrpSpPr/>
            <p:nvPr/>
          </p:nvGrpSpPr>
          <p:grpSpPr>
            <a:xfrm flipH="1" flipV="1">
              <a:off x="203199" y="346450"/>
              <a:ext cx="3608698" cy="449961"/>
              <a:chOff x="-423862" y="511286"/>
              <a:chExt cx="8654414" cy="323550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818408" y="511286"/>
                <a:ext cx="7412144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V. </a:t>
                </a:r>
                <a:r>
                  <a:rPr lang="ko-KR" altLang="en-US" sz="2000" b="1" dirty="0" smtClean="0"/>
                  <a:t>결론 및 제언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23862" y="511290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357829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630687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40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 품질평가 결과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우선순위 및 가중치</a:t>
            </a:r>
            <a:r>
              <a:rPr lang="en-US" altLang="ko-KR" sz="1600" b="1" dirty="0" smtClean="0">
                <a:solidFill>
                  <a:prstClr val="black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(53.1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) &gt;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전달 품질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(28.5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) &gt;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환경 품질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(18.4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)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300" dirty="0" smtClean="0">
              <a:solidFill>
                <a:prstClr val="black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err="1" smtClean="0">
                <a:solidFill>
                  <a:prstClr val="black"/>
                </a:solidFill>
                <a:latin typeface="맑은 고딕" pitchFamily="50" charset="-127"/>
              </a:rPr>
              <a:t>차원별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평균</a:t>
            </a:r>
            <a:r>
              <a:rPr lang="en-US" altLang="ko-KR" sz="1600" b="1" dirty="0" smtClean="0">
                <a:solidFill>
                  <a:prstClr val="black"/>
                </a:solidFill>
                <a:latin typeface="맑은 고딕" pitchFamily="50" charset="-127"/>
              </a:rPr>
              <a:t>: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전달 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품질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(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71.9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/100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) 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≥ 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환경 품질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(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71.3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/100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) 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 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상품 품질 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(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65.6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/100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)</a:t>
            </a:r>
            <a:endParaRPr lang="en-US" altLang="ko-KR" sz="1600" dirty="0">
              <a:solidFill>
                <a:prstClr val="black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       </a:t>
            </a: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표준 </a:t>
            </a:r>
            <a:r>
              <a:rPr lang="ko-KR" altLang="en-US" sz="1600" b="1" dirty="0">
                <a:solidFill>
                  <a:prstClr val="black"/>
                </a:solidFill>
                <a:latin typeface="맑은 고딕" pitchFamily="50" charset="-127"/>
              </a:rPr>
              <a:t>편차</a:t>
            </a:r>
            <a:r>
              <a:rPr lang="en-US" altLang="ko-KR" sz="1600" b="1" dirty="0" smtClean="0">
                <a:solidFill>
                  <a:prstClr val="black"/>
                </a:solidFill>
                <a:latin typeface="맑은 고딕" pitchFamily="50" charset="-127"/>
              </a:rPr>
              <a:t>: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상품 품질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(13.3)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 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 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전달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품질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(11.6)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 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 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환경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품질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(4.4)</a:t>
            </a: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300" dirty="0" smtClean="0">
              <a:solidFill>
                <a:prstClr val="black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은퇴설계서비스 품질 점수</a:t>
            </a:r>
            <a:r>
              <a:rPr lang="en-US" altLang="ko-KR" sz="1600" b="1" dirty="0" smtClean="0">
                <a:solidFill>
                  <a:prstClr val="black"/>
                </a:solidFill>
                <a:latin typeface="맑은 고딕" pitchFamily="50" charset="-127"/>
              </a:rPr>
              <a:t>: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 68.9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/100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점</a:t>
            </a:r>
            <a:endParaRPr lang="en-US" altLang="ko-KR" sz="1600" dirty="0" smtClean="0">
              <a:solidFill>
                <a:prstClr val="black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300" dirty="0" smtClean="0">
              <a:solidFill>
                <a:prstClr val="black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상품 </a:t>
            </a: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품질</a:t>
            </a:r>
            <a:endParaRPr lang="en-US" altLang="ko-KR" sz="1600" b="1" dirty="0">
              <a:solidFill>
                <a:prstClr val="black"/>
              </a:solidFill>
              <a:latin typeface="맑은 고딕" pitchFamily="50" charset="-127"/>
            </a:endParaRP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비용의 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적정성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=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실행가능성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구체성 및 이해의 용이성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=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적합성 및 적정성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&gt; </a:t>
            </a:r>
          </a:p>
          <a:p>
            <a:pPr marL="915988" lvl="3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  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상품 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및 영역의 다양성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=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명확한 목표 설정 및 목표달성 가능성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핵심서비스 욕구 </a:t>
            </a:r>
            <a:r>
              <a:rPr lang="ko-KR" altLang="en-US" sz="1600" dirty="0" err="1" smtClean="0">
                <a:solidFill>
                  <a:prstClr val="black"/>
                </a:solidFill>
                <a:latin typeface="맑은 고딕" pitchFamily="50" charset="-127"/>
              </a:rPr>
              <a:t>충족성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</a:t>
            </a:r>
            <a:r>
              <a:rPr lang="ko-KR" altLang="en-US" sz="1600" u="sng" dirty="0">
                <a:solidFill>
                  <a:prstClr val="black"/>
                </a:solidFill>
                <a:latin typeface="맑은 고딕" pitchFamily="50" charset="-127"/>
              </a:rPr>
              <a:t>지속적 </a:t>
            </a:r>
            <a:r>
              <a:rPr lang="ko-KR" altLang="en-US" sz="1600" u="sng" dirty="0" smtClean="0">
                <a:solidFill>
                  <a:prstClr val="black"/>
                </a:solidFill>
                <a:latin typeface="맑은 고딕" pitchFamily="50" charset="-127"/>
              </a:rPr>
              <a:t>관리</a:t>
            </a:r>
            <a:endParaRPr lang="en-US" altLang="ko-KR" sz="1600" u="sng" dirty="0" smtClean="0">
              <a:solidFill>
                <a:prstClr val="black"/>
              </a:solidFill>
              <a:latin typeface="맑은 고딕" pitchFamily="50" charset="-127"/>
            </a:endParaRP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상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품 이해의 용이성                                         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↔  </a:t>
            </a:r>
            <a:r>
              <a:rPr lang="ko-KR" altLang="en-US" sz="1600" u="sng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정기적 보고에 대한 안내</a:t>
            </a:r>
            <a:endParaRPr lang="en-US" altLang="ko-KR" sz="1600" u="sng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endParaRPr lang="en-US" altLang="ko-KR" sz="300" u="sng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전달 품질</a:t>
            </a:r>
            <a:endParaRPr lang="en-US" altLang="ko-KR" sz="1600" b="1" dirty="0">
              <a:solidFill>
                <a:prstClr val="black"/>
              </a:solidFill>
              <a:latin typeface="맑은 고딕" pitchFamily="50" charset="-127"/>
            </a:endParaRP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r>
              <a:rPr lang="ko-KR" altLang="en-US" sz="1600" dirty="0" err="1">
                <a:solidFill>
                  <a:prstClr val="black"/>
                </a:solidFill>
                <a:latin typeface="맑은 고딕" pitchFamily="50" charset="-127"/>
              </a:rPr>
              <a:t>반응성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신뢰성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=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커뮤니케이션능력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</a:t>
            </a:r>
            <a:r>
              <a:rPr lang="ko-KR" altLang="en-US" sz="1600" dirty="0">
                <a:solidFill>
                  <a:prstClr val="black"/>
                </a:solidFill>
                <a:latin typeface="맑은 고딕" pitchFamily="50" charset="-127"/>
              </a:rPr>
              <a:t>확신성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</a:t>
            </a:r>
            <a:r>
              <a:rPr lang="ko-KR" altLang="en-US" sz="1600" u="sng" dirty="0" err="1">
                <a:solidFill>
                  <a:prstClr val="black"/>
                </a:solidFill>
                <a:latin typeface="맑은 고딕" pitchFamily="50" charset="-127"/>
              </a:rPr>
              <a:t>공감성</a:t>
            </a:r>
            <a:endParaRPr lang="ko-KR" altLang="en-US" sz="1600" u="sng" dirty="0">
              <a:solidFill>
                <a:prstClr val="black"/>
              </a:solidFill>
              <a:latin typeface="맑은 고딕" pitchFamily="50" charset="-127"/>
            </a:endParaRP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비밀유지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보장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원하는 시간 상담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편안한 의사소통  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↔  </a:t>
            </a:r>
            <a:r>
              <a:rPr lang="ko-KR" altLang="en-US" sz="1600" u="sng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투자 위험에 대한 설명</a:t>
            </a:r>
            <a:r>
              <a:rPr lang="en-US" altLang="ko-KR" sz="1600" u="sng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u="sng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이해상충 </a:t>
            </a:r>
            <a:r>
              <a:rPr lang="ko-KR" altLang="en-US" sz="1600" u="sng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고지</a:t>
            </a:r>
            <a:endParaRPr lang="en-US" altLang="ko-KR" sz="1600" u="sng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endParaRPr lang="en-US" altLang="ko-KR" sz="700" b="1" u="sng" dirty="0" smtClean="0">
              <a:solidFill>
                <a:prstClr val="black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환경 </a:t>
            </a:r>
            <a:r>
              <a:rPr lang="ko-KR" altLang="en-US" sz="1600" b="1" dirty="0" smtClean="0">
                <a:solidFill>
                  <a:prstClr val="black"/>
                </a:solidFill>
                <a:latin typeface="맑은 고딕" pitchFamily="50" charset="-127"/>
              </a:rPr>
              <a:t>품질</a:t>
            </a:r>
            <a:endParaRPr lang="en-US" altLang="ko-KR" sz="1600" b="1" dirty="0">
              <a:solidFill>
                <a:prstClr val="black"/>
              </a:solidFill>
              <a:latin typeface="맑은 고딕" pitchFamily="50" charset="-127"/>
            </a:endParaRP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r>
              <a:rPr lang="ko-KR" altLang="en-US" sz="1600" dirty="0" err="1">
                <a:solidFill>
                  <a:prstClr val="black"/>
                </a:solidFill>
                <a:latin typeface="맑은 고딕" pitchFamily="50" charset="-127"/>
              </a:rPr>
              <a:t>유형성</a:t>
            </a:r>
            <a:r>
              <a:rPr lang="en-US" altLang="ko-KR" sz="1600" dirty="0">
                <a:solidFill>
                  <a:prstClr val="black"/>
                </a:solidFill>
                <a:latin typeface="맑은 고딕" pitchFamily="50" charset="-127"/>
              </a:rPr>
              <a:t>&gt;</a:t>
            </a:r>
            <a:r>
              <a:rPr lang="ko-KR" altLang="en-US" sz="1600" u="sng" dirty="0">
                <a:solidFill>
                  <a:prstClr val="black"/>
                </a:solidFill>
                <a:latin typeface="맑은 고딕" pitchFamily="50" charset="-127"/>
              </a:rPr>
              <a:t>지원환경</a:t>
            </a:r>
          </a:p>
          <a:p>
            <a:pPr marL="1201738" lvl="3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anose="05000000000000000000" pitchFamily="2" charset="2"/>
              <a:buChar char="ü"/>
            </a:pP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신청의 편의성</a:t>
            </a:r>
            <a:r>
              <a:rPr lang="en-US" altLang="ko-KR" sz="1600" dirty="0" smtClean="0">
                <a:solidFill>
                  <a:prstClr val="black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맑은 고딕" pitchFamily="50" charset="-127"/>
              </a:rPr>
              <a:t>편안하고 쾌적한 장소에서의 진행    ↔  </a:t>
            </a:r>
            <a:r>
              <a:rPr lang="ko-KR" altLang="en-US" sz="1600" u="sng" dirty="0" smtClean="0">
                <a:solidFill>
                  <a:prstClr val="black"/>
                </a:solidFill>
                <a:latin typeface="맑은 고딕" pitchFamily="50" charset="-127"/>
              </a:rPr>
              <a:t>인터넷 및 </a:t>
            </a:r>
            <a:r>
              <a:rPr lang="ko-KR" altLang="en-US" sz="1600" u="sng" dirty="0" err="1" smtClean="0">
                <a:solidFill>
                  <a:prstClr val="black"/>
                </a:solidFill>
                <a:latin typeface="맑은 고딕" pitchFamily="50" charset="-127"/>
              </a:rPr>
              <a:t>모바일</a:t>
            </a:r>
            <a:r>
              <a:rPr lang="ko-KR" altLang="en-US" sz="1600" u="sng" dirty="0" smtClean="0">
                <a:solidFill>
                  <a:prstClr val="black"/>
                </a:solidFill>
                <a:latin typeface="맑은 고딕" pitchFamily="50" charset="-127"/>
              </a:rPr>
              <a:t> 환경을 통한 지원</a:t>
            </a:r>
            <a:endParaRPr lang="en-US" altLang="ko-KR" sz="1600" b="1" u="sng" dirty="0" smtClean="0">
              <a:solidFill>
                <a:prstClr val="black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lang="en-US" altLang="ko-KR" sz="1400" b="1" i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600" dirty="0" smtClean="0"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66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9" y="190499"/>
            <a:ext cx="11736115" cy="605912"/>
            <a:chOff x="203199" y="190499"/>
            <a:chExt cx="11736115" cy="605912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 flipH="1" flipV="1">
              <a:off x="4070896" y="346455"/>
              <a:ext cx="7868418" cy="4499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grpSp>
          <p:nvGrpSpPr>
            <p:cNvPr id="7" name="그룹 6"/>
            <p:cNvGrpSpPr/>
            <p:nvPr/>
          </p:nvGrpSpPr>
          <p:grpSpPr>
            <a:xfrm flipH="1" flipV="1">
              <a:off x="203199" y="346450"/>
              <a:ext cx="3608698" cy="449961"/>
              <a:chOff x="-423862" y="511286"/>
              <a:chExt cx="8654414" cy="323550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818408" y="511286"/>
                <a:ext cx="7412144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V. </a:t>
                </a:r>
                <a:r>
                  <a:rPr lang="ko-KR" altLang="en-US" sz="2000" b="1" dirty="0" smtClean="0"/>
                  <a:t>결론 및 제언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423862" y="511290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직각 삼각형 11"/>
          <p:cNvSpPr/>
          <p:nvPr/>
        </p:nvSpPr>
        <p:spPr>
          <a:xfrm flipH="1" flipV="1">
            <a:off x="3578297" y="346449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746297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88" lvl="1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1400" b="1" i="1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향후 활용을 위한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제언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lang="en-US" altLang="ko-KR" sz="1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맑은 고딕" pitchFamily="50" charset="-127"/>
              </a:rPr>
              <a:t>소비자가 은퇴설계서비스의 품질을 평가하기 위해 </a:t>
            </a:r>
            <a:r>
              <a:rPr lang="ko-KR" altLang="en-US" sz="1600" b="1" dirty="0" smtClean="0">
                <a:latin typeface="맑은 고딕" pitchFamily="50" charset="-127"/>
              </a:rPr>
              <a:t>추가</a:t>
            </a:r>
            <a:r>
              <a:rPr lang="ko-KR" altLang="en-US" sz="1600" dirty="0" smtClean="0">
                <a:latin typeface="맑은 고딕" pitchFamily="50" charset="-127"/>
              </a:rPr>
              <a:t>되어야 한다고 응답한 항목</a:t>
            </a:r>
            <a:r>
              <a:rPr lang="en-US" altLang="ko-KR" sz="1600" dirty="0">
                <a:latin typeface="맑은 고딕" pitchFamily="50" charset="-127"/>
              </a:rPr>
              <a:t> </a:t>
            </a:r>
            <a:r>
              <a:rPr lang="ko-KR" altLang="en-US" sz="1600" dirty="0" smtClean="0">
                <a:latin typeface="맑은 고딕" pitchFamily="50" charset="-127"/>
              </a:rPr>
              <a:t>반영</a:t>
            </a:r>
            <a:endParaRPr lang="en-US" altLang="ko-KR" sz="1600" dirty="0" smtClean="0">
              <a:latin typeface="맑은 고딕" pitchFamily="50" charset="-127"/>
            </a:endParaRP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latin typeface="맑은 고딕" pitchFamily="50" charset="-127"/>
              </a:rPr>
              <a:t>    -  </a:t>
            </a:r>
            <a:r>
              <a:rPr lang="ko-KR" altLang="en-US" sz="1600" b="1" dirty="0" smtClean="0">
                <a:latin typeface="맑은 고딕" pitchFamily="50" charset="-127"/>
              </a:rPr>
              <a:t>은퇴자산 및 노후 생활비의 적정성 평가</a:t>
            </a:r>
            <a:r>
              <a:rPr lang="ko-KR" altLang="en-US" sz="1600" dirty="0" smtClean="0">
                <a:latin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</a:rPr>
              <a:t>및 제안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조정 필요 금액 및 가이드라인 제시</a:t>
            </a:r>
            <a:endParaRPr lang="en-US" altLang="ko-KR" sz="1600" dirty="0" smtClean="0">
              <a:latin typeface="맑은 고딕" pitchFamily="50" charset="-127"/>
            </a:endParaRP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latin typeface="맑은 고딕" pitchFamily="50" charset="-127"/>
              </a:rPr>
              <a:t> </a:t>
            </a:r>
            <a:r>
              <a:rPr lang="en-US" altLang="ko-KR" sz="1600" dirty="0" smtClean="0">
                <a:latin typeface="맑은 고딕" pitchFamily="50" charset="-127"/>
              </a:rPr>
              <a:t>   -  </a:t>
            </a:r>
            <a:r>
              <a:rPr lang="ko-KR" altLang="en-US" sz="1600" b="1" dirty="0" smtClean="0">
                <a:latin typeface="맑은 고딕" pitchFamily="50" charset="-127"/>
              </a:rPr>
              <a:t>은퇴필요자금에 대한 명확한 데이터 제공 </a:t>
            </a:r>
            <a:r>
              <a:rPr lang="en-US" altLang="ko-KR" sz="1600" dirty="0" smtClean="0">
                <a:latin typeface="맑은 고딕" pitchFamily="50" charset="-127"/>
              </a:rPr>
              <a:t>: </a:t>
            </a:r>
            <a:r>
              <a:rPr lang="ko-KR" altLang="en-US" sz="1600" dirty="0" smtClean="0">
                <a:latin typeface="맑은 고딕" pitchFamily="50" charset="-127"/>
              </a:rPr>
              <a:t>의료 비용을 구체적으로 반영</a:t>
            </a:r>
            <a:endParaRPr lang="en-US" altLang="ko-KR" sz="1600" dirty="0" smtClean="0">
              <a:latin typeface="맑은 고딕" pitchFamily="50" charset="-127"/>
            </a:endParaRP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latin typeface="맑은 고딕" pitchFamily="50" charset="-127"/>
              </a:rPr>
              <a:t> </a:t>
            </a:r>
            <a:r>
              <a:rPr lang="en-US" altLang="ko-KR" sz="1600" dirty="0" smtClean="0">
                <a:latin typeface="맑은 고딕" pitchFamily="50" charset="-127"/>
              </a:rPr>
              <a:t>   -  </a:t>
            </a:r>
            <a:r>
              <a:rPr lang="ko-KR" altLang="en-US" sz="1600" b="1" dirty="0" smtClean="0">
                <a:latin typeface="맑은 고딕" pitchFamily="50" charset="-127"/>
              </a:rPr>
              <a:t>소비자의 현재 상황</a:t>
            </a:r>
            <a:r>
              <a:rPr lang="en-US" altLang="ko-KR" sz="1600" dirty="0" smtClean="0">
                <a:latin typeface="맑은 고딕" pitchFamily="50" charset="-127"/>
              </a:rPr>
              <a:t>(</a:t>
            </a:r>
            <a:r>
              <a:rPr lang="ko-KR" altLang="en-US" sz="1600" dirty="0" smtClean="0">
                <a:latin typeface="맑은 고딕" pitchFamily="50" charset="-127"/>
              </a:rPr>
              <a:t>예</a:t>
            </a:r>
            <a:r>
              <a:rPr lang="en-US" altLang="ko-KR" sz="1600" dirty="0" smtClean="0">
                <a:latin typeface="맑은 고딕" pitchFamily="50" charset="-127"/>
              </a:rPr>
              <a:t>: </a:t>
            </a:r>
            <a:r>
              <a:rPr lang="ko-KR" altLang="en-US" sz="1600" dirty="0" smtClean="0">
                <a:latin typeface="맑은 고딕" pitchFamily="50" charset="-127"/>
              </a:rPr>
              <a:t>현재 자산 수준</a:t>
            </a:r>
            <a:r>
              <a:rPr lang="en-US" altLang="ko-KR" sz="1600" dirty="0" smtClean="0">
                <a:latin typeface="맑은 고딕" pitchFamily="50" charset="-127"/>
              </a:rPr>
              <a:t>, </a:t>
            </a:r>
            <a:r>
              <a:rPr lang="ko-KR" altLang="en-US" sz="1600" dirty="0" smtClean="0">
                <a:latin typeface="맑은 고딕" pitchFamily="50" charset="-127"/>
              </a:rPr>
              <a:t>은퇴 준비 수준</a:t>
            </a:r>
            <a:r>
              <a:rPr lang="en-US" altLang="ko-KR" sz="1600" dirty="0" smtClean="0">
                <a:latin typeface="맑은 고딕" pitchFamily="50" charset="-127"/>
              </a:rPr>
              <a:t>)</a:t>
            </a:r>
            <a:r>
              <a:rPr lang="ko-KR" altLang="en-US" sz="1600" dirty="0" smtClean="0">
                <a:latin typeface="맑은 고딕" pitchFamily="50" charset="-127"/>
              </a:rPr>
              <a:t>을 </a:t>
            </a:r>
            <a:r>
              <a:rPr lang="ko-KR" altLang="en-US" sz="1600" b="1" dirty="0" smtClean="0">
                <a:latin typeface="맑은 고딕" pitchFamily="50" charset="-127"/>
              </a:rPr>
              <a:t>고려</a:t>
            </a:r>
            <a:r>
              <a:rPr lang="ko-KR" altLang="en-US" sz="1600" dirty="0" smtClean="0">
                <a:latin typeface="맑은 고딕" pitchFamily="50" charset="-127"/>
              </a:rPr>
              <a:t>한 차별적인 접근</a:t>
            </a:r>
            <a:r>
              <a:rPr lang="en-US" altLang="ko-KR" sz="1600" dirty="0" smtClean="0">
                <a:latin typeface="맑은 고딕" pitchFamily="50" charset="-127"/>
              </a:rPr>
              <a:t>  </a:t>
            </a:r>
          </a:p>
          <a:p>
            <a:pPr marL="458788" lvl="2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300" dirty="0" smtClean="0">
              <a:latin typeface="맑은 고딕" pitchFamily="50" charset="-127"/>
            </a:endParaRPr>
          </a:p>
          <a:p>
            <a:pPr marL="744538" lvl="2" indent="-285750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맑은 고딕" pitchFamily="50" charset="-127"/>
              </a:rPr>
              <a:t>핵심 설문 문항을 바탕으로 </a:t>
            </a:r>
            <a:r>
              <a:rPr lang="ko-KR" altLang="en-US" sz="1600" b="1" dirty="0" smtClean="0">
                <a:latin typeface="맑은 고딕" pitchFamily="50" charset="-127"/>
              </a:rPr>
              <a:t>간소화</a:t>
            </a:r>
            <a:r>
              <a:rPr lang="ko-KR" altLang="en-US" sz="1600" dirty="0" smtClean="0">
                <a:latin typeface="맑은 고딕" pitchFamily="50" charset="-127"/>
              </a:rPr>
              <a:t>된 버전의 척도 마련</a:t>
            </a:r>
            <a:endParaRPr lang="en-US" altLang="ko-KR" sz="1600" dirty="0" smtClean="0"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706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9" y="190499"/>
            <a:ext cx="11736116" cy="605916"/>
            <a:chOff x="203199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6" cy="449960"/>
              <a:chOff x="1922476" y="168845"/>
              <a:chExt cx="7011311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2339752" y="168845"/>
                <a:ext cx="6594035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9" y="346457"/>
              <a:ext cx="3192391" cy="449956"/>
              <a:chOff x="574529" y="511284"/>
              <a:chExt cx="7656023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1816800" y="511286"/>
                <a:ext cx="6413752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smtClean="0"/>
                  <a:t>참고문헌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574529" y="511284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2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398980" y="1050464"/>
            <a:ext cx="11394040" cy="160802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 이유재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&amp; 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</a:rPr>
              <a:t>라선아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(2011).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서비스 품질 측정모형의 우수성 비교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: SERVQUAL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모형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en-US" altLang="ko-KR" sz="1600" dirty="0" err="1">
                <a:solidFill>
                  <a:srgbClr val="000000"/>
                </a:solidFill>
                <a:latin typeface="맑은 고딕" pitchFamily="50" charset="-127"/>
              </a:rPr>
              <a:t>Grönroos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모형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3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차원품질모형을 중심으로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서비스마케팅저널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4(2), 91-126.</a:t>
            </a: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 이유재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&amp;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이준엽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(2001).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서비스 품질의 측정과 기대효과에 대한 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</a:rPr>
              <a:t>재고찰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: KS-SQI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모형의 개발과 적용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.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마케팅 연구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16(1), 1-26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 이재필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&amp;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이시경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(2009).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공공서비스 품질평가 모형 개발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</a:rPr>
              <a:t>한국공공관리학보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23(1), 1-32.</a:t>
            </a: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 장우진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&amp; 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</a:rPr>
              <a:t>이왕무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(2001). AMOS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구조방정식모델에 의한 민원인의 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</a:rPr>
              <a:t>지적행정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</a:rPr>
              <a:t> 서비스품질 평가모형 추정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. </a:t>
            </a:r>
            <a:r>
              <a:rPr lang="ko-KR" altLang="en-US" sz="1600" b="1" dirty="0" err="1">
                <a:solidFill>
                  <a:srgbClr val="000000"/>
                </a:solidFill>
                <a:latin typeface="맑은 고딕" pitchFamily="50" charset="-127"/>
              </a:rPr>
              <a:t>한국지적정보학회지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3, 78-95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Brady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M. K., &amp; Cronin Jr, J. J. (2001). Some new thoughts on conceptualizing perceived service quality: a hierarchical approach. </a:t>
            </a:r>
            <a:r>
              <a:rPr lang="en-US" altLang="ko-KR" sz="1600" i="1" dirty="0">
                <a:solidFill>
                  <a:srgbClr val="000000"/>
                </a:solidFill>
                <a:latin typeface="맑은 고딕" pitchFamily="50" charset="-127"/>
              </a:rPr>
              <a:t>Journal of marketing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65(3), 34-49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err="1">
                <a:solidFill>
                  <a:srgbClr val="000000"/>
                </a:solidFill>
                <a:latin typeface="맑은 고딕" pitchFamily="50" charset="-127"/>
              </a:rPr>
              <a:t>Grönroos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C. (1984). A service quality model and its marketing implications. </a:t>
            </a:r>
            <a:r>
              <a:rPr lang="en-US" altLang="ko-KR" sz="1600" i="1" dirty="0">
                <a:solidFill>
                  <a:srgbClr val="000000"/>
                </a:solidFill>
                <a:latin typeface="맑은 고딕" pitchFamily="50" charset="-127"/>
              </a:rPr>
              <a:t>European Journal of marketing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18(4), 36-44.</a:t>
            </a:r>
          </a:p>
          <a:p>
            <a:pPr marL="157163" lvl="1" indent="-155575" defTabSz="1019175">
              <a:lnSpc>
                <a:spcPct val="15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err="1" smtClean="0">
                <a:solidFill>
                  <a:srgbClr val="000000"/>
                </a:solidFill>
                <a:latin typeface="맑은 고딕" pitchFamily="50" charset="-127"/>
              </a:rPr>
              <a:t>Parasuraman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A., </a:t>
            </a:r>
            <a:r>
              <a:rPr lang="en-US" altLang="ko-KR" sz="1600" dirty="0" err="1">
                <a:solidFill>
                  <a:srgbClr val="000000"/>
                </a:solidFill>
                <a:latin typeface="맑은 고딕" pitchFamily="50" charset="-127"/>
              </a:rPr>
              <a:t>Zeithaml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V. A., &amp; Berry, L. L. (1985). A conceptual model of service quality and its implications for future research. </a:t>
            </a:r>
            <a:r>
              <a:rPr lang="en-US" altLang="ko-KR" sz="1600" i="1" dirty="0">
                <a:solidFill>
                  <a:srgbClr val="000000"/>
                </a:solidFill>
                <a:latin typeface="맑은 고딕" pitchFamily="50" charset="-127"/>
              </a:rPr>
              <a:t>the Journal of Marketing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, 41-50.</a:t>
            </a:r>
            <a:endParaRPr lang="ko-KR" altLang="en-US" sz="1600" dirty="0">
              <a:solidFill>
                <a:srgbClr val="000000"/>
              </a:solidFill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613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제목 1"/>
          <p:cNvSpPr>
            <a:spLocks noGrp="1"/>
          </p:cNvSpPr>
          <p:nvPr>
            <p:ph type="ctrTitle"/>
          </p:nvPr>
        </p:nvSpPr>
        <p:spPr>
          <a:xfrm>
            <a:off x="893890" y="730321"/>
            <a:ext cx="10510092" cy="2926080"/>
          </a:xfrm>
        </p:spPr>
        <p:txBody>
          <a:bodyPr>
            <a:norm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감사합니다</a:t>
            </a:r>
            <a:r>
              <a:rPr lang="en-US" altLang="ko-KR" sz="4000" dirty="0" smtClean="0">
                <a:solidFill>
                  <a:schemeClr val="bg1"/>
                </a:solidFill>
                <a:latin typeface="+mn-ea"/>
                <a:ea typeface="+mn-ea"/>
              </a:rPr>
              <a:t>.</a:t>
            </a:r>
            <a:endParaRPr lang="ko-KR" altLang="en-US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8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I. </a:t>
                </a:r>
                <a:r>
                  <a:rPr lang="ko-KR" altLang="en-US" sz="2000" b="1" dirty="0" smtClean="0"/>
                  <a:t>은퇴설계서비스 품질평가의 필요성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292834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현재 우리사회에서는 다양한 사회∙경제적 변화로 인해 은퇴준비의 중요성이 증대되고 있으며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소비자의 은퇴준비에 대한 책임이 커지고 있음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kumimoji="0" lang="en-US" altLang="ko-KR" sz="18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err="1" smtClean="0">
                <a:solidFill>
                  <a:srgbClr val="000000"/>
                </a:solidFill>
                <a:latin typeface="맑은 고딕" pitchFamily="50" charset="-127"/>
              </a:rPr>
              <a:t>저출산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∙고령화 현상의 심화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고용불안 증대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사회보장 대책의 미흡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은퇴생활에 대한 가치관의 변화 등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이에 대응하여 금융권에서는 은퇴설계서비스 상품의 다양화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서비스 제공 인력의 확충 등 은퇴설계서비스  제공과 관련하여 여러 가지 노력을 기울이고 있음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lang="en-US" altLang="ko-KR" sz="16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은행권의 미래설계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err="1" smtClean="0">
                <a:solidFill>
                  <a:srgbClr val="000000"/>
                </a:solidFill>
                <a:latin typeface="맑은 고딕" pitchFamily="50" charset="-127"/>
              </a:rPr>
              <a:t>골든라이프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err="1" smtClean="0">
                <a:solidFill>
                  <a:srgbClr val="000000"/>
                </a:solidFill>
                <a:latin typeface="맑은 고딕" pitchFamily="50" charset="-127"/>
              </a:rPr>
              <a:t>웰리치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100,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행복노하우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ALL 100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플랜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평생설계 등의 은퇴설계 브랜드와 생명보험사의 은퇴설계서비스 등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은퇴설계에 대한 소비자 개인의 </a:t>
            </a: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책임 증가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&amp;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장기적 접근의 필요성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&amp;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금융시장 및 제도의 복잡성 증대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</a:t>
            </a:r>
            <a:r>
              <a:rPr lang="en-US" altLang="ko-KR" b="1" i="1" dirty="0">
                <a:solidFill>
                  <a:srgbClr val="00B0F0"/>
                </a:solidFill>
                <a:latin typeface="맑은 고딕" pitchFamily="50" charset="-127"/>
              </a:rPr>
              <a:t>⇒ </a:t>
            </a:r>
            <a:r>
              <a:rPr lang="ko-KR" altLang="en-US" b="1" i="1" dirty="0" smtClean="0">
                <a:solidFill>
                  <a:srgbClr val="00B0F0"/>
                </a:solidFill>
                <a:latin typeface="맑은 고딕" pitchFamily="50" charset="-127"/>
              </a:rPr>
              <a:t>전문적인 은퇴설계서비스에 </a:t>
            </a:r>
            <a:r>
              <a:rPr lang="ko-KR" altLang="en-US" b="1" i="1" dirty="0">
                <a:solidFill>
                  <a:srgbClr val="00B0F0"/>
                </a:solidFill>
                <a:latin typeface="맑은 고딕" pitchFamily="50" charset="-127"/>
              </a:rPr>
              <a:t>대한 </a:t>
            </a:r>
            <a:r>
              <a:rPr lang="ko-KR" altLang="en-US" b="1" i="1" dirty="0" smtClean="0">
                <a:solidFill>
                  <a:srgbClr val="00B0F0"/>
                </a:solidFill>
                <a:latin typeface="맑은 고딕" pitchFamily="50" charset="-127"/>
              </a:rPr>
              <a:t>수요는 점차 늘어날 것으로 예상됨</a:t>
            </a:r>
            <a:r>
              <a:rPr lang="en-US" altLang="ko-KR" b="1" i="1" dirty="0" smtClean="0">
                <a:solidFill>
                  <a:srgbClr val="00B0F0"/>
                </a:solidFill>
                <a:latin typeface="맑은 고딕" pitchFamily="50" charset="-127"/>
              </a:rPr>
              <a:t>.</a:t>
            </a:r>
            <a:endParaRPr lang="en-US" altLang="ko-KR" b="1" i="1" dirty="0">
              <a:solidFill>
                <a:srgbClr val="00B0F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76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I. </a:t>
                </a:r>
                <a:r>
                  <a:rPr lang="ko-KR" altLang="en-US" sz="2000" b="1" dirty="0" smtClean="0"/>
                  <a:t>은퇴설계서비스 품질평가의 필요성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292834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소비자가 은퇴설계를 수행함에 있어 전문가의 도움을 받는 것을 통해 은퇴 이후의 생활을 체계적으로 </a:t>
            </a:r>
            <a:endParaRPr kumimoji="0" lang="en-US" altLang="ko-KR" sz="18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준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비하고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만족을 창출하기 위해서는 </a:t>
            </a:r>
            <a:r>
              <a:rPr kumimoji="0" lang="en-US" altLang="ko-KR" sz="1800" b="1" dirty="0" smtClean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800" b="1" dirty="0" smtClean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소비자</a:t>
            </a:r>
            <a:r>
              <a:rPr kumimoji="0" lang="en-US" altLang="ko-KR" sz="1800" b="1" dirty="0" smtClean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의 관점에서 은퇴설계</a:t>
            </a:r>
            <a:r>
              <a:rPr kumimoji="0" lang="en-US" altLang="ko-KR" sz="1800" b="1" dirty="0" smtClean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800" b="1" dirty="0" smtClean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서비스</a:t>
            </a:r>
            <a:r>
              <a:rPr kumimoji="0" lang="en-US" altLang="ko-KR" sz="1800" b="1" dirty="0" smtClean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의 품질을 평가하는 작업이 </a:t>
            </a:r>
            <a:endParaRPr kumimoji="0" lang="en-US" altLang="ko-KR" sz="18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ko-KR" altLang="en-US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필요함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kumimoji="0" lang="en-US" altLang="ko-KR" sz="18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기존의 서비스 품질평가 지표 중 은퇴설계서비스에 특화된 지표는 존재하지 않음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은퇴설계서비스에 특화된 품질평가 지표 개발의 목적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lang="en-US" altLang="ko-KR" sz="5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소비자의 관점에서 금융사의 은퇴설계서비스를 체계적으로 평가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 소비자에게 만족과 실질적인 이익을 가져다 주는 소비자 지향적 서비스의 조건 도출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114348833"/>
              </p:ext>
            </p:extLst>
          </p:nvPr>
        </p:nvGraphicFramePr>
        <p:xfrm>
          <a:off x="2081047" y="3153103"/>
          <a:ext cx="8681546" cy="4761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오른쪽 화살표 2"/>
          <p:cNvSpPr/>
          <p:nvPr/>
        </p:nvSpPr>
        <p:spPr>
          <a:xfrm>
            <a:off x="7693572" y="4834755"/>
            <a:ext cx="1124607" cy="1416727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5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68513" y="8680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68513" y="6265511"/>
            <a:ext cx="10161690" cy="8905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690985" y="2325769"/>
            <a:ext cx="2232248" cy="2232248"/>
          </a:xfrm>
          <a:prstGeom prst="ellipse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b="1" smtClean="0">
              <a:solidFill>
                <a:srgbClr val="FFFFFF"/>
              </a:solidFill>
              <a:latin typeface="맑은 고딕"/>
            </a:endParaRP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1763067" y="2843344"/>
            <a:ext cx="199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0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</a:t>
            </a:r>
            <a:r>
              <a:rPr lang="en-US" altLang="ko-KR" sz="32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ontents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4561489" y="1891863"/>
            <a:ext cx="0" cy="34684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51699" y="2223216"/>
            <a:ext cx="5828840" cy="28623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품질평가의 필요성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서비스 품질평가 모형 고찰</a:t>
            </a:r>
            <a:endParaRPr lang="en-US" altLang="ko-KR" sz="24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모형의 개발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은퇴설계서비스 품질평가 결과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514350" indent="-514350">
              <a:lnSpc>
                <a:spcPct val="150000"/>
              </a:lnSpc>
              <a:buAutoNum type="romanUcPeriod"/>
              <a:defRPr/>
            </a:pPr>
            <a:r>
              <a:rPr lang="ko-KR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결론 및 제언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263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II. </a:t>
                </a:r>
                <a:r>
                  <a:rPr lang="ko-KR" altLang="en-US" sz="2000" b="1" dirty="0" smtClean="0"/>
                  <a:t>서비스 품질평가 모형 고찰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20414" y="1030080"/>
            <a:ext cx="11267089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SERVQUAL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모형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b="1" dirty="0" err="1" smtClean="0">
                <a:solidFill>
                  <a:srgbClr val="000000"/>
                </a:solidFill>
                <a:latin typeface="맑은 고딕" pitchFamily="50" charset="-127"/>
              </a:rPr>
              <a:t>Parasurman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et al., 1985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):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서비스에 대한 소비자의 기대와 지각의 차이를 측정하는 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                                                            5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차원 품질 모형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kumimoji="0" lang="en-US" altLang="ko-KR" sz="1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일반적으로 가장 많이 사용되는 서비스 품질평가 모형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서비스의 우수성과 관련된 전반적인 판단이나 태도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소비자의 기대와 지각 사이의 방향과 정도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서비스 품질의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5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가지 구성 요소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lang="en-US" altLang="ko-KR" sz="1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신뢰성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약속한 서비스를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믿을 수 있고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정확한 정보를 제공하는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것 등의 정확한 서비스 수행 능력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          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약속시간 준수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고객이 문제에 봉착했을 때 성심성의를 보임 등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err="1" smtClean="0">
                <a:solidFill>
                  <a:srgbClr val="000000"/>
                </a:solidFill>
                <a:latin typeface="맑은 고딕" pitchFamily="50" charset="-127"/>
              </a:rPr>
              <a:t>반응성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고객을 돕고 신속한 서비스를 제공하는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즉각적이고 자발적인 도움을 줄 수 있는 정도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           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직원들의 신속한 서비스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 자세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언제나 가까운 고객지원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자세 등</a:t>
            </a:r>
            <a:endParaRPr lang="en-US" altLang="ko-KR" sz="1600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확신성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직원의 예절 및 지식을 통해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고객에게 신뢰와 확신을 줄 수 있는 능력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공손함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믿음직함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안전성 등과 관련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             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고객에게 확신을 주는 직원들의 행동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거래의 안전성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어떠한 문의에도 대답 가능한 직원 등</a:t>
            </a:r>
            <a:endParaRPr lang="en-US" altLang="ko-KR" sz="1600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err="1" smtClean="0">
                <a:solidFill>
                  <a:srgbClr val="000000"/>
                </a:solidFill>
                <a:latin typeface="맑은 고딕" pitchFamily="50" charset="-127"/>
              </a:rPr>
              <a:t>공감성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고객에게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개별적인 관심과 배려를 표현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하는 능력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고객에 대한 충분한 이해 등과 관련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          →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고객 개인에 대한 관심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고객 욕구에 대한 이해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고객에게 최대한 이익을 주려는 직원 등</a:t>
            </a:r>
            <a:endParaRPr lang="en-US" altLang="ko-KR" sz="1600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err="1" smtClean="0">
                <a:solidFill>
                  <a:srgbClr val="000000"/>
                </a:solidFill>
                <a:latin typeface="맑은 고딕" pitchFamily="50" charset="-127"/>
              </a:rPr>
              <a:t>유형성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물리적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시설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설비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종업원의 복장 등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물적 요소의 외형과 관련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          →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현대적 시설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설비의 외관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서비스와 관련된 제반 자료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설명서∙팸플릿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의 외형 등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9813153" y="396302"/>
            <a:ext cx="2100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SERVQUAL </a:t>
            </a:r>
            <a:r>
              <a:rPr lang="ko-KR" altLang="en-US" sz="2000" b="1" dirty="0" smtClean="0">
                <a:latin typeface="+mn-ea"/>
              </a:rPr>
              <a:t>모형</a:t>
            </a: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7387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II. </a:t>
                </a:r>
                <a:r>
                  <a:rPr lang="ko-KR" altLang="en-US" sz="2000" b="1" dirty="0" smtClean="0"/>
                  <a:t>서비스 품질평가 모형 고찰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60989" y="3087007"/>
            <a:ext cx="11267089" cy="197288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의의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실증 연구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를 통해 고객이 서비스 품질을 평가하는데 이용하는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5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가지 품질 차원에 대한 기대와 지각을 측정하는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22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개 항목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44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개 문항으로 구성된 서비스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품질측정 도구를 개발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 품질의 측정 차원을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5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개로 구분하여 고객의 서비스 품질에 대한 평가를 차원 별로 분석할 수 있게 함으로써 품질 개선을 위해 노력해야 할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핵심 차원 및 구체적 항목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을 명확히 하는데 기여함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한계</a:t>
            </a: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서비스를 전달하는 과정의 품질은 다양한 차원으로 측정하였으나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서비스로부터 얻는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결과에 대한 품질 측정은 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반영되지 않음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. 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9813153" y="396302"/>
            <a:ext cx="2100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SERVQUAL </a:t>
            </a:r>
            <a:r>
              <a:rPr lang="ko-KR" altLang="en-US" sz="2000" b="1" dirty="0" smtClean="0">
                <a:latin typeface="+mn-ea"/>
              </a:rPr>
              <a:t>모형</a:t>
            </a:r>
            <a:endParaRPr lang="en-US" altLang="ko-KR" sz="2000" b="1" dirty="0">
              <a:latin typeface="+mn-ea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3283953" y="1176408"/>
            <a:ext cx="5625405" cy="1828801"/>
            <a:chOff x="3047599" y="1807779"/>
            <a:chExt cx="5625405" cy="1828801"/>
          </a:xfrm>
        </p:grpSpPr>
        <p:sp>
          <p:nvSpPr>
            <p:cNvPr id="2" name="직사각형 1"/>
            <p:cNvSpPr/>
            <p:nvPr/>
          </p:nvSpPr>
          <p:spPr>
            <a:xfrm>
              <a:off x="3047599" y="2007475"/>
              <a:ext cx="1250731" cy="14294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ko-KR" altLang="en-US" sz="1600" b="1" dirty="0" smtClean="0"/>
                <a:t>신뢰성</a:t>
              </a:r>
              <a:endParaRPr lang="en-US" altLang="ko-KR" sz="1600" b="1" dirty="0" smtClean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ko-KR" altLang="en-US" sz="1600" b="1" dirty="0" err="1" smtClean="0"/>
                <a:t>반응성</a:t>
              </a:r>
              <a:endParaRPr lang="en-US" altLang="ko-KR" sz="1600" b="1" dirty="0" smtClean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ko-KR" altLang="en-US" sz="1600" b="1" dirty="0" smtClean="0"/>
                <a:t>확신성</a:t>
              </a:r>
              <a:endParaRPr lang="en-US" altLang="ko-KR" sz="1600" b="1" dirty="0" smtClean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ko-KR" altLang="en-US" sz="1600" b="1" dirty="0" err="1" smtClean="0"/>
                <a:t>공감성</a:t>
              </a:r>
              <a:endParaRPr lang="en-US" altLang="ko-KR" sz="1600" b="1" dirty="0" smtClean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ko-KR" altLang="en-US" sz="1600" b="1" dirty="0" err="1" smtClean="0"/>
                <a:t>유형성</a:t>
              </a:r>
              <a:endParaRPr lang="en-US" altLang="ko-KR" sz="1600" b="1" dirty="0" smtClean="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5255172" y="1807779"/>
              <a:ext cx="1103588" cy="79878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지각된</a:t>
              </a:r>
              <a:endParaRPr lang="en-US" altLang="ko-KR" sz="1600" b="1" dirty="0" smtClean="0"/>
            </a:p>
            <a:p>
              <a:pPr algn="ctr"/>
              <a:r>
                <a:rPr lang="ko-KR" altLang="en-US" sz="1600" b="1" dirty="0" smtClean="0"/>
                <a:t>서비스</a:t>
              </a:r>
              <a:endParaRPr lang="en-US" altLang="ko-KR" sz="1600" b="1" dirty="0" smtClean="0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5255172" y="2837792"/>
              <a:ext cx="1103588" cy="79878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기대된</a:t>
              </a:r>
              <a:endParaRPr lang="en-US" altLang="ko-KR" sz="1600" b="1" dirty="0" smtClean="0"/>
            </a:p>
            <a:p>
              <a:pPr algn="ctr"/>
              <a:r>
                <a:rPr lang="ko-KR" altLang="en-US" sz="1600" b="1" dirty="0" smtClean="0"/>
                <a:t>서비스</a:t>
              </a:r>
              <a:endParaRPr lang="en-US" altLang="ko-KR" sz="1600" b="1" dirty="0" smtClean="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7422273" y="2007475"/>
              <a:ext cx="1250731" cy="14294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/>
                <a:t>지각된 </a:t>
              </a:r>
              <a:endParaRPr lang="en-US" altLang="ko-KR" sz="1600" b="1" dirty="0" smtClean="0"/>
            </a:p>
            <a:p>
              <a:pPr algn="ctr"/>
              <a:r>
                <a:rPr lang="ko-KR" altLang="en-US" sz="1600" b="1" dirty="0" smtClean="0"/>
                <a:t>서비스</a:t>
              </a:r>
              <a:endParaRPr lang="en-US" altLang="ko-KR" sz="1600" b="1" dirty="0" smtClean="0"/>
            </a:p>
            <a:p>
              <a:pPr algn="ctr"/>
              <a:r>
                <a:rPr lang="ko-KR" altLang="en-US" sz="1600" b="1" dirty="0" smtClean="0"/>
                <a:t>품질</a:t>
              </a:r>
              <a:endParaRPr lang="en-US" altLang="ko-KR" sz="1600" b="1" dirty="0" smtClean="0"/>
            </a:p>
          </p:txBody>
        </p:sp>
        <p:cxnSp>
          <p:nvCxnSpPr>
            <p:cNvPr id="18" name="꺾인 연결선 17"/>
            <p:cNvCxnSpPr>
              <a:stCxn id="2" idx="3"/>
              <a:endCxn id="14" idx="1"/>
            </p:cNvCxnSpPr>
            <p:nvPr/>
          </p:nvCxnSpPr>
          <p:spPr>
            <a:xfrm flipV="1">
              <a:off x="4298330" y="2207173"/>
              <a:ext cx="956842" cy="51500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꺾인 연결선 19"/>
            <p:cNvCxnSpPr>
              <a:stCxn id="2" idx="3"/>
              <a:endCxn id="16" idx="1"/>
            </p:cNvCxnSpPr>
            <p:nvPr/>
          </p:nvCxnSpPr>
          <p:spPr>
            <a:xfrm>
              <a:off x="4298330" y="2722179"/>
              <a:ext cx="956842" cy="51500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꺾인 연결선 21"/>
            <p:cNvCxnSpPr>
              <a:stCxn id="14" idx="3"/>
              <a:endCxn id="17" idx="1"/>
            </p:cNvCxnSpPr>
            <p:nvPr/>
          </p:nvCxnSpPr>
          <p:spPr>
            <a:xfrm>
              <a:off x="6358760" y="2207173"/>
              <a:ext cx="1063513" cy="51500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꺾인 연결선 23"/>
            <p:cNvCxnSpPr>
              <a:endCxn id="17" idx="1"/>
            </p:cNvCxnSpPr>
            <p:nvPr/>
          </p:nvCxnSpPr>
          <p:spPr>
            <a:xfrm flipV="1">
              <a:off x="6358760" y="2722179"/>
              <a:ext cx="1063513" cy="47143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89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28598" y="190499"/>
            <a:ext cx="11736116" cy="605916"/>
            <a:chOff x="203198" y="190499"/>
            <a:chExt cx="11736116" cy="605916"/>
          </a:xfrm>
        </p:grpSpPr>
        <p:sp>
          <p:nvSpPr>
            <p:cNvPr id="5" name="직사각형 4"/>
            <p:cNvSpPr/>
            <p:nvPr/>
          </p:nvSpPr>
          <p:spPr>
            <a:xfrm>
              <a:off x="203199" y="190499"/>
              <a:ext cx="11736115" cy="1265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3022199" y="346455"/>
              <a:ext cx="8917114" cy="449960"/>
              <a:chOff x="1922476" y="168845"/>
              <a:chExt cx="7011309" cy="323549"/>
            </a:xfrm>
          </p:grpSpPr>
          <p:sp>
            <p:nvSpPr>
              <p:cNvPr id="10" name="직사각형 9"/>
              <p:cNvSpPr/>
              <p:nvPr/>
            </p:nvSpPr>
            <p:spPr>
              <a:xfrm flipH="1" flipV="1">
                <a:off x="3757405" y="168845"/>
                <a:ext cx="5176380" cy="3235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1" name="직각 삼각형 10"/>
              <p:cNvSpPr/>
              <p:nvPr/>
            </p:nvSpPr>
            <p:spPr>
              <a:xfrm flipH="1" flipV="1">
                <a:off x="1922476" y="168845"/>
                <a:ext cx="417276" cy="323549"/>
              </a:xfrm>
              <a:prstGeom prst="rt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7" name="그룹 6"/>
            <p:cNvGrpSpPr/>
            <p:nvPr/>
          </p:nvGrpSpPr>
          <p:grpSpPr>
            <a:xfrm flipH="1" flipV="1">
              <a:off x="203198" y="346456"/>
              <a:ext cx="4942491" cy="449956"/>
              <a:chOff x="-3622575" y="511285"/>
              <a:chExt cx="11853129" cy="323546"/>
            </a:xfrm>
            <a:solidFill>
              <a:srgbClr val="002060"/>
            </a:solidFill>
          </p:grpSpPr>
          <p:sp>
            <p:nvSpPr>
              <p:cNvPr id="8" name="직사각형 7"/>
              <p:cNvSpPr/>
              <p:nvPr/>
            </p:nvSpPr>
            <p:spPr>
              <a:xfrm flipH="1" flipV="1">
                <a:off x="-2387483" y="511286"/>
                <a:ext cx="10618037" cy="32354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ko-KR" altLang="en-US" sz="2000" b="1" dirty="0" smtClean="0"/>
                  <a:t> </a:t>
                </a:r>
                <a:r>
                  <a:rPr lang="en-US" altLang="ko-KR" sz="2000" b="1" dirty="0" smtClean="0"/>
                  <a:t>II. </a:t>
                </a:r>
                <a:r>
                  <a:rPr lang="ko-KR" altLang="en-US" sz="2000" b="1" dirty="0" smtClean="0"/>
                  <a:t>서비스 품질평가 모형 고찰</a:t>
                </a:r>
                <a:endParaRPr lang="ko-KR" altLang="en-US" sz="2000" b="1" dirty="0"/>
              </a:p>
            </p:txBody>
          </p:sp>
          <p:sp>
            <p:nvSpPr>
              <p:cNvPr id="9" name="직각 삼각형 8"/>
              <p:cNvSpPr/>
              <p:nvPr/>
            </p:nvSpPr>
            <p:spPr>
              <a:xfrm flipH="1" flipV="1">
                <a:off x="-3622575" y="511285"/>
                <a:ext cx="1242270" cy="32354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830" y="1292834"/>
            <a:ext cx="11205673" cy="40328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1428" tIns="36571" rIns="36571" bIns="36571"/>
          <a:lstStyle/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kumimoji="0" lang="ko-KR" altLang="en-US" sz="1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2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차원 모형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en-US" altLang="ko-KR" b="1" dirty="0" err="1" smtClean="0">
                <a:solidFill>
                  <a:srgbClr val="000000"/>
                </a:solidFill>
                <a:latin typeface="맑은 고딕" pitchFamily="50" charset="-127"/>
              </a:rPr>
              <a:t>Grönroos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 모형</a:t>
            </a: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)(</a:t>
            </a:r>
            <a:r>
              <a:rPr lang="en-US" altLang="ko-KR" b="1" dirty="0" err="1">
                <a:solidFill>
                  <a:srgbClr val="000000"/>
                </a:solidFill>
                <a:latin typeface="맑은 고딕" pitchFamily="50" charset="-127"/>
              </a:rPr>
              <a:t>Grönroos</a:t>
            </a:r>
            <a:r>
              <a:rPr lang="en-US" altLang="ko-KR" b="1" dirty="0">
                <a:solidFill>
                  <a:srgbClr val="000000"/>
                </a:solidFill>
                <a:latin typeface="맑은 고딕" pitchFamily="50" charset="-127"/>
              </a:rPr>
              <a:t>,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1984): </a:t>
            </a:r>
            <a:r>
              <a:rPr lang="ko-KR" altLang="en-US" b="1" dirty="0">
                <a:solidFill>
                  <a:srgbClr val="000000"/>
                </a:solidFill>
                <a:latin typeface="맑은 고딕" pitchFamily="50" charset="-127"/>
              </a:rPr>
              <a:t>서비스에 대한 소비자의 기대와 지각의 차이를 측정하는 </a:t>
            </a:r>
            <a:endParaRPr lang="en-US" altLang="ko-KR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1588" lvl="1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b="1" dirty="0" smtClean="0">
                <a:solidFill>
                  <a:srgbClr val="000000"/>
                </a:solidFill>
                <a:latin typeface="맑은 고딕" pitchFamily="50" charset="-127"/>
              </a:rPr>
              <a:t>                                                               2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차원 </a:t>
            </a:r>
            <a:r>
              <a:rPr lang="ko-KR" altLang="en-US" b="1" dirty="0">
                <a:solidFill>
                  <a:srgbClr val="000000"/>
                </a:solidFill>
                <a:latin typeface="맑은 고딕" pitchFamily="50" charset="-127"/>
              </a:rPr>
              <a:t>품질 모형</a:t>
            </a:r>
            <a:endParaRPr lang="en-US" altLang="ko-KR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endParaRPr kumimoji="0" lang="en-US" altLang="ko-KR" sz="2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SERVQUAL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모형에 대한 비판을 기반으로 수정된 품질평가 모형을 제안함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.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 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과정 품질 이외에도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결과 품질을 고려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한 새로운 품질평가 모형 제안</a:t>
            </a:r>
            <a:endParaRPr lang="en-US" altLang="ko-KR" sz="1600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157163" lvl="1" indent="-155575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Wingdings" pitchFamily="2" charset="2"/>
              <a:buChar char="n"/>
            </a:pPr>
            <a:r>
              <a:rPr lang="ko-KR" altLang="en-US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itchFamily="50" charset="-127"/>
              </a:rPr>
              <a:t>서비스 평가 요인</a:t>
            </a:r>
            <a:endParaRPr lang="en-US" altLang="ko-KR" sz="1600" b="1" dirty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기술적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고객들이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서비스로부터 얻는 것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의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‘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무엇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＇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에 대한 평가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–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결과 품질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전문성과 기술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고객의 문제를 전문적으로 해결하는데 필요한 지식 및 기술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9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기능적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고객들이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서비스 상품을 얻는 전달 과정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의 품질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‘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어떻게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＇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에 대한 평가 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–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과정 품질</a:t>
            </a:r>
            <a:endParaRPr lang="en-US" altLang="ko-KR" sz="1600" b="1" dirty="0" smtClean="0">
              <a:solidFill>
                <a:srgbClr val="000000"/>
              </a:solidFill>
              <a:latin typeface="맑은 고딕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itchFamily="50" charset="-127"/>
              </a:rPr>
              <a:t> 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</a:rPr>
              <a:t> </a:t>
            </a: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신뢰성과 믿음직성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서비스 제공자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직원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시스템이 고객과의 약속을 지킨다는 믿음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태도와 행동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친절하고 자발적으로 고객문제를 해결하려는 직원의 관심 및 배려       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서비스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리커버리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서비스 </a:t>
            </a:r>
            <a:r>
              <a:rPr lang="ko-KR" altLang="en-US" sz="1600" dirty="0" err="1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실패시</a:t>
            </a:r>
            <a:r>
              <a:rPr lang="ko-KR" altLang="en-US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언제든지 적극적이고 즉각적으로 수정해주는 것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r>
              <a:rPr lang="en-US" altLang="ko-KR" sz="1600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     →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접근성과 유연성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입지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운영시간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</a:rPr>
              <a:t>운영시스템 등이 고객의 서비스 접근을 높이도록 설계되고 운영되는 것</a:t>
            </a:r>
            <a:endParaRPr lang="en-US" altLang="ko-KR" sz="16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458788" lvl="2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</a:pPr>
            <a:endParaRPr lang="en-US" altLang="ko-KR" sz="900" dirty="0" smtClean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  <a:p>
            <a:pPr marL="744538" lvl="2" indent="-285750" defTabSz="1019175">
              <a:lnSpc>
                <a:spcPct val="110000"/>
              </a:lnSpc>
              <a:spcBef>
                <a:spcPts val="500"/>
              </a:spcBef>
              <a:buClr>
                <a:srgbClr val="7397BC"/>
              </a:buClr>
              <a:buSzPct val="92000"/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000000"/>
                </a:solidFill>
                <a:latin typeface="맑은 고딕" pitchFamily="50" charset="-127"/>
              </a:rPr>
              <a:t>이미지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: 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평판과 신용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(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</a:rPr>
              <a:t>사람들이 서비스 제공자의 경영을 신뢰하며 우수한 성과를 대표한다고 믿는 믿음</a:t>
            </a:r>
            <a:r>
              <a:rPr lang="en-US" altLang="ko-KR" sz="1600" dirty="0" smtClean="0">
                <a:solidFill>
                  <a:srgbClr val="000000"/>
                </a:solidFill>
                <a:latin typeface="맑은 고딕" pitchFamily="50" charset="-127"/>
              </a:rPr>
              <a:t>)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12" name="직각 삼각형 11"/>
          <p:cNvSpPr/>
          <p:nvPr/>
        </p:nvSpPr>
        <p:spPr>
          <a:xfrm flipH="1" flipV="1">
            <a:off x="4856123" y="347991"/>
            <a:ext cx="530699" cy="44996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0515277" y="397070"/>
            <a:ext cx="1449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2</a:t>
            </a:r>
            <a:r>
              <a:rPr lang="ko-KR" altLang="en-US" sz="2000" b="1" dirty="0" smtClean="0">
                <a:latin typeface="+mn-ea"/>
              </a:rPr>
              <a:t>차원 모형</a:t>
            </a: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468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TEXT_SIZE" val="11"/>
</p:tagLst>
</file>

<file path=ppt/theme/theme1.xml><?xml version="1.0" encoding="utf-8"?>
<a:theme xmlns:a="http://schemas.openxmlformats.org/drawingml/2006/main" name="기본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기본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기본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TM03457444[[fn=기본]]</Template>
  <TotalTime>3064</TotalTime>
  <Words>4232</Words>
  <Application>Microsoft Office PowerPoint</Application>
  <PresentationFormat>와이드스크린</PresentationFormat>
  <Paragraphs>777</Paragraphs>
  <Slides>33</Slides>
  <Notes>25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40" baseType="lpstr">
      <vt:lpstr>HY헤드라인M</vt:lpstr>
      <vt:lpstr>Arial</vt:lpstr>
      <vt:lpstr>맑은 고딕</vt:lpstr>
      <vt:lpstr>Corbel</vt:lpstr>
      <vt:lpstr>굴림</vt:lpstr>
      <vt:lpstr>Wingdings</vt:lpstr>
      <vt:lpstr>기본</vt:lpstr>
      <vt:lpstr>은퇴설계서비스 품질평가 모형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감사합니다.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주간경제동향</dc:title>
  <dc:creator>조하은</dc:creator>
  <cp:lastModifiedBy>HR N</cp:lastModifiedBy>
  <cp:revision>221</cp:revision>
  <dcterms:created xsi:type="dcterms:W3CDTF">2016-04-05T12:12:30Z</dcterms:created>
  <dcterms:modified xsi:type="dcterms:W3CDTF">2016-10-05T16:21:36Z</dcterms:modified>
</cp:coreProperties>
</file>