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83" r:id="rId4"/>
    <p:sldId id="284" r:id="rId5"/>
    <p:sldId id="289" r:id="rId6"/>
    <p:sldId id="295" r:id="rId7"/>
    <p:sldId id="286" r:id="rId8"/>
    <p:sldId id="285" r:id="rId9"/>
    <p:sldId id="287" r:id="rId10"/>
    <p:sldId id="288" r:id="rId11"/>
    <p:sldId id="290" r:id="rId12"/>
    <p:sldId id="291" r:id="rId13"/>
    <p:sldId id="292" r:id="rId14"/>
    <p:sldId id="293" r:id="rId15"/>
    <p:sldId id="294" r:id="rId16"/>
    <p:sldId id="282" r:id="rId17"/>
  </p:sldIdLst>
  <p:sldSz cx="14224000" cy="8890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3247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pple SD 산돌고딕 Neo 옅은체"/>
      </a:defRPr>
    </a:lvl1pPr>
    <a:lvl2pPr marL="0" marR="0" indent="228600" algn="ctr" defTabSz="53247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pple SD 산돌고딕 Neo 옅은체"/>
      </a:defRPr>
    </a:lvl2pPr>
    <a:lvl3pPr marL="0" marR="0" indent="457200" algn="ctr" defTabSz="53247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pple SD 산돌고딕 Neo 옅은체"/>
      </a:defRPr>
    </a:lvl3pPr>
    <a:lvl4pPr marL="0" marR="0" indent="685800" algn="ctr" defTabSz="53247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pple SD 산돌고딕 Neo 옅은체"/>
      </a:defRPr>
    </a:lvl4pPr>
    <a:lvl5pPr marL="0" marR="0" indent="914400" algn="ctr" defTabSz="53247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pple SD 산돌고딕 Neo 옅은체"/>
      </a:defRPr>
    </a:lvl5pPr>
    <a:lvl6pPr marL="0" marR="0" indent="1143000" algn="ctr" defTabSz="53247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pple SD 산돌고딕 Neo 옅은체"/>
      </a:defRPr>
    </a:lvl6pPr>
    <a:lvl7pPr marL="0" marR="0" indent="1371600" algn="ctr" defTabSz="53247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pple SD 산돌고딕 Neo 옅은체"/>
      </a:defRPr>
    </a:lvl7pPr>
    <a:lvl8pPr marL="0" marR="0" indent="1600200" algn="ctr" defTabSz="53247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pple SD 산돌고딕 Neo 옅은체"/>
      </a:defRPr>
    </a:lvl8pPr>
    <a:lvl9pPr marL="0" marR="0" indent="1828800" algn="ctr" defTabSz="53247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pple SD 산돌고딕 Neo 옅은체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Apple SD 산돌고딕 Neo 세미볼드체"/>
          <a:ea typeface="Apple SD 산돌고딕 Neo 세미볼드체"/>
          <a:cs typeface="Apple SD 산돌고딕 Neo 세미볼드체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3175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3175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3175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3175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pple SD 산돌고딕 Neo 세미볼드체"/>
          <a:ea typeface="Apple SD 산돌고딕 Neo 세미볼드체"/>
          <a:cs typeface="Apple SD 산돌고딕 Neo 세미볼드체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3175" cap="flat">
              <a:noFill/>
              <a:miter lim="400000"/>
            </a:ln>
          </a:bottom>
          <a:insideH>
            <a:ln w="3175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3175" cap="flat">
              <a:solidFill>
                <a:srgbClr val="B8B8B8"/>
              </a:solidFill>
              <a:prstDash val="solid"/>
              <a:miter lim="400000"/>
            </a:ln>
          </a:left>
          <a:right>
            <a:ln w="3175" cap="flat">
              <a:solidFill>
                <a:srgbClr val="B8B8B8"/>
              </a:solidFill>
              <a:prstDash val="solid"/>
              <a:miter lim="400000"/>
            </a:ln>
          </a:right>
          <a:top>
            <a:ln w="3175" cap="flat">
              <a:solidFill>
                <a:srgbClr val="B8B8B8"/>
              </a:solidFill>
              <a:prstDash val="solid"/>
              <a:miter lim="400000"/>
            </a:ln>
          </a:top>
          <a:bottom>
            <a:ln w="3175" cap="flat">
              <a:solidFill>
                <a:srgbClr val="B8B8B8"/>
              </a:solidFill>
              <a:prstDash val="solid"/>
              <a:miter lim="400000"/>
            </a:ln>
          </a:bottom>
          <a:insideH>
            <a:ln w="3175" cap="flat">
              <a:solidFill>
                <a:srgbClr val="B8B8B8"/>
              </a:solidFill>
              <a:prstDash val="solid"/>
              <a:miter lim="400000"/>
            </a:ln>
          </a:insideH>
          <a:insideV>
            <a:ln w="3175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Apple SD 산돌고딕 Neo 세미볼드체"/>
          <a:ea typeface="Apple SD 산돌고딕 Neo 세미볼드체"/>
          <a:cs typeface="Apple SD 산돌고딕 Neo 세미볼드체"/>
        </a:font>
        <a:srgbClr val="FFFFFF"/>
      </a:tcTxStyle>
      <a:tcStyle>
        <a:tcBdr>
          <a:left>
            <a:ln w="3175" cap="flat">
              <a:solidFill>
                <a:srgbClr val="606060"/>
              </a:solidFill>
              <a:prstDash val="solid"/>
              <a:miter lim="400000"/>
            </a:ln>
          </a:left>
          <a:right>
            <a:ln w="3175" cap="flat">
              <a:solidFill>
                <a:srgbClr val="606060"/>
              </a:solidFill>
              <a:prstDash val="solid"/>
              <a:miter lim="400000"/>
            </a:ln>
          </a:right>
          <a:top>
            <a:ln w="3175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606060"/>
              </a:solidFill>
              <a:prstDash val="solid"/>
              <a:miter lim="400000"/>
            </a:ln>
          </a:insideH>
          <a:insideV>
            <a:ln w="3175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3175" cap="flat">
              <a:solidFill>
                <a:srgbClr val="B8B8B8"/>
              </a:solidFill>
              <a:prstDash val="solid"/>
              <a:miter lim="400000"/>
            </a:ln>
          </a:left>
          <a:right>
            <a:ln w="3175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B8B8B8"/>
              </a:solidFill>
              <a:prstDash val="solid"/>
              <a:miter lim="400000"/>
            </a:ln>
          </a:insideH>
          <a:insideV>
            <a:ln w="3175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Apple SD 산돌고딕 Neo 세미볼드체"/>
          <a:ea typeface="Apple SD 산돌고딕 Neo 세미볼드체"/>
          <a:cs typeface="Apple SD 산돌고딕 Neo 세미볼드체"/>
        </a:font>
        <a:srgbClr val="FFFFFF"/>
      </a:tcTxStyle>
      <a:tcStyle>
        <a:tcBdr>
          <a:left>
            <a:ln w="3175" cap="flat">
              <a:solidFill>
                <a:srgbClr val="606060"/>
              </a:solidFill>
              <a:prstDash val="solid"/>
              <a:miter lim="400000"/>
            </a:ln>
          </a:left>
          <a:right>
            <a:ln w="3175" cap="flat">
              <a:solidFill>
                <a:srgbClr val="606060"/>
              </a:solidFill>
              <a:prstDash val="solid"/>
              <a:miter lim="400000"/>
            </a:ln>
          </a:right>
          <a:top>
            <a:ln w="3175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606060"/>
              </a:solidFill>
              <a:prstDash val="solid"/>
              <a:miter lim="400000"/>
            </a:ln>
          </a:insideH>
          <a:insideV>
            <a:ln w="3175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Apple SD 산돌고딕 Neo 세미볼드체"/>
          <a:ea typeface="Apple SD 산돌고딕 Neo 세미볼드체"/>
          <a:cs typeface="Apple SD 산돌고딕 Neo 세미볼드체"/>
        </a:font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Apple SD 산돌고딕 Neo 세미볼드체"/>
          <a:ea typeface="Apple SD 산돌고딕 Neo 세미볼드체"/>
          <a:cs typeface="Apple SD 산돌고딕 Neo 세미볼드체"/>
        </a:font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Apple SD 산돌고딕 Neo 세미볼드체"/>
          <a:ea typeface="Apple SD 산돌고딕 Neo 세미볼드체"/>
          <a:cs typeface="Apple SD 산돌고딕 Neo 세미볼드체"/>
        </a:font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prstDash val="solid"/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Apple SD 산돌고딕 Neo 세미볼드체"/>
          <a:ea typeface="Apple SD 산돌고딕 Neo 세미볼드체"/>
          <a:cs typeface="Apple SD 산돌고딕 Neo 세미볼드체"/>
        </a:font>
        <a:srgbClr val="FFFFFF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prstDash val="solid"/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Apple SD 산돌고딕 Neo 세미볼드체"/>
          <a:ea typeface="Apple SD 산돌고딕 Neo 세미볼드체"/>
          <a:cs typeface="Apple SD 산돌고딕 Neo 세미볼드체"/>
        </a:font>
        <a:srgbClr val="FFFFFF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prstDash val="solid"/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Apple SD 산돌고딕 Neo 세미볼드체"/>
          <a:ea typeface="Apple SD 산돌고딕 Neo 세미볼드체"/>
          <a:cs typeface="Apple SD 산돌고딕 Neo 세미볼드체"/>
        </a:font>
        <a:srgbClr val="FFFFFF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prstDash val="solid"/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Apple SD 산돌고딕 Neo 세미볼드체"/>
          <a:ea typeface="Apple SD 산돌고딕 Neo 세미볼드체"/>
          <a:cs typeface="Apple SD 산돌고딕 Neo 세미볼드체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Apple SD 산돌고딕 Neo 세미볼드체"/>
          <a:ea typeface="Apple SD 산돌고딕 Neo 세미볼드체"/>
          <a:cs typeface="Apple SD 산돌고딕 Neo 세미볼드체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Apple SD 산돌고딕 Neo 세미볼드체"/>
          <a:ea typeface="Apple SD 산돌고딕 Neo 세미볼드체"/>
          <a:cs typeface="Apple SD 산돌고딕 Neo 세미볼드체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Apple SD 산돌고딕 Neo 볼드체"/>
          <a:ea typeface="Apple SD 산돌고딕 Neo 볼드체"/>
          <a:cs typeface="Apple SD 산돌고딕 Neo 볼드체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Apple SD 산돌고딕 Neo 볼드체"/>
          <a:ea typeface="Apple SD 산돌고딕 Neo 볼드체"/>
          <a:cs typeface="Apple SD 산돌고딕 Neo 볼드체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Apple SD 산돌고딕 Neo 볼드체"/>
          <a:ea typeface="Apple SD 산돌고딕 Neo 볼드체"/>
          <a:cs typeface="Apple SD 산돌고딕 Neo 볼드체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50" d="100"/>
          <a:sy n="50" d="100"/>
        </p:scale>
        <p:origin x="612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46674826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제목 및 부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xfrm>
            <a:off x="2342885" y="1493242"/>
            <a:ext cx="9538230" cy="3009636"/>
          </a:xfrm>
          <a:prstGeom prst="rect">
            <a:avLst/>
          </a:prstGeom>
        </p:spPr>
        <p:txBody>
          <a:bodyPr anchor="b"/>
          <a:lstStyle/>
          <a:p>
            <a:r>
              <a:t>제목 텍스트</a:t>
            </a:r>
          </a:p>
        </p:txBody>
      </p:sp>
      <p:sp>
        <p:nvSpPr>
          <p:cNvPr id="12" name="Shape 12"/>
          <p:cNvSpPr>
            <a:spLocks noGrp="1"/>
          </p:cNvSpPr>
          <p:nvPr>
            <p:ph type="body" sz="quarter" idx="1"/>
          </p:nvPr>
        </p:nvSpPr>
        <p:spPr>
          <a:xfrm>
            <a:off x="2342885" y="4583906"/>
            <a:ext cx="9538230" cy="1030222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800"/>
            </a:lvl1pPr>
            <a:lvl2pPr marL="0" indent="228600" algn="ctr">
              <a:spcBef>
                <a:spcPts val="0"/>
              </a:spcBef>
              <a:buSzTx/>
              <a:buNone/>
              <a:defRPr sz="2800"/>
            </a:lvl2pPr>
            <a:lvl3pPr marL="0" indent="457200" algn="ctr">
              <a:spcBef>
                <a:spcPts val="0"/>
              </a:spcBef>
              <a:buSzTx/>
              <a:buNone/>
              <a:defRPr sz="2800"/>
            </a:lvl3pPr>
            <a:lvl4pPr marL="0" indent="685800" algn="ctr">
              <a:spcBef>
                <a:spcPts val="0"/>
              </a:spcBef>
              <a:buSzTx/>
              <a:buNone/>
              <a:defRPr sz="2800"/>
            </a:lvl4pPr>
            <a:lvl5pPr marL="0" indent="914400" algn="ctr">
              <a:spcBef>
                <a:spcPts val="0"/>
              </a:spcBef>
              <a:buSzTx/>
              <a:buNone/>
              <a:defRPr sz="2800"/>
            </a:lvl5pPr>
          </a:lstStyle>
          <a:p>
            <a:r>
              <a:t>본문 첫 번째 줄</a:t>
            </a:r>
          </a:p>
          <a:p>
            <a:pPr lvl="1"/>
            <a:r>
              <a:t>본문 두 번째 줄</a:t>
            </a:r>
          </a:p>
          <a:p>
            <a:pPr lvl="2"/>
            <a:r>
              <a:t>본문 세 번째 줄</a:t>
            </a:r>
          </a:p>
          <a:p>
            <a:pPr lvl="3"/>
            <a:r>
              <a:t>본문 네 번째 줄</a:t>
            </a:r>
          </a:p>
          <a:p>
            <a:pPr lvl="4"/>
            <a:r>
              <a:t>본문 다섯 번째 줄</a:t>
            </a:r>
          </a:p>
        </p:txBody>
      </p:sp>
      <p:sp>
        <p:nvSpPr>
          <p:cNvPr id="13" name="Shape 1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인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>
            <a:spLocks noGrp="1"/>
          </p:cNvSpPr>
          <p:nvPr>
            <p:ph type="body" sz="quarter" idx="13"/>
          </p:nvPr>
        </p:nvSpPr>
        <p:spPr>
          <a:xfrm>
            <a:off x="2342885" y="5799335"/>
            <a:ext cx="9538230" cy="431801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0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t>–Johnny Appleseed</a:t>
            </a:r>
          </a:p>
        </p:txBody>
      </p:sp>
      <p:sp>
        <p:nvSpPr>
          <p:cNvPr id="94" name="Shape 94"/>
          <p:cNvSpPr>
            <a:spLocks noGrp="1"/>
          </p:cNvSpPr>
          <p:nvPr>
            <p:ph type="body" sz="quarter" idx="14"/>
          </p:nvPr>
        </p:nvSpPr>
        <p:spPr>
          <a:xfrm>
            <a:off x="2342885" y="3889375"/>
            <a:ext cx="9538230" cy="625079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400"/>
            </a:lvl1pPr>
          </a:lstStyle>
          <a:p>
            <a:r>
              <a:t>“여기에 인용을 입력하십시오.” </a:t>
            </a:r>
          </a:p>
        </p:txBody>
      </p:sp>
      <p:sp>
        <p:nvSpPr>
          <p:cNvPr id="95" name="Shape 9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사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>
            <a:spLocks noGrp="1"/>
          </p:cNvSpPr>
          <p:nvPr>
            <p:ph type="pic" idx="13"/>
          </p:nvPr>
        </p:nvSpPr>
        <p:spPr>
          <a:xfrm>
            <a:off x="1185333" y="0"/>
            <a:ext cx="11853334" cy="88900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hape 10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사진 - 수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>
            <a:spLocks noGrp="1"/>
          </p:cNvSpPr>
          <p:nvPr>
            <p:ph type="pic" sz="half" idx="13"/>
          </p:nvPr>
        </p:nvSpPr>
        <p:spPr>
          <a:xfrm>
            <a:off x="2649636" y="578776"/>
            <a:ext cx="8913152" cy="5394193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Shape 21"/>
          <p:cNvSpPr>
            <a:spLocks noGrp="1"/>
          </p:cNvSpPr>
          <p:nvPr>
            <p:ph type="title"/>
          </p:nvPr>
        </p:nvSpPr>
        <p:spPr>
          <a:xfrm>
            <a:off x="2342885" y="6123450"/>
            <a:ext cx="9538230" cy="1296459"/>
          </a:xfrm>
          <a:prstGeom prst="rect">
            <a:avLst/>
          </a:prstGeom>
        </p:spPr>
        <p:txBody>
          <a:bodyPr anchor="b"/>
          <a:lstStyle/>
          <a:p>
            <a:r>
              <a:t>제목 텍스트</a:t>
            </a:r>
          </a:p>
        </p:txBody>
      </p:sp>
      <p:sp>
        <p:nvSpPr>
          <p:cNvPr id="22" name="Shape 22"/>
          <p:cNvSpPr>
            <a:spLocks noGrp="1"/>
          </p:cNvSpPr>
          <p:nvPr>
            <p:ph type="body" sz="quarter" idx="1"/>
          </p:nvPr>
        </p:nvSpPr>
        <p:spPr>
          <a:xfrm>
            <a:off x="2342885" y="7466210"/>
            <a:ext cx="9538230" cy="1030223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800"/>
            </a:lvl1pPr>
            <a:lvl2pPr marL="0" indent="228600" algn="ctr">
              <a:spcBef>
                <a:spcPts val="0"/>
              </a:spcBef>
              <a:buSzTx/>
              <a:buNone/>
              <a:defRPr sz="2800"/>
            </a:lvl2pPr>
            <a:lvl3pPr marL="0" indent="457200" algn="ctr">
              <a:spcBef>
                <a:spcPts val="0"/>
              </a:spcBef>
              <a:buSzTx/>
              <a:buNone/>
              <a:defRPr sz="2800"/>
            </a:lvl3pPr>
            <a:lvl4pPr marL="0" indent="685800" algn="ctr">
              <a:spcBef>
                <a:spcPts val="0"/>
              </a:spcBef>
              <a:buSzTx/>
              <a:buNone/>
              <a:defRPr sz="2800"/>
            </a:lvl4pPr>
            <a:lvl5pPr marL="0" indent="914400" algn="ctr">
              <a:spcBef>
                <a:spcPts val="0"/>
              </a:spcBef>
              <a:buSzTx/>
              <a:buNone/>
              <a:defRPr sz="2800"/>
            </a:lvl5pPr>
          </a:lstStyle>
          <a:p>
            <a:r>
              <a:t>본문 첫 번째 줄</a:t>
            </a:r>
          </a:p>
          <a:p>
            <a:pPr lvl="1"/>
            <a:r>
              <a:t>본문 두 번째 줄</a:t>
            </a:r>
          </a:p>
          <a:p>
            <a:pPr lvl="2"/>
            <a:r>
              <a:t>본문 세 번째 줄</a:t>
            </a:r>
          </a:p>
          <a:p>
            <a:pPr lvl="3"/>
            <a:r>
              <a:t>본문 네 번째 줄</a:t>
            </a:r>
          </a:p>
          <a:p>
            <a:pPr lvl="4"/>
            <a:r>
              <a:t>본문 다섯 번째 줄</a:t>
            </a:r>
          </a:p>
        </p:txBody>
      </p:sp>
      <p:sp>
        <p:nvSpPr>
          <p:cNvPr id="23" name="Shape 23"/>
          <p:cNvSpPr>
            <a:spLocks noGrp="1"/>
          </p:cNvSpPr>
          <p:nvPr>
            <p:ph type="sldNum" sz="quarter" idx="2"/>
          </p:nvPr>
        </p:nvSpPr>
        <p:spPr>
          <a:xfrm>
            <a:off x="6953585" y="8426979"/>
            <a:ext cx="305254" cy="3339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제목 - 가운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>
            <a:spLocks noGrp="1"/>
          </p:cNvSpPr>
          <p:nvPr>
            <p:ph type="title"/>
          </p:nvPr>
        </p:nvSpPr>
        <p:spPr>
          <a:xfrm>
            <a:off x="2342885" y="2940182"/>
            <a:ext cx="9538230" cy="3009636"/>
          </a:xfrm>
          <a:prstGeom prst="rect">
            <a:avLst/>
          </a:prstGeom>
        </p:spPr>
        <p:txBody>
          <a:bodyPr/>
          <a:lstStyle/>
          <a:p>
            <a:r>
              <a:t>제목 텍스트</a:t>
            </a:r>
          </a:p>
        </p:txBody>
      </p:sp>
      <p:sp>
        <p:nvSpPr>
          <p:cNvPr id="31" name="Shape 3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사진 - 수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/>
          </p:cNvSpPr>
          <p:nvPr>
            <p:ph type="pic" sz="half" idx="13"/>
          </p:nvPr>
        </p:nvSpPr>
        <p:spPr>
          <a:xfrm>
            <a:off x="7308784" y="578776"/>
            <a:ext cx="4861719" cy="750093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Shape 39"/>
          <p:cNvSpPr>
            <a:spLocks noGrp="1"/>
          </p:cNvSpPr>
          <p:nvPr>
            <p:ph type="title"/>
          </p:nvPr>
        </p:nvSpPr>
        <p:spPr>
          <a:xfrm>
            <a:off x="2053497" y="578776"/>
            <a:ext cx="4861720" cy="3634714"/>
          </a:xfrm>
          <a:prstGeom prst="rect">
            <a:avLst/>
          </a:prstGeom>
        </p:spPr>
        <p:txBody>
          <a:bodyPr anchor="b"/>
          <a:lstStyle>
            <a:lvl1pPr>
              <a:defRPr sz="5400"/>
            </a:lvl1pPr>
          </a:lstStyle>
          <a:p>
            <a:r>
              <a:t>제목 텍스트</a:t>
            </a:r>
          </a:p>
        </p:txBody>
      </p:sp>
      <p:sp>
        <p:nvSpPr>
          <p:cNvPr id="40" name="Shape 40"/>
          <p:cNvSpPr>
            <a:spLocks noGrp="1"/>
          </p:cNvSpPr>
          <p:nvPr>
            <p:ph type="body" sz="quarter" idx="1"/>
          </p:nvPr>
        </p:nvSpPr>
        <p:spPr>
          <a:xfrm>
            <a:off x="2053497" y="4340820"/>
            <a:ext cx="4861720" cy="3738894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800"/>
            </a:lvl1pPr>
            <a:lvl2pPr marL="0" indent="228600" algn="ctr">
              <a:spcBef>
                <a:spcPts val="0"/>
              </a:spcBef>
              <a:buSzTx/>
              <a:buNone/>
              <a:defRPr sz="2800"/>
            </a:lvl2pPr>
            <a:lvl3pPr marL="0" indent="457200" algn="ctr">
              <a:spcBef>
                <a:spcPts val="0"/>
              </a:spcBef>
              <a:buSzTx/>
              <a:buNone/>
              <a:defRPr sz="2800"/>
            </a:lvl3pPr>
            <a:lvl4pPr marL="0" indent="685800" algn="ctr">
              <a:spcBef>
                <a:spcPts val="0"/>
              </a:spcBef>
              <a:buSzTx/>
              <a:buNone/>
              <a:defRPr sz="2800"/>
            </a:lvl4pPr>
            <a:lvl5pPr marL="0" indent="914400" algn="ctr">
              <a:spcBef>
                <a:spcPts val="0"/>
              </a:spcBef>
              <a:buSzTx/>
              <a:buNone/>
              <a:defRPr sz="2800"/>
            </a:lvl5pPr>
          </a:lstStyle>
          <a:p>
            <a:r>
              <a:t>본문 첫 번째 줄</a:t>
            </a:r>
          </a:p>
          <a:p>
            <a:pPr lvl="1"/>
            <a:r>
              <a:t>본문 두 번째 줄</a:t>
            </a:r>
          </a:p>
          <a:p>
            <a:pPr lvl="2"/>
            <a:r>
              <a:t>본문 세 번째 줄</a:t>
            </a:r>
          </a:p>
          <a:p>
            <a:pPr lvl="3"/>
            <a:r>
              <a:t>본문 네 번째 줄</a:t>
            </a:r>
          </a:p>
          <a:p>
            <a:pPr lvl="4"/>
            <a:r>
              <a:t>본문 다섯 번째 줄</a:t>
            </a:r>
          </a:p>
        </p:txBody>
      </p:sp>
      <p:sp>
        <p:nvSpPr>
          <p:cNvPr id="41" name="Shape 4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제목 - 상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제목 텍스트</a:t>
            </a:r>
          </a:p>
        </p:txBody>
      </p:sp>
      <p:sp>
        <p:nvSpPr>
          <p:cNvPr id="49" name="Shape 4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제목 및 구분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제목 텍스트</a:t>
            </a:r>
          </a:p>
        </p:txBody>
      </p:sp>
      <p:sp>
        <p:nvSpPr>
          <p:cNvPr id="57" name="Shape 57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본문 첫 번째 줄</a:t>
            </a:r>
          </a:p>
          <a:p>
            <a:pPr lvl="1"/>
            <a:r>
              <a:t>본문 두 번째 줄</a:t>
            </a:r>
          </a:p>
          <a:p>
            <a:pPr lvl="2"/>
            <a:r>
              <a:t>본문 세 번째 줄</a:t>
            </a:r>
          </a:p>
          <a:p>
            <a:pPr lvl="3"/>
            <a:r>
              <a:t>본문 네 번째 줄</a:t>
            </a:r>
          </a:p>
          <a:p>
            <a:pPr lvl="4"/>
            <a:r>
              <a:t>본문 다섯 번째 줄</a:t>
            </a:r>
          </a:p>
        </p:txBody>
      </p:sp>
      <p:sp>
        <p:nvSpPr>
          <p:cNvPr id="58" name="Shape 5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제목, 구분점 및 사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/>
          </p:cNvSpPr>
          <p:nvPr>
            <p:ph type="pic" sz="half" idx="13"/>
          </p:nvPr>
        </p:nvSpPr>
        <p:spPr>
          <a:xfrm>
            <a:off x="7308783" y="2372981"/>
            <a:ext cx="4861720" cy="572988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Shape 6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제목 텍스트</a:t>
            </a:r>
          </a:p>
        </p:txBody>
      </p:sp>
      <p:sp>
        <p:nvSpPr>
          <p:cNvPr id="67" name="Shape 67"/>
          <p:cNvSpPr>
            <a:spLocks noGrp="1"/>
          </p:cNvSpPr>
          <p:nvPr>
            <p:ph type="body" sz="half" idx="1"/>
          </p:nvPr>
        </p:nvSpPr>
        <p:spPr>
          <a:xfrm>
            <a:off x="2053497" y="2372981"/>
            <a:ext cx="4861720" cy="5729884"/>
          </a:xfrm>
          <a:prstGeom prst="rect">
            <a:avLst/>
          </a:prstGeom>
        </p:spPr>
        <p:txBody>
          <a:bodyPr/>
          <a:lstStyle>
            <a:lvl1pPr marL="293914" indent="-293914">
              <a:spcBef>
                <a:spcPts val="2900"/>
              </a:spcBef>
              <a:defRPr sz="2400"/>
            </a:lvl1pPr>
            <a:lvl2pPr marL="636814" indent="-293914">
              <a:spcBef>
                <a:spcPts val="2900"/>
              </a:spcBef>
              <a:defRPr sz="2400"/>
            </a:lvl2pPr>
            <a:lvl3pPr marL="979714" indent="-293914">
              <a:spcBef>
                <a:spcPts val="2900"/>
              </a:spcBef>
              <a:defRPr sz="2400"/>
            </a:lvl3pPr>
            <a:lvl4pPr marL="1322614" indent="-293914">
              <a:spcBef>
                <a:spcPts val="2900"/>
              </a:spcBef>
              <a:defRPr sz="2400"/>
            </a:lvl4pPr>
            <a:lvl5pPr marL="1665514" indent="-293914">
              <a:spcBef>
                <a:spcPts val="2900"/>
              </a:spcBef>
              <a:defRPr sz="2400"/>
            </a:lvl5pPr>
          </a:lstStyle>
          <a:p>
            <a:r>
              <a:t>본문 첫 번째 줄</a:t>
            </a:r>
          </a:p>
          <a:p>
            <a:pPr lvl="1"/>
            <a:r>
              <a:t>본문 두 번째 줄</a:t>
            </a:r>
          </a:p>
          <a:p>
            <a:pPr lvl="2"/>
            <a:r>
              <a:t>본문 세 번째 줄</a:t>
            </a:r>
          </a:p>
          <a:p>
            <a:pPr lvl="3"/>
            <a:r>
              <a:t>본문 네 번째 줄</a:t>
            </a:r>
          </a:p>
          <a:p>
            <a:pPr lvl="4"/>
            <a:r>
              <a:t>본문 다섯 번째 줄</a:t>
            </a:r>
          </a:p>
        </p:txBody>
      </p:sp>
      <p:sp>
        <p:nvSpPr>
          <p:cNvPr id="68" name="Shape 6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구분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>
            <a:spLocks noGrp="1"/>
          </p:cNvSpPr>
          <p:nvPr>
            <p:ph type="body" idx="1"/>
          </p:nvPr>
        </p:nvSpPr>
        <p:spPr>
          <a:xfrm>
            <a:off x="2053497" y="1157552"/>
            <a:ext cx="10117006" cy="6574896"/>
          </a:xfrm>
          <a:prstGeom prst="rect">
            <a:avLst/>
          </a:prstGeom>
        </p:spPr>
        <p:txBody>
          <a:bodyPr/>
          <a:lstStyle/>
          <a:p>
            <a:r>
              <a:t>본문 첫 번째 줄</a:t>
            </a:r>
          </a:p>
          <a:p>
            <a:pPr lvl="1"/>
            <a:r>
              <a:t>본문 두 번째 줄</a:t>
            </a:r>
          </a:p>
          <a:p>
            <a:pPr lvl="2"/>
            <a:r>
              <a:t>본문 세 번째 줄</a:t>
            </a:r>
          </a:p>
          <a:p>
            <a:pPr lvl="3"/>
            <a:r>
              <a:t>본문 네 번째 줄</a:t>
            </a:r>
          </a:p>
          <a:p>
            <a:pPr lvl="4"/>
            <a:r>
              <a:t>본문 다섯 번째 줄</a:t>
            </a:r>
          </a:p>
        </p:txBody>
      </p:sp>
      <p:sp>
        <p:nvSpPr>
          <p:cNvPr id="76" name="Shape 7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사진 - 3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>
            <a:spLocks noGrp="1"/>
          </p:cNvSpPr>
          <p:nvPr>
            <p:ph type="pic" sz="quarter" idx="13"/>
          </p:nvPr>
        </p:nvSpPr>
        <p:spPr>
          <a:xfrm>
            <a:off x="7308784" y="4641784"/>
            <a:ext cx="4861719" cy="343793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Shape 84"/>
          <p:cNvSpPr>
            <a:spLocks noGrp="1"/>
          </p:cNvSpPr>
          <p:nvPr>
            <p:ph type="pic" sz="quarter" idx="14"/>
          </p:nvPr>
        </p:nvSpPr>
        <p:spPr>
          <a:xfrm>
            <a:off x="7314451" y="810286"/>
            <a:ext cx="4861720" cy="343793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Shape 85"/>
          <p:cNvSpPr>
            <a:spLocks noGrp="1"/>
          </p:cNvSpPr>
          <p:nvPr>
            <p:ph type="pic" sz="half" idx="15"/>
          </p:nvPr>
        </p:nvSpPr>
        <p:spPr>
          <a:xfrm>
            <a:off x="2053497" y="810286"/>
            <a:ext cx="4861720" cy="726942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hape 8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2053497" y="405143"/>
            <a:ext cx="10117006" cy="1967839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6302" tIns="46302" rIns="46302" bIns="46302" anchor="ctr">
            <a:normAutofit/>
          </a:bodyPr>
          <a:lstStyle/>
          <a:p>
            <a:r>
              <a:t>제목 텍스트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2053497" y="2372981"/>
            <a:ext cx="10117006" cy="5729884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6302" tIns="46302" rIns="46302" bIns="46302" anchor="ctr">
            <a:normAutofit/>
          </a:bodyPr>
          <a:lstStyle/>
          <a:p>
            <a:r>
              <a:t>본문 첫 번째 줄</a:t>
            </a:r>
          </a:p>
          <a:p>
            <a:pPr lvl="1"/>
            <a:r>
              <a:t>본문 두 번째 줄</a:t>
            </a:r>
          </a:p>
          <a:p>
            <a:pPr lvl="2"/>
            <a:r>
              <a:t>본문 세 번째 줄</a:t>
            </a:r>
          </a:p>
          <a:p>
            <a:pPr lvl="3"/>
            <a:r>
              <a:t>본문 네 번째 줄</a:t>
            </a:r>
          </a:p>
          <a:p>
            <a:pPr lvl="4"/>
            <a:r>
              <a:t>본문 다섯 번째 줄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6953585" y="8432766"/>
            <a:ext cx="305254" cy="333905"/>
          </a:xfrm>
          <a:prstGeom prst="rect">
            <a:avLst/>
          </a:prstGeom>
          <a:ln w="3175">
            <a:miter lim="400000"/>
          </a:ln>
        </p:spPr>
        <p:txBody>
          <a:bodyPr wrap="none" lIns="46302" tIns="46302" rIns="46302" bIns="46302">
            <a:spAutoFit/>
          </a:bodyPr>
          <a:lstStyle>
            <a:lvl1pPr>
              <a:defRPr sz="16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/>
  <p:txStyles>
    <p:titleStyle>
      <a:lvl1pPr marL="0" marR="0" indent="0" algn="ctr" defTabSz="53247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Apple SD 산돌고딕 Neo 옅은체"/>
        </a:defRPr>
      </a:lvl1pPr>
      <a:lvl2pPr marL="0" marR="0" indent="228600" algn="ctr" defTabSz="53247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Apple SD 산돌고딕 Neo 옅은체"/>
        </a:defRPr>
      </a:lvl2pPr>
      <a:lvl3pPr marL="0" marR="0" indent="457200" algn="ctr" defTabSz="53247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Apple SD 산돌고딕 Neo 옅은체"/>
        </a:defRPr>
      </a:lvl3pPr>
      <a:lvl4pPr marL="0" marR="0" indent="685800" algn="ctr" defTabSz="53247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Apple SD 산돌고딕 Neo 옅은체"/>
        </a:defRPr>
      </a:lvl4pPr>
      <a:lvl5pPr marL="0" marR="0" indent="914400" algn="ctr" defTabSz="53247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Apple SD 산돌고딕 Neo 옅은체"/>
        </a:defRPr>
      </a:lvl5pPr>
      <a:lvl6pPr marL="0" marR="0" indent="1143000" algn="ctr" defTabSz="53247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Apple SD 산돌고딕 Neo 옅은체"/>
        </a:defRPr>
      </a:lvl6pPr>
      <a:lvl7pPr marL="0" marR="0" indent="1371600" algn="ctr" defTabSz="53247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Apple SD 산돌고딕 Neo 옅은체"/>
        </a:defRPr>
      </a:lvl7pPr>
      <a:lvl8pPr marL="0" marR="0" indent="1600200" algn="ctr" defTabSz="53247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Apple SD 산돌고딕 Neo 옅은체"/>
        </a:defRPr>
      </a:lvl8pPr>
      <a:lvl9pPr marL="0" marR="0" indent="1828800" algn="ctr" defTabSz="53247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Apple SD 산돌고딕 Neo 옅은체"/>
        </a:defRPr>
      </a:lvl9pPr>
    </p:titleStyle>
    <p:bodyStyle>
      <a:lvl1pPr marL="395111" marR="0" indent="-395111" algn="l" defTabSz="532473" rtl="0" latinLnBrk="0">
        <a:lnSpc>
          <a:spcPct val="100000"/>
        </a:lnSpc>
        <a:spcBef>
          <a:spcPts val="3800"/>
        </a:spcBef>
        <a:spcAft>
          <a:spcPts val="0"/>
        </a:spcAft>
        <a:buClrTx/>
        <a:buSzPct val="7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Apple SD 산돌고딕 Neo 옅은체"/>
        </a:defRPr>
      </a:lvl1pPr>
      <a:lvl2pPr marL="839611" marR="0" indent="-395111" algn="l" defTabSz="532473" rtl="0" latinLnBrk="0">
        <a:lnSpc>
          <a:spcPct val="100000"/>
        </a:lnSpc>
        <a:spcBef>
          <a:spcPts val="3800"/>
        </a:spcBef>
        <a:spcAft>
          <a:spcPts val="0"/>
        </a:spcAft>
        <a:buClrTx/>
        <a:buSzPct val="7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Apple SD 산돌고딕 Neo 옅은체"/>
        </a:defRPr>
      </a:lvl2pPr>
      <a:lvl3pPr marL="1284111" marR="0" indent="-395111" algn="l" defTabSz="532473" rtl="0" latinLnBrk="0">
        <a:lnSpc>
          <a:spcPct val="100000"/>
        </a:lnSpc>
        <a:spcBef>
          <a:spcPts val="3800"/>
        </a:spcBef>
        <a:spcAft>
          <a:spcPts val="0"/>
        </a:spcAft>
        <a:buClrTx/>
        <a:buSzPct val="7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Apple SD 산돌고딕 Neo 옅은체"/>
        </a:defRPr>
      </a:lvl3pPr>
      <a:lvl4pPr marL="1728611" marR="0" indent="-395111" algn="l" defTabSz="532473" rtl="0" latinLnBrk="0">
        <a:lnSpc>
          <a:spcPct val="100000"/>
        </a:lnSpc>
        <a:spcBef>
          <a:spcPts val="3800"/>
        </a:spcBef>
        <a:spcAft>
          <a:spcPts val="0"/>
        </a:spcAft>
        <a:buClrTx/>
        <a:buSzPct val="7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Apple SD 산돌고딕 Neo 옅은체"/>
        </a:defRPr>
      </a:lvl4pPr>
      <a:lvl5pPr marL="2173111" marR="0" indent="-395111" algn="l" defTabSz="532473" rtl="0" latinLnBrk="0">
        <a:lnSpc>
          <a:spcPct val="100000"/>
        </a:lnSpc>
        <a:spcBef>
          <a:spcPts val="3800"/>
        </a:spcBef>
        <a:spcAft>
          <a:spcPts val="0"/>
        </a:spcAft>
        <a:buClrTx/>
        <a:buSzPct val="7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Apple SD 산돌고딕 Neo 옅은체"/>
        </a:defRPr>
      </a:lvl5pPr>
      <a:lvl6pPr marL="2617611" marR="0" indent="-395111" algn="l" defTabSz="532473" rtl="0" latinLnBrk="0">
        <a:lnSpc>
          <a:spcPct val="100000"/>
        </a:lnSpc>
        <a:spcBef>
          <a:spcPts val="3800"/>
        </a:spcBef>
        <a:spcAft>
          <a:spcPts val="0"/>
        </a:spcAft>
        <a:buClrTx/>
        <a:buSzPct val="7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Apple SD 산돌고딕 Neo 옅은체"/>
        </a:defRPr>
      </a:lvl6pPr>
      <a:lvl7pPr marL="3062111" marR="0" indent="-395111" algn="l" defTabSz="532473" rtl="0" latinLnBrk="0">
        <a:lnSpc>
          <a:spcPct val="100000"/>
        </a:lnSpc>
        <a:spcBef>
          <a:spcPts val="3800"/>
        </a:spcBef>
        <a:spcAft>
          <a:spcPts val="0"/>
        </a:spcAft>
        <a:buClrTx/>
        <a:buSzPct val="7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Apple SD 산돌고딕 Neo 옅은체"/>
        </a:defRPr>
      </a:lvl7pPr>
      <a:lvl8pPr marL="3506611" marR="0" indent="-395111" algn="l" defTabSz="532473" rtl="0" latinLnBrk="0">
        <a:lnSpc>
          <a:spcPct val="100000"/>
        </a:lnSpc>
        <a:spcBef>
          <a:spcPts val="3800"/>
        </a:spcBef>
        <a:spcAft>
          <a:spcPts val="0"/>
        </a:spcAft>
        <a:buClrTx/>
        <a:buSzPct val="7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Apple SD 산돌고딕 Neo 옅은체"/>
        </a:defRPr>
      </a:lvl8pPr>
      <a:lvl9pPr marL="3951111" marR="0" indent="-395111" algn="l" defTabSz="532473" rtl="0" latinLnBrk="0">
        <a:lnSpc>
          <a:spcPct val="100000"/>
        </a:lnSpc>
        <a:spcBef>
          <a:spcPts val="3800"/>
        </a:spcBef>
        <a:spcAft>
          <a:spcPts val="0"/>
        </a:spcAft>
        <a:buClrTx/>
        <a:buSzPct val="7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Apple SD 산돌고딕 Neo 옅은체"/>
        </a:defRPr>
      </a:lvl9pPr>
    </p:bodyStyle>
    <p:otherStyle>
      <a:lvl1pPr marL="0" marR="0" indent="0" algn="ctr" defTabSz="53247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pple SD 산돌고딕 Neo 옅은체"/>
        </a:defRPr>
      </a:lvl1pPr>
      <a:lvl2pPr marL="0" marR="0" indent="228600" algn="ctr" defTabSz="53247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pple SD 산돌고딕 Neo 옅은체"/>
        </a:defRPr>
      </a:lvl2pPr>
      <a:lvl3pPr marL="0" marR="0" indent="457200" algn="ctr" defTabSz="53247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pple SD 산돌고딕 Neo 옅은체"/>
        </a:defRPr>
      </a:lvl3pPr>
      <a:lvl4pPr marL="0" marR="0" indent="685800" algn="ctr" defTabSz="53247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pple SD 산돌고딕 Neo 옅은체"/>
        </a:defRPr>
      </a:lvl4pPr>
      <a:lvl5pPr marL="0" marR="0" indent="914400" algn="ctr" defTabSz="53247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pple SD 산돌고딕 Neo 옅은체"/>
        </a:defRPr>
      </a:lvl5pPr>
      <a:lvl6pPr marL="0" marR="0" indent="1143000" algn="ctr" defTabSz="53247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pple SD 산돌고딕 Neo 옅은체"/>
        </a:defRPr>
      </a:lvl6pPr>
      <a:lvl7pPr marL="0" marR="0" indent="1371600" algn="ctr" defTabSz="53247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pple SD 산돌고딕 Neo 옅은체"/>
        </a:defRPr>
      </a:lvl7pPr>
      <a:lvl8pPr marL="0" marR="0" indent="1600200" algn="ctr" defTabSz="53247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pple SD 산돌고딕 Neo 옅은체"/>
        </a:defRPr>
      </a:lvl8pPr>
      <a:lvl9pPr marL="0" marR="0" indent="1828800" algn="ctr" defTabSz="53247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pple SD 산돌고딕 Neo 옅은체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pasted-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481243" y="3417322"/>
            <a:ext cx="3971077" cy="5467497"/>
          </a:xfrm>
          <a:prstGeom prst="rect">
            <a:avLst/>
          </a:prstGeom>
          <a:ln w="3175">
            <a:miter lim="400000"/>
          </a:ln>
        </p:spPr>
      </p:pic>
      <p:sp>
        <p:nvSpPr>
          <p:cNvPr id="120" name="Shape 120"/>
          <p:cNvSpPr/>
          <p:nvPr/>
        </p:nvSpPr>
        <p:spPr>
          <a:xfrm>
            <a:off x="12644752" y="157647"/>
            <a:ext cx="93572" cy="370507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6302" tIns="46302" rIns="46302" bIns="46302" anchor="ctr">
            <a:spAutoFit/>
          </a:bodyPr>
          <a:lstStyle/>
          <a:p>
            <a:pPr>
              <a:defRPr sz="2000" spc="-200">
                <a:solidFill>
                  <a:srgbClr val="4F4F4F"/>
                </a:solidFill>
              </a:defRPr>
            </a:pPr>
            <a:endParaRPr sz="1800" dirty="0">
              <a:ln>
                <a:solidFill>
                  <a:schemeClr val="accent1">
                    <a:alpha val="1000"/>
                  </a:schemeClr>
                </a:solidFill>
              </a:ln>
              <a:latin typeface="맑은 고딕" panose="020B0503020000020004" pitchFamily="50" charset="-127"/>
              <a:ea typeface="맑은 고딕" panose="020B0503020000020004" pitchFamily="50" charset="-127"/>
              <a:cs typeface="Apple SD 산돌고딕 Neo 세미볼드체"/>
              <a:sym typeface="Apple SD 산돌고딕 Neo 세미볼드체"/>
            </a:endParaRPr>
          </a:p>
        </p:txBody>
      </p:sp>
      <p:sp>
        <p:nvSpPr>
          <p:cNvPr id="121" name="Shape 121"/>
          <p:cNvSpPr/>
          <p:nvPr/>
        </p:nvSpPr>
        <p:spPr>
          <a:xfrm>
            <a:off x="731627" y="2359645"/>
            <a:ext cx="9868639" cy="2432610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6302" tIns="46302" rIns="46302" bIns="46302" anchor="ctr">
            <a:spAutoFit/>
          </a:bodyPr>
          <a:lstStyle/>
          <a:p>
            <a:pPr algn="l">
              <a:defRPr sz="2800" spc="-280">
                <a:solidFill>
                  <a:srgbClr val="F3BE3C"/>
                </a:solidFill>
                <a:latin typeface="Apple SD 산돌고딕 Neo 세미볼드체"/>
                <a:ea typeface="Apple SD 산돌고딕 Neo 세미볼드체"/>
                <a:cs typeface="Apple SD 산돌고딕 Neo 세미볼드체"/>
                <a:sym typeface="Apple SD 산돌고딕 Neo 세미볼드체"/>
              </a:defRPr>
            </a:pPr>
            <a:r>
              <a:rPr lang="ko-KR" altLang="en-US" sz="4000" b="1" spc="-300" dirty="0" smtClean="0">
                <a:ln>
                  <a:solidFill>
                    <a:schemeClr val="accent1">
                      <a:alpha val="100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무선 가스차단시설 안전 관리 가이드라인 개발</a:t>
            </a:r>
            <a:endParaRPr lang="en-US" altLang="ko-KR" sz="4000" b="1" spc="-300" dirty="0" smtClean="0">
              <a:ln>
                <a:solidFill>
                  <a:schemeClr val="accent1">
                    <a:alpha val="1000"/>
                  </a:schemeClr>
                </a:solidFill>
              </a:ln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l">
              <a:defRPr sz="2800" spc="-280">
                <a:solidFill>
                  <a:srgbClr val="F3BE3C"/>
                </a:solidFill>
                <a:latin typeface="Apple SD 산돌고딕 Neo 세미볼드체"/>
                <a:ea typeface="Apple SD 산돌고딕 Neo 세미볼드체"/>
                <a:cs typeface="Apple SD 산돌고딕 Neo 세미볼드체"/>
                <a:sym typeface="Apple SD 산돌고딕 Neo 세미볼드체"/>
              </a:defRPr>
            </a:pPr>
            <a:endParaRPr lang="en-US" altLang="ko-KR" b="1" spc="-300" dirty="0" smtClean="0">
              <a:ln>
                <a:solidFill>
                  <a:schemeClr val="accent1">
                    <a:alpha val="1000"/>
                  </a:schemeClr>
                </a:solidFill>
              </a:ln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l">
              <a:defRPr sz="2800" spc="-280">
                <a:solidFill>
                  <a:srgbClr val="F3BE3C"/>
                </a:solidFill>
                <a:latin typeface="Apple SD 산돌고딕 Neo 세미볼드체"/>
                <a:ea typeface="Apple SD 산돌고딕 Neo 세미볼드체"/>
                <a:cs typeface="Apple SD 산돌고딕 Neo 세미볼드체"/>
                <a:sym typeface="Apple SD 산돌고딕 Neo 세미볼드체"/>
              </a:defRPr>
            </a:pPr>
            <a:r>
              <a:rPr lang="en-US" altLang="ko-KR" b="1" spc="-300" dirty="0" smtClean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rgbClr val="F38F69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2020. 10</a:t>
            </a:r>
          </a:p>
          <a:p>
            <a:pPr algn="l">
              <a:defRPr sz="2800" spc="-280">
                <a:solidFill>
                  <a:srgbClr val="F3BE3C"/>
                </a:solidFill>
                <a:latin typeface="Apple SD 산돌고딕 Neo 세미볼드체"/>
                <a:ea typeface="Apple SD 산돌고딕 Neo 세미볼드체"/>
                <a:cs typeface="Apple SD 산돌고딕 Neo 세미볼드체"/>
                <a:sym typeface="Apple SD 산돌고딕 Neo 세미볼드체"/>
              </a:defRPr>
            </a:pPr>
            <a:r>
              <a:rPr lang="ko-KR" altLang="en-US" b="1" spc="-300" dirty="0" smtClean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rgbClr val="F38F69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황도연 </a:t>
            </a:r>
            <a:r>
              <a:rPr lang="en-US" altLang="ko-KR" b="1" spc="-300" dirty="0" smtClean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rgbClr val="F38F69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· </a:t>
            </a:r>
            <a:r>
              <a:rPr lang="ko-KR" altLang="en-US" b="1" spc="-300" dirty="0" smtClean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rgbClr val="F38F69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오정석</a:t>
            </a:r>
            <a:endParaRPr lang="en-US" altLang="ko-KR" b="1" spc="-300" dirty="0" smtClean="0">
              <a:ln>
                <a:solidFill>
                  <a:schemeClr val="accent1">
                    <a:alpha val="1000"/>
                  </a:schemeClr>
                </a:solidFill>
              </a:ln>
              <a:solidFill>
                <a:srgbClr val="F38F69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l">
              <a:defRPr sz="2800" spc="-280">
                <a:solidFill>
                  <a:srgbClr val="F3BE3C"/>
                </a:solidFill>
                <a:latin typeface="Apple SD 산돌고딕 Neo 세미볼드체"/>
                <a:ea typeface="Apple SD 산돌고딕 Neo 세미볼드체"/>
                <a:cs typeface="Apple SD 산돌고딕 Neo 세미볼드체"/>
                <a:sym typeface="Apple SD 산돌고딕 Neo 세미볼드체"/>
              </a:defRPr>
            </a:pPr>
            <a:r>
              <a:rPr lang="ko-KR" altLang="en-US" b="1" spc="-300" dirty="0" smtClean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rgbClr val="F38F69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한국가스안전공사 가스안전연구원</a:t>
            </a:r>
            <a:endParaRPr lang="en-US" altLang="ko-KR" b="1" spc="-300" dirty="0" smtClean="0">
              <a:ln>
                <a:solidFill>
                  <a:schemeClr val="accent1">
                    <a:alpha val="1000"/>
                  </a:schemeClr>
                </a:solidFill>
              </a:ln>
              <a:solidFill>
                <a:srgbClr val="F38F69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22" name="Shape 122"/>
          <p:cNvSpPr/>
          <p:nvPr/>
        </p:nvSpPr>
        <p:spPr>
          <a:xfrm>
            <a:off x="539014" y="2449689"/>
            <a:ext cx="67081" cy="2342565"/>
          </a:xfrm>
          <a:prstGeom prst="rect">
            <a:avLst/>
          </a:prstGeom>
          <a:blipFill>
            <a:blip r:embed="rId3"/>
          </a:blipFill>
          <a:ln w="3175">
            <a:miter lim="400000"/>
          </a:ln>
        </p:spPr>
        <p:txBody>
          <a:bodyPr lIns="46302" tIns="46302" rIns="46302" bIns="46302" anchor="ctr"/>
          <a:lstStyle/>
          <a:p>
            <a:pPr>
              <a:defRPr sz="2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3" name="Shape 123"/>
          <p:cNvSpPr/>
          <p:nvPr/>
        </p:nvSpPr>
        <p:spPr>
          <a:xfrm>
            <a:off x="445441" y="7959679"/>
            <a:ext cx="93573" cy="370507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6302" tIns="46302" rIns="46302" bIns="46302" anchor="ctr">
            <a:spAutoFit/>
          </a:bodyPr>
          <a:lstStyle/>
          <a:p>
            <a:pPr algn="l">
              <a:defRPr sz="2000" spc="-200">
                <a:solidFill>
                  <a:srgbClr val="4F4F4F"/>
                </a:solidFill>
              </a:defRPr>
            </a:pPr>
            <a:endParaRPr sz="1800" dirty="0">
              <a:ln>
                <a:solidFill>
                  <a:schemeClr val="accent1">
                    <a:alpha val="1000"/>
                  </a:schemeClr>
                </a:solidFill>
              </a:ln>
              <a:latin typeface="맑은 고딕" panose="020B0503020000020004" pitchFamily="50" charset="-127"/>
              <a:ea typeface="맑은 고딕" panose="020B0503020000020004" pitchFamily="50" charset="-127"/>
              <a:cs typeface="Apple SD 산돌고딕 Neo 세미볼드체"/>
              <a:sym typeface="Apple SD 산돌고딕 Neo 세미볼드체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/>
          <p:nvPr/>
        </p:nvSpPr>
        <p:spPr>
          <a:xfrm>
            <a:off x="-42334" y="533399"/>
            <a:ext cx="14308668" cy="1"/>
          </a:xfrm>
          <a:prstGeom prst="line">
            <a:avLst/>
          </a:prstGeom>
          <a:ln w="12700">
            <a:solidFill>
              <a:srgbClr val="696969"/>
            </a:solidFill>
            <a:miter lim="400000"/>
          </a:ln>
        </p:spPr>
        <p:txBody>
          <a:bodyPr lIns="46302" tIns="46302" rIns="46302" bIns="46302" anchor="ctr"/>
          <a:lstStyle/>
          <a:p>
            <a:pPr>
              <a:defRPr sz="2000"/>
            </a:pPr>
            <a:endParaRPr/>
          </a:p>
        </p:txBody>
      </p:sp>
      <p:sp>
        <p:nvSpPr>
          <p:cNvPr id="141" name="Shape 141"/>
          <p:cNvSpPr/>
          <p:nvPr/>
        </p:nvSpPr>
        <p:spPr>
          <a:xfrm>
            <a:off x="-12700" y="8762999"/>
            <a:ext cx="14224000" cy="1"/>
          </a:xfrm>
          <a:prstGeom prst="line">
            <a:avLst/>
          </a:prstGeom>
          <a:ln w="12700">
            <a:solidFill>
              <a:srgbClr val="696969"/>
            </a:solidFill>
            <a:miter lim="400000"/>
          </a:ln>
        </p:spPr>
        <p:txBody>
          <a:bodyPr lIns="46302" tIns="46302" rIns="46302" bIns="46302" anchor="ctr"/>
          <a:lstStyle/>
          <a:p>
            <a:pPr>
              <a:defRPr sz="2000"/>
            </a:pPr>
            <a:endParaRPr/>
          </a:p>
        </p:txBody>
      </p:sp>
      <p:sp>
        <p:nvSpPr>
          <p:cNvPr id="142" name="Shape 142"/>
          <p:cNvSpPr/>
          <p:nvPr/>
        </p:nvSpPr>
        <p:spPr>
          <a:xfrm>
            <a:off x="820430" y="724970"/>
            <a:ext cx="4677456" cy="70906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6302" tIns="46302" rIns="46302" bIns="46302" anchor="ctr">
            <a:spAutoFit/>
          </a:bodyPr>
          <a:lstStyle>
            <a:lvl1pPr algn="l">
              <a:defRPr sz="2800" spc="-280">
                <a:solidFill>
                  <a:srgbClr val="F3BE3C"/>
                </a:solidFill>
                <a:latin typeface="Apple SD 산돌고딕 Neo 세미볼드체"/>
                <a:ea typeface="Apple SD 산돌고딕 Neo 세미볼드체"/>
                <a:cs typeface="Apple SD 산돌고딕 Neo 세미볼드체"/>
                <a:sym typeface="Apple SD 산돌고딕 Neo 세미볼드체"/>
              </a:defRPr>
            </a:lvl1pPr>
          </a:lstStyle>
          <a:p>
            <a:r>
              <a:rPr lang="ko-KR" altLang="en-US" sz="4000" dirty="0" smtClean="0">
                <a:ln>
                  <a:solidFill>
                    <a:schemeClr val="accent1">
                      <a:alpha val="100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안전 가이드라인 개발</a:t>
            </a:r>
            <a:endParaRPr sz="4000" dirty="0">
              <a:ln>
                <a:solidFill>
                  <a:schemeClr val="accent1">
                    <a:alpha val="1000"/>
                  </a:schemeClr>
                </a:solidFill>
              </a:ln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43" name="Shape 143"/>
          <p:cNvSpPr/>
          <p:nvPr/>
        </p:nvSpPr>
        <p:spPr>
          <a:xfrm>
            <a:off x="194004" y="640703"/>
            <a:ext cx="651995" cy="801394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6302" tIns="46302" rIns="46302" bIns="46302" anchor="ctr">
            <a:spAutoFit/>
          </a:bodyPr>
          <a:lstStyle>
            <a:lvl1pPr algn="l">
              <a:defRPr sz="4600" spc="-460">
                <a:solidFill>
                  <a:srgbClr val="D3CCB0"/>
                </a:solidFill>
                <a:latin typeface="Dinbol"/>
                <a:ea typeface="Dinbol"/>
                <a:cs typeface="Dinbol"/>
                <a:sym typeface="Dinbol"/>
              </a:defRPr>
            </a:lvl1pPr>
          </a:lstStyle>
          <a:p>
            <a:r>
              <a:rPr dirty="0" smtClean="0"/>
              <a:t>0</a:t>
            </a:r>
            <a:r>
              <a:rPr lang="en-US" dirty="0" smtClean="0"/>
              <a:t>3</a:t>
            </a:r>
            <a:endParaRPr dirty="0"/>
          </a:p>
        </p:txBody>
      </p:sp>
      <p:sp>
        <p:nvSpPr>
          <p:cNvPr id="144" name="Shape 144"/>
          <p:cNvSpPr/>
          <p:nvPr/>
        </p:nvSpPr>
        <p:spPr>
          <a:xfrm>
            <a:off x="816910" y="1775852"/>
            <a:ext cx="7528804" cy="400566"/>
          </a:xfrm>
          <a:prstGeom prst="rect">
            <a:avLst/>
          </a:prstGeom>
          <a:blipFill>
            <a:blip r:embed="rId2"/>
          </a:blipFill>
          <a:ln w="3175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6302" tIns="46302" rIns="46302" bIns="46302" anchor="ctr"/>
          <a:lstStyle/>
          <a:p>
            <a:pPr>
              <a:defRPr sz="2000" spc="-200">
                <a:solidFill>
                  <a:srgbClr val="FFFFFF"/>
                </a:solidFill>
                <a:latin typeface="Apple SD 산돌고딕 Neo 세미볼드체"/>
                <a:ea typeface="Apple SD 산돌고딕 Neo 세미볼드체"/>
                <a:cs typeface="Apple SD 산돌고딕 Neo 세미볼드체"/>
                <a:sym typeface="Apple SD 산돌고딕 Neo 세미볼드체"/>
              </a:defRPr>
            </a:pPr>
            <a:r>
              <a:rPr lang="ko-KR" altLang="en-US" sz="2400" dirty="0" err="1" smtClean="0">
                <a:ln>
                  <a:solidFill>
                    <a:schemeClr val="accent1">
                      <a:alpha val="100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무선기반</a:t>
            </a:r>
            <a:r>
              <a:rPr lang="ko-KR" altLang="en-US" sz="2400" dirty="0" smtClean="0">
                <a:ln>
                  <a:solidFill>
                    <a:schemeClr val="accent1">
                      <a:alpha val="100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 가스안전장치 성능평가를 위한 시험평가 장비</a:t>
            </a:r>
            <a:endParaRPr sz="2400" dirty="0">
              <a:ln>
                <a:solidFill>
                  <a:schemeClr val="accent1">
                    <a:alpha val="1000"/>
                  </a:schemeClr>
                </a:solidFill>
              </a:ln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16910" y="2406744"/>
            <a:ext cx="13103611" cy="6125929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6302" tIns="46302" rIns="46302" bIns="46302" numCol="1" spcCol="38100" rtlCol="0" anchor="ctr">
            <a:spAutoFit/>
          </a:bodyPr>
          <a:lstStyle/>
          <a:p>
            <a:pPr marL="457200" marR="0" indent="-457200" algn="l" defTabSz="53247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</a:pPr>
            <a:r>
              <a:rPr lang="ko-KR" altLang="en-US" sz="2800" dirty="0" smtClean="0"/>
              <a:t>시험평가 장비의 개요</a:t>
            </a:r>
            <a:endParaRPr lang="en-US" altLang="ko-KR" sz="2800" dirty="0" smtClean="0"/>
          </a:p>
          <a:p>
            <a:pPr marR="0" algn="l" defTabSz="53247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US" altLang="ko-KR" sz="2800" dirty="0"/>
              <a:t> </a:t>
            </a:r>
            <a:r>
              <a:rPr lang="en-US" altLang="ko-KR" sz="2800" dirty="0" smtClean="0"/>
              <a:t>   </a:t>
            </a:r>
            <a:r>
              <a:rPr lang="ko-KR" altLang="en-US" sz="2800" dirty="0" smtClean="0"/>
              <a:t>아직 제도적으로 허용되지 않은 가스시설 </a:t>
            </a:r>
            <a:r>
              <a:rPr lang="ko-KR" altLang="en-US" sz="2800" dirty="0" err="1" smtClean="0"/>
              <a:t>무선기반</a:t>
            </a:r>
            <a:r>
              <a:rPr lang="ko-KR" altLang="en-US" sz="2800" dirty="0" smtClean="0"/>
              <a:t> 스마트안전제어 기술을</a:t>
            </a:r>
            <a:endParaRPr lang="en-US" altLang="ko-KR" sz="2800" dirty="0" smtClean="0"/>
          </a:p>
          <a:p>
            <a:pPr marR="0" algn="l" defTabSz="53247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US" altLang="ko-KR" sz="2800" dirty="0"/>
              <a:t> </a:t>
            </a:r>
            <a:r>
              <a:rPr lang="en-US" altLang="ko-KR" sz="2800" dirty="0" smtClean="0"/>
              <a:t>  </a:t>
            </a:r>
            <a:r>
              <a:rPr lang="ko-KR" altLang="en-US" sz="2800" dirty="0" smtClean="0"/>
              <a:t> 시험평가 및 실증을 통해 본격적으로 가스시설 </a:t>
            </a:r>
            <a:r>
              <a:rPr lang="ko-KR" altLang="en-US" sz="2800" dirty="0" err="1" smtClean="0"/>
              <a:t>무선차단</a:t>
            </a:r>
            <a:r>
              <a:rPr lang="ko-KR" altLang="en-US" sz="2800" dirty="0" smtClean="0"/>
              <a:t> 시스템을 도입하고자</a:t>
            </a:r>
            <a:endParaRPr lang="en-US" altLang="ko-KR" sz="2800" dirty="0" smtClean="0"/>
          </a:p>
          <a:p>
            <a:pPr marR="0" algn="l" defTabSz="53247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US" altLang="ko-KR" sz="2800" dirty="0"/>
              <a:t> </a:t>
            </a:r>
            <a:r>
              <a:rPr lang="en-US" altLang="ko-KR" sz="2800" dirty="0" smtClean="0"/>
              <a:t>  </a:t>
            </a:r>
            <a:r>
              <a:rPr lang="ko-KR" altLang="en-US" sz="2800" dirty="0" smtClean="0"/>
              <a:t> 함</a:t>
            </a:r>
            <a:endParaRPr lang="en-US" altLang="ko-KR" sz="2800" dirty="0" smtClean="0"/>
          </a:p>
          <a:p>
            <a:pPr marR="0" algn="l" defTabSz="53247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 altLang="ko-KR" sz="2800" dirty="0" smtClean="0"/>
          </a:p>
          <a:p>
            <a:pPr marL="457200" marR="0" indent="-457200" algn="l" defTabSz="53247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</a:pPr>
            <a:r>
              <a:rPr lang="ko-KR" altLang="en-US" sz="2800" dirty="0" smtClean="0"/>
              <a:t>시험평가장비 구성</a:t>
            </a:r>
            <a:endParaRPr lang="en-US" altLang="ko-KR" sz="2800" dirty="0" smtClean="0"/>
          </a:p>
          <a:p>
            <a:pPr marL="457200" marR="0" indent="-457200" algn="l" defTabSz="53247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</a:pPr>
            <a:endParaRPr lang="en-US" altLang="ko-KR" sz="2800" dirty="0"/>
          </a:p>
          <a:p>
            <a:pPr marL="457200" marR="0" indent="-457200" algn="l" defTabSz="53247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</a:pPr>
            <a:endParaRPr lang="en-US" altLang="ko-KR" sz="2800" dirty="0" smtClean="0"/>
          </a:p>
          <a:p>
            <a:pPr marL="457200" marR="0" indent="-457200" algn="l" defTabSz="53247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</a:pPr>
            <a:endParaRPr lang="en-US" altLang="ko-KR" sz="2800" dirty="0"/>
          </a:p>
          <a:p>
            <a:pPr marL="457200" marR="0" indent="-457200" algn="l" defTabSz="53247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</a:pPr>
            <a:endParaRPr lang="en-US" altLang="ko-KR" sz="2800" dirty="0" smtClean="0"/>
          </a:p>
          <a:p>
            <a:pPr marL="457200" marR="0" indent="-457200" algn="l" defTabSz="53247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</a:pPr>
            <a:endParaRPr lang="en-US" altLang="ko-KR" sz="2800" dirty="0"/>
          </a:p>
          <a:p>
            <a:pPr marL="457200" marR="0" indent="-457200" algn="l" defTabSz="53247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</a:pPr>
            <a:endParaRPr lang="en-US" altLang="ko-KR" sz="2800" dirty="0" smtClean="0"/>
          </a:p>
          <a:p>
            <a:pPr marL="457200" marR="0" indent="-457200" algn="l" defTabSz="53247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</a:pPr>
            <a:endParaRPr lang="en-US" altLang="ko-KR" sz="2800" dirty="0"/>
          </a:p>
          <a:p>
            <a:pPr algn="l"/>
            <a:r>
              <a:rPr lang="en-US" altLang="ko-KR" sz="2800" dirty="0" smtClean="0"/>
              <a:t>                              </a:t>
            </a:r>
            <a:r>
              <a:rPr lang="en-US" altLang="ko-KR" sz="2000" dirty="0"/>
              <a:t>&lt;</a:t>
            </a:r>
            <a:r>
              <a:rPr lang="ko-KR" altLang="en-US" sz="2000" dirty="0"/>
              <a:t>차단장치 </a:t>
            </a:r>
            <a:r>
              <a:rPr lang="ko-KR" altLang="en-US" sz="2000" dirty="0" err="1"/>
              <a:t>전용평가</a:t>
            </a:r>
            <a:r>
              <a:rPr lang="ko-KR" altLang="en-US" sz="2000" dirty="0"/>
              <a:t> 시스템 개략도</a:t>
            </a:r>
            <a:r>
              <a:rPr lang="en-US" altLang="ko-KR" sz="2000" dirty="0"/>
              <a:t>(</a:t>
            </a:r>
            <a:r>
              <a:rPr lang="ko-KR" altLang="en-US" sz="2000" dirty="0"/>
              <a:t>안</a:t>
            </a:r>
            <a:r>
              <a:rPr lang="en-US" altLang="ko-KR" sz="2000" dirty="0"/>
              <a:t>)&gt;</a:t>
            </a: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142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3073" name="_x208077824" descr="EMB00002f3c278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041" y="5204387"/>
            <a:ext cx="12001917" cy="2816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792874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/>
          <p:nvPr/>
        </p:nvSpPr>
        <p:spPr>
          <a:xfrm>
            <a:off x="-42334" y="533399"/>
            <a:ext cx="14308668" cy="1"/>
          </a:xfrm>
          <a:prstGeom prst="line">
            <a:avLst/>
          </a:prstGeom>
          <a:ln w="12700">
            <a:solidFill>
              <a:srgbClr val="696969"/>
            </a:solidFill>
            <a:miter lim="400000"/>
          </a:ln>
        </p:spPr>
        <p:txBody>
          <a:bodyPr lIns="46302" tIns="46302" rIns="46302" bIns="46302" anchor="ctr"/>
          <a:lstStyle/>
          <a:p>
            <a:pPr>
              <a:defRPr sz="2000"/>
            </a:pPr>
            <a:endParaRPr/>
          </a:p>
        </p:txBody>
      </p:sp>
      <p:sp>
        <p:nvSpPr>
          <p:cNvPr id="141" name="Shape 141"/>
          <p:cNvSpPr/>
          <p:nvPr/>
        </p:nvSpPr>
        <p:spPr>
          <a:xfrm>
            <a:off x="-12700" y="8762999"/>
            <a:ext cx="14224000" cy="1"/>
          </a:xfrm>
          <a:prstGeom prst="line">
            <a:avLst/>
          </a:prstGeom>
          <a:ln w="12700">
            <a:solidFill>
              <a:srgbClr val="696969"/>
            </a:solidFill>
            <a:miter lim="400000"/>
          </a:ln>
        </p:spPr>
        <p:txBody>
          <a:bodyPr lIns="46302" tIns="46302" rIns="46302" bIns="46302" anchor="ctr"/>
          <a:lstStyle/>
          <a:p>
            <a:pPr>
              <a:defRPr sz="2000"/>
            </a:pPr>
            <a:endParaRPr/>
          </a:p>
        </p:txBody>
      </p:sp>
      <p:sp>
        <p:nvSpPr>
          <p:cNvPr id="142" name="Shape 142"/>
          <p:cNvSpPr/>
          <p:nvPr/>
        </p:nvSpPr>
        <p:spPr>
          <a:xfrm>
            <a:off x="820430" y="724970"/>
            <a:ext cx="4677456" cy="70906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6302" tIns="46302" rIns="46302" bIns="46302" anchor="ctr">
            <a:spAutoFit/>
          </a:bodyPr>
          <a:lstStyle>
            <a:lvl1pPr algn="l">
              <a:defRPr sz="2800" spc="-280">
                <a:solidFill>
                  <a:srgbClr val="F3BE3C"/>
                </a:solidFill>
                <a:latin typeface="Apple SD 산돌고딕 Neo 세미볼드체"/>
                <a:ea typeface="Apple SD 산돌고딕 Neo 세미볼드체"/>
                <a:cs typeface="Apple SD 산돌고딕 Neo 세미볼드체"/>
                <a:sym typeface="Apple SD 산돌고딕 Neo 세미볼드체"/>
              </a:defRPr>
            </a:lvl1pPr>
          </a:lstStyle>
          <a:p>
            <a:r>
              <a:rPr lang="ko-KR" altLang="en-US" sz="4000" dirty="0" smtClean="0">
                <a:ln>
                  <a:solidFill>
                    <a:schemeClr val="accent1">
                      <a:alpha val="100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안전 가이드라인 개발</a:t>
            </a:r>
            <a:endParaRPr sz="4000" dirty="0">
              <a:ln>
                <a:solidFill>
                  <a:schemeClr val="accent1">
                    <a:alpha val="1000"/>
                  </a:schemeClr>
                </a:solidFill>
              </a:ln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43" name="Shape 143"/>
          <p:cNvSpPr/>
          <p:nvPr/>
        </p:nvSpPr>
        <p:spPr>
          <a:xfrm>
            <a:off x="194004" y="640703"/>
            <a:ext cx="651995" cy="801394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6302" tIns="46302" rIns="46302" bIns="46302" anchor="ctr">
            <a:spAutoFit/>
          </a:bodyPr>
          <a:lstStyle>
            <a:lvl1pPr algn="l">
              <a:defRPr sz="4600" spc="-460">
                <a:solidFill>
                  <a:srgbClr val="D3CCB0"/>
                </a:solidFill>
                <a:latin typeface="Dinbol"/>
                <a:ea typeface="Dinbol"/>
                <a:cs typeface="Dinbol"/>
                <a:sym typeface="Dinbol"/>
              </a:defRPr>
            </a:lvl1pPr>
          </a:lstStyle>
          <a:p>
            <a:r>
              <a:rPr dirty="0" smtClean="0"/>
              <a:t>0</a:t>
            </a:r>
            <a:r>
              <a:rPr lang="en-US" dirty="0" smtClean="0"/>
              <a:t>3</a:t>
            </a:r>
            <a:endParaRPr dirty="0"/>
          </a:p>
        </p:txBody>
      </p:sp>
      <p:sp>
        <p:nvSpPr>
          <p:cNvPr id="144" name="Shape 144"/>
          <p:cNvSpPr/>
          <p:nvPr/>
        </p:nvSpPr>
        <p:spPr>
          <a:xfrm>
            <a:off x="816910" y="1775852"/>
            <a:ext cx="7528804" cy="400566"/>
          </a:xfrm>
          <a:prstGeom prst="rect">
            <a:avLst/>
          </a:prstGeom>
          <a:blipFill>
            <a:blip r:embed="rId2"/>
          </a:blipFill>
          <a:ln w="3175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6302" tIns="46302" rIns="46302" bIns="46302" anchor="ctr"/>
          <a:lstStyle/>
          <a:p>
            <a:pPr>
              <a:defRPr sz="2000" spc="-200">
                <a:solidFill>
                  <a:srgbClr val="FFFFFF"/>
                </a:solidFill>
                <a:latin typeface="Apple SD 산돌고딕 Neo 세미볼드체"/>
                <a:ea typeface="Apple SD 산돌고딕 Neo 세미볼드체"/>
                <a:cs typeface="Apple SD 산돌고딕 Neo 세미볼드체"/>
                <a:sym typeface="Apple SD 산돌고딕 Neo 세미볼드체"/>
              </a:defRPr>
            </a:pPr>
            <a:r>
              <a:rPr lang="ko-KR" altLang="en-US" sz="2400" dirty="0" err="1" smtClean="0">
                <a:ln>
                  <a:solidFill>
                    <a:schemeClr val="accent1">
                      <a:alpha val="100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무선기반</a:t>
            </a:r>
            <a:r>
              <a:rPr lang="ko-KR" altLang="en-US" sz="2400" dirty="0" smtClean="0">
                <a:ln>
                  <a:solidFill>
                    <a:schemeClr val="accent1">
                      <a:alpha val="100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 가스안전장치 시험평가 시 안전 프로세스</a:t>
            </a:r>
            <a:endParaRPr sz="2400" dirty="0">
              <a:ln>
                <a:solidFill>
                  <a:schemeClr val="accent1">
                    <a:alpha val="1000"/>
                  </a:schemeClr>
                </a:solidFill>
              </a:ln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16910" y="2461970"/>
            <a:ext cx="13103611" cy="6556816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6302" tIns="46302" rIns="46302" bIns="46302" numCol="1" spcCol="38100" rtlCol="0" anchor="ctr">
            <a:spAutoFit/>
          </a:bodyPr>
          <a:lstStyle/>
          <a:p>
            <a:pPr marR="0" algn="l" defTabSz="53247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US" altLang="ko-KR" sz="2800" dirty="0" smtClean="0"/>
              <a:t>1. </a:t>
            </a:r>
            <a:r>
              <a:rPr lang="ko-KR" altLang="en-US" sz="2800" dirty="0" smtClean="0"/>
              <a:t>시험평가 전</a:t>
            </a:r>
            <a:endParaRPr lang="en-US" altLang="ko-KR" sz="2800" dirty="0" smtClean="0"/>
          </a:p>
          <a:p>
            <a:pPr marL="457200" marR="0" indent="-457200" algn="l" defTabSz="53247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</a:pPr>
            <a:r>
              <a:rPr lang="ko-KR" altLang="en-US" sz="2800" dirty="0" err="1" smtClean="0"/>
              <a:t>시험환경</a:t>
            </a:r>
            <a:r>
              <a:rPr lang="ko-KR" altLang="en-US" sz="2800" dirty="0" smtClean="0"/>
              <a:t> 구축</a:t>
            </a:r>
            <a:r>
              <a:rPr lang="en-US" altLang="ko-KR" sz="2800" dirty="0" smtClean="0"/>
              <a:t>(</a:t>
            </a:r>
            <a:r>
              <a:rPr lang="ko-KR" altLang="en-US" sz="2800" dirty="0" smtClean="0"/>
              <a:t>시험 절차</a:t>
            </a:r>
            <a:r>
              <a:rPr lang="en-US" altLang="ko-KR" sz="2800" dirty="0" smtClean="0"/>
              <a:t>)</a:t>
            </a:r>
          </a:p>
          <a:p>
            <a:pPr algn="l"/>
            <a:r>
              <a:rPr lang="en-US" altLang="ko-KR" sz="2800" dirty="0" smtClean="0"/>
              <a:t> </a:t>
            </a:r>
            <a:r>
              <a:rPr lang="en-US" altLang="ko-KR" sz="2800" dirty="0"/>
              <a:t>① </a:t>
            </a:r>
            <a:r>
              <a:rPr lang="ko-KR" altLang="en-US" sz="2800" dirty="0"/>
              <a:t>시험평가장비의 가스 </a:t>
            </a:r>
            <a:r>
              <a:rPr lang="ko-KR" altLang="en-US" sz="2800" dirty="0" err="1"/>
              <a:t>공급부</a:t>
            </a:r>
            <a:r>
              <a:rPr lang="en-US" altLang="ko-KR" sz="2800" dirty="0"/>
              <a:t>, </a:t>
            </a:r>
            <a:r>
              <a:rPr lang="ko-KR" altLang="en-US" sz="2800" dirty="0" err="1"/>
              <a:t>시험제어부</a:t>
            </a:r>
            <a:r>
              <a:rPr lang="en-US" altLang="ko-KR" sz="2800" dirty="0"/>
              <a:t>, </a:t>
            </a:r>
            <a:r>
              <a:rPr lang="ko-KR" altLang="en-US" sz="2800" dirty="0" err="1"/>
              <a:t>무선시험부</a:t>
            </a:r>
            <a:r>
              <a:rPr lang="en-US" altLang="ko-KR" sz="2800" dirty="0"/>
              <a:t>, DUT </a:t>
            </a:r>
            <a:r>
              <a:rPr lang="ko-KR" altLang="en-US" sz="2800" dirty="0" err="1"/>
              <a:t>장착부</a:t>
            </a:r>
            <a:r>
              <a:rPr lang="ko-KR" altLang="en-US" sz="2800" dirty="0"/>
              <a:t> 정상 </a:t>
            </a:r>
            <a:r>
              <a:rPr lang="ko-KR" altLang="en-US" sz="2800" dirty="0" smtClean="0"/>
              <a:t>확인</a:t>
            </a:r>
            <a:r>
              <a:rPr lang="en-US" altLang="ko-KR" sz="2800" dirty="0" smtClean="0"/>
              <a:t> </a:t>
            </a:r>
          </a:p>
          <a:p>
            <a:pPr algn="l"/>
            <a:r>
              <a:rPr lang="en-US" altLang="ko-KR" sz="2800" dirty="0"/>
              <a:t> </a:t>
            </a:r>
            <a:r>
              <a:rPr lang="en-US" altLang="ko-KR" sz="2800" dirty="0" smtClean="0"/>
              <a:t>②</a:t>
            </a:r>
            <a:r>
              <a:rPr lang="ko-KR" altLang="en-US" sz="2800" dirty="0" smtClean="0"/>
              <a:t> </a:t>
            </a:r>
            <a:r>
              <a:rPr lang="ko-KR" altLang="en-US" sz="2800" dirty="0"/>
              <a:t>가스공급부는 </a:t>
            </a:r>
            <a:r>
              <a:rPr lang="en-US" altLang="ko-KR" sz="2800" dirty="0"/>
              <a:t>DUT </a:t>
            </a:r>
            <a:r>
              <a:rPr lang="ko-KR" altLang="en-US" sz="2800" dirty="0"/>
              <a:t>종류별 동시 시험이 가능한지 </a:t>
            </a:r>
            <a:r>
              <a:rPr lang="ko-KR" altLang="en-US" sz="2800" dirty="0" smtClean="0"/>
              <a:t>확인</a:t>
            </a:r>
            <a:endParaRPr lang="en-US" altLang="ko-KR" sz="2800" dirty="0" smtClean="0"/>
          </a:p>
          <a:p>
            <a:pPr algn="l"/>
            <a:r>
              <a:rPr lang="en-US" altLang="ko-KR" sz="2800" dirty="0" smtClean="0"/>
              <a:t> ③ </a:t>
            </a:r>
            <a:r>
              <a:rPr lang="ko-KR" altLang="en-US" sz="2800" dirty="0" err="1" smtClean="0"/>
              <a:t>시험장소의</a:t>
            </a:r>
            <a:r>
              <a:rPr lang="ko-KR" altLang="en-US" sz="2800" dirty="0" smtClean="0"/>
              <a:t> 적절한 온도와 습도를 유지하였는지 확인</a:t>
            </a:r>
            <a:endParaRPr lang="en-US" altLang="ko-KR" sz="2800" dirty="0" smtClean="0"/>
          </a:p>
          <a:p>
            <a:pPr marL="457200" indent="-457200" algn="l">
              <a:buFontTx/>
              <a:buChar char="-"/>
            </a:pPr>
            <a:endParaRPr lang="en-US" altLang="ko-KR" sz="2800" dirty="0"/>
          </a:p>
          <a:p>
            <a:pPr algn="l"/>
            <a:r>
              <a:rPr lang="en-US" altLang="ko-KR" sz="2800" dirty="0"/>
              <a:t>2. </a:t>
            </a:r>
            <a:r>
              <a:rPr lang="ko-KR" altLang="en-US" sz="2800" dirty="0"/>
              <a:t>시험평가 시</a:t>
            </a:r>
            <a:endParaRPr lang="en-US" altLang="ko-KR" sz="2800" dirty="0"/>
          </a:p>
          <a:p>
            <a:pPr marL="457200" indent="-457200" algn="l">
              <a:buFontTx/>
              <a:buChar char="-"/>
            </a:pPr>
            <a:r>
              <a:rPr lang="ko-KR" altLang="en-US" sz="2800" dirty="0" smtClean="0"/>
              <a:t>제품 및 </a:t>
            </a:r>
            <a:r>
              <a:rPr lang="ko-KR" altLang="en-US" sz="2800" dirty="0" err="1" smtClean="0"/>
              <a:t>작동성능</a:t>
            </a:r>
            <a:r>
              <a:rPr lang="ko-KR" altLang="en-US" sz="2800" dirty="0" smtClean="0"/>
              <a:t> 시험 </a:t>
            </a:r>
            <a:r>
              <a:rPr lang="en-US" altLang="ko-KR" sz="2800" dirty="0" smtClean="0"/>
              <a:t>: </a:t>
            </a:r>
            <a:r>
              <a:rPr lang="ko-KR" altLang="en-US" sz="2800" dirty="0" smtClean="0"/>
              <a:t>기밀</a:t>
            </a:r>
            <a:r>
              <a:rPr lang="en-US" altLang="ko-KR" sz="2800" dirty="0" smtClean="0"/>
              <a:t>, </a:t>
            </a:r>
            <a:r>
              <a:rPr lang="ko-KR" altLang="en-US" sz="2800" dirty="0" smtClean="0"/>
              <a:t>내구성</a:t>
            </a:r>
            <a:r>
              <a:rPr lang="en-US" altLang="ko-KR" sz="2800" dirty="0" smtClean="0"/>
              <a:t>, </a:t>
            </a:r>
            <a:r>
              <a:rPr lang="ko-KR" altLang="en-US" sz="2800" dirty="0" err="1" smtClean="0"/>
              <a:t>누출량</a:t>
            </a:r>
            <a:r>
              <a:rPr lang="ko-KR" altLang="en-US" sz="2800" dirty="0" smtClean="0"/>
              <a:t> 등 </a:t>
            </a:r>
            <a:r>
              <a:rPr lang="en-US" altLang="ko-KR" sz="2800" dirty="0" smtClean="0"/>
              <a:t>KGS</a:t>
            </a:r>
            <a:r>
              <a:rPr lang="ko-KR" altLang="en-US" sz="2800" dirty="0" smtClean="0"/>
              <a:t>코드에 적합한지 확인</a:t>
            </a:r>
            <a:endParaRPr lang="en-US" altLang="ko-KR" sz="2800" dirty="0" smtClean="0"/>
          </a:p>
          <a:p>
            <a:pPr algn="l"/>
            <a:r>
              <a:rPr lang="ko-KR" altLang="en-US" sz="2800" dirty="0" smtClean="0"/>
              <a:t> </a:t>
            </a:r>
            <a:endParaRPr lang="en-US" altLang="ko-KR" sz="2800" dirty="0"/>
          </a:p>
          <a:p>
            <a:pPr marR="0" algn="l" defTabSz="53247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US" altLang="ko-KR" sz="2800" dirty="0" smtClean="0"/>
              <a:t>3. </a:t>
            </a:r>
            <a:r>
              <a:rPr lang="ko-KR" altLang="en-US" sz="2800" dirty="0" smtClean="0"/>
              <a:t>시험평가 후</a:t>
            </a:r>
            <a:endParaRPr lang="en-US" altLang="ko-KR" sz="2800" dirty="0" smtClean="0"/>
          </a:p>
          <a:p>
            <a:pPr marL="457200" marR="0" indent="-457200" algn="l" defTabSz="53247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</a:pPr>
            <a:r>
              <a:rPr lang="ko-KR" altLang="en-US" sz="2800" dirty="0" smtClean="0"/>
              <a:t>사고 대응 </a:t>
            </a:r>
            <a:r>
              <a:rPr lang="en-US" altLang="ko-KR" sz="2800" dirty="0" smtClean="0"/>
              <a:t>: </a:t>
            </a:r>
            <a:r>
              <a:rPr lang="ko-KR" altLang="en-US" sz="2800" dirty="0" smtClean="0"/>
              <a:t>사고 예방 대비 단계</a:t>
            </a:r>
            <a:r>
              <a:rPr lang="en-US" altLang="ko-KR" sz="2800" dirty="0" smtClean="0"/>
              <a:t>, </a:t>
            </a:r>
            <a:r>
              <a:rPr lang="ko-KR" altLang="en-US" sz="2800" dirty="0" smtClean="0"/>
              <a:t>사고 대응 단계</a:t>
            </a:r>
            <a:r>
              <a:rPr lang="en-US" altLang="ko-KR" sz="2800" dirty="0" smtClean="0"/>
              <a:t>, </a:t>
            </a:r>
            <a:r>
              <a:rPr lang="ko-KR" altLang="en-US" sz="2800" dirty="0" smtClean="0"/>
              <a:t>사고 복구 단계에 따라 </a:t>
            </a:r>
            <a:r>
              <a:rPr lang="ko-KR" altLang="en-US" sz="2800" dirty="0" err="1" smtClean="0"/>
              <a:t>조치요령을</a:t>
            </a:r>
            <a:r>
              <a:rPr lang="ko-KR" altLang="en-US" sz="2800" dirty="0" smtClean="0"/>
              <a:t> 확인</a:t>
            </a:r>
            <a:endParaRPr lang="en-US" altLang="ko-KR" sz="2800" dirty="0" smtClean="0"/>
          </a:p>
          <a:p>
            <a:pPr marL="457200" marR="0" indent="-457200" algn="l" defTabSz="53247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</a:pPr>
            <a:r>
              <a:rPr lang="ko-KR" altLang="en-US" sz="2800" dirty="0" smtClean="0"/>
              <a:t>각 유형별 사고 시나리오 대응을 통해 사고 대비</a:t>
            </a:r>
            <a:endParaRPr lang="en-US" altLang="ko-KR" sz="2800" dirty="0"/>
          </a:p>
          <a:p>
            <a:pPr marL="457200" marR="0" indent="-457200" algn="l" defTabSz="53247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</a:pPr>
            <a:endParaRPr lang="en-US" altLang="ko-KR" sz="2800" dirty="0" smtClean="0"/>
          </a:p>
          <a:p>
            <a:pPr marL="457200" marR="0" indent="-457200" algn="l" defTabSz="53247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</a:pPr>
            <a:endParaRPr lang="en-US" altLang="ko-KR" sz="2800" dirty="0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142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1433959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/>
          <p:nvPr/>
        </p:nvSpPr>
        <p:spPr>
          <a:xfrm>
            <a:off x="-42334" y="533399"/>
            <a:ext cx="14308668" cy="1"/>
          </a:xfrm>
          <a:prstGeom prst="line">
            <a:avLst/>
          </a:prstGeom>
          <a:ln w="12700">
            <a:solidFill>
              <a:srgbClr val="696969"/>
            </a:solidFill>
            <a:miter lim="400000"/>
          </a:ln>
        </p:spPr>
        <p:txBody>
          <a:bodyPr lIns="46302" tIns="46302" rIns="46302" bIns="46302" anchor="ctr"/>
          <a:lstStyle/>
          <a:p>
            <a:pPr>
              <a:defRPr sz="2000"/>
            </a:pPr>
            <a:endParaRPr/>
          </a:p>
        </p:txBody>
      </p:sp>
      <p:sp>
        <p:nvSpPr>
          <p:cNvPr id="141" name="Shape 141"/>
          <p:cNvSpPr/>
          <p:nvPr/>
        </p:nvSpPr>
        <p:spPr>
          <a:xfrm>
            <a:off x="-12700" y="8762999"/>
            <a:ext cx="14224000" cy="1"/>
          </a:xfrm>
          <a:prstGeom prst="line">
            <a:avLst/>
          </a:prstGeom>
          <a:ln w="12700">
            <a:solidFill>
              <a:srgbClr val="696969"/>
            </a:solidFill>
            <a:miter lim="400000"/>
          </a:ln>
        </p:spPr>
        <p:txBody>
          <a:bodyPr lIns="46302" tIns="46302" rIns="46302" bIns="46302" anchor="ctr"/>
          <a:lstStyle/>
          <a:p>
            <a:pPr>
              <a:defRPr sz="2000"/>
            </a:pPr>
            <a:endParaRPr/>
          </a:p>
        </p:txBody>
      </p:sp>
      <p:sp>
        <p:nvSpPr>
          <p:cNvPr id="142" name="Shape 142"/>
          <p:cNvSpPr/>
          <p:nvPr/>
        </p:nvSpPr>
        <p:spPr>
          <a:xfrm>
            <a:off x="820430" y="724970"/>
            <a:ext cx="4677456" cy="70906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6302" tIns="46302" rIns="46302" bIns="46302" anchor="ctr">
            <a:spAutoFit/>
          </a:bodyPr>
          <a:lstStyle>
            <a:lvl1pPr algn="l">
              <a:defRPr sz="2800" spc="-280">
                <a:solidFill>
                  <a:srgbClr val="F3BE3C"/>
                </a:solidFill>
                <a:latin typeface="Apple SD 산돌고딕 Neo 세미볼드체"/>
                <a:ea typeface="Apple SD 산돌고딕 Neo 세미볼드체"/>
                <a:cs typeface="Apple SD 산돌고딕 Neo 세미볼드체"/>
                <a:sym typeface="Apple SD 산돌고딕 Neo 세미볼드체"/>
              </a:defRPr>
            </a:lvl1pPr>
          </a:lstStyle>
          <a:p>
            <a:r>
              <a:rPr lang="ko-KR" altLang="en-US" sz="4000" dirty="0" smtClean="0">
                <a:ln>
                  <a:solidFill>
                    <a:schemeClr val="accent1">
                      <a:alpha val="100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안전 가이드라인 개발</a:t>
            </a:r>
            <a:endParaRPr sz="4000" dirty="0">
              <a:ln>
                <a:solidFill>
                  <a:schemeClr val="accent1">
                    <a:alpha val="1000"/>
                  </a:schemeClr>
                </a:solidFill>
              </a:ln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43" name="Shape 143"/>
          <p:cNvSpPr/>
          <p:nvPr/>
        </p:nvSpPr>
        <p:spPr>
          <a:xfrm>
            <a:off x="194004" y="640703"/>
            <a:ext cx="651995" cy="801394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6302" tIns="46302" rIns="46302" bIns="46302" anchor="ctr">
            <a:spAutoFit/>
          </a:bodyPr>
          <a:lstStyle>
            <a:lvl1pPr algn="l">
              <a:defRPr sz="4600" spc="-460">
                <a:solidFill>
                  <a:srgbClr val="D3CCB0"/>
                </a:solidFill>
                <a:latin typeface="Dinbol"/>
                <a:ea typeface="Dinbol"/>
                <a:cs typeface="Dinbol"/>
                <a:sym typeface="Dinbol"/>
              </a:defRPr>
            </a:lvl1pPr>
          </a:lstStyle>
          <a:p>
            <a:r>
              <a:rPr dirty="0" smtClean="0"/>
              <a:t>0</a:t>
            </a:r>
            <a:r>
              <a:rPr lang="en-US" dirty="0" smtClean="0"/>
              <a:t>3</a:t>
            </a:r>
            <a:endParaRPr dirty="0"/>
          </a:p>
        </p:txBody>
      </p:sp>
      <p:sp>
        <p:nvSpPr>
          <p:cNvPr id="144" name="Shape 144"/>
          <p:cNvSpPr/>
          <p:nvPr/>
        </p:nvSpPr>
        <p:spPr>
          <a:xfrm>
            <a:off x="816910" y="1775852"/>
            <a:ext cx="7528804" cy="400566"/>
          </a:xfrm>
          <a:prstGeom prst="rect">
            <a:avLst/>
          </a:prstGeom>
          <a:blipFill>
            <a:blip r:embed="rId2"/>
          </a:blipFill>
          <a:ln w="3175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6302" tIns="46302" rIns="46302" bIns="46302" anchor="ctr"/>
          <a:lstStyle/>
          <a:p>
            <a:pPr>
              <a:defRPr sz="2000" spc="-200">
                <a:solidFill>
                  <a:srgbClr val="FFFFFF"/>
                </a:solidFill>
                <a:latin typeface="Apple SD 산돌고딕 Neo 세미볼드체"/>
                <a:ea typeface="Apple SD 산돌고딕 Neo 세미볼드체"/>
                <a:cs typeface="Apple SD 산돌고딕 Neo 세미볼드체"/>
                <a:sym typeface="Apple SD 산돌고딕 Neo 세미볼드체"/>
              </a:defRPr>
            </a:pPr>
            <a:r>
              <a:rPr lang="ko-KR" altLang="en-US" sz="2400" dirty="0" smtClean="0">
                <a:ln>
                  <a:solidFill>
                    <a:schemeClr val="accent1">
                      <a:alpha val="100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불활성화 가스 사용 실증시험 </a:t>
            </a:r>
            <a:r>
              <a:rPr lang="ko-KR" altLang="en-US" sz="2400" dirty="0" err="1" smtClean="0">
                <a:ln>
                  <a:solidFill>
                    <a:schemeClr val="accent1">
                      <a:alpha val="100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전용구조물</a:t>
            </a:r>
            <a:r>
              <a:rPr lang="ko-KR" altLang="en-US" sz="2400" dirty="0" smtClean="0">
                <a:ln>
                  <a:solidFill>
                    <a:schemeClr val="accent1">
                      <a:alpha val="100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 구축</a:t>
            </a:r>
            <a:endParaRPr sz="2400" dirty="0">
              <a:ln>
                <a:solidFill>
                  <a:schemeClr val="accent1">
                    <a:alpha val="1000"/>
                  </a:schemeClr>
                </a:solidFill>
              </a:ln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45999" y="2551951"/>
            <a:ext cx="13103611" cy="5264155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6302" tIns="46302" rIns="46302" bIns="46302" numCol="1" spcCol="38100" rtlCol="0" anchor="ctr">
            <a:spAutoFit/>
          </a:bodyPr>
          <a:lstStyle/>
          <a:p>
            <a:pPr marL="514350" marR="0" indent="-514350" algn="l" defTabSz="53247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AutoNum type="arabicPeriod"/>
              <a:tabLst/>
            </a:pPr>
            <a:r>
              <a:rPr lang="ko-KR" altLang="en-US" sz="2800" dirty="0" smtClean="0"/>
              <a:t>실증 안전</a:t>
            </a:r>
            <a:r>
              <a:rPr lang="en-US" altLang="ko-KR" sz="2800" dirty="0" smtClean="0"/>
              <a:t>, </a:t>
            </a:r>
            <a:r>
              <a:rPr lang="ko-KR" altLang="en-US" sz="2800" dirty="0" smtClean="0"/>
              <a:t>구조물 사전조치</a:t>
            </a:r>
            <a:endParaRPr lang="en-US" altLang="ko-KR" sz="2800" dirty="0" smtClean="0"/>
          </a:p>
          <a:p>
            <a:pPr marL="457200" marR="0" indent="-457200" algn="l" defTabSz="53247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</a:pPr>
            <a:r>
              <a:rPr lang="ko-KR" altLang="en-US" sz="2800" dirty="0" smtClean="0"/>
              <a:t>스마트 </a:t>
            </a:r>
            <a:r>
              <a:rPr lang="ko-KR" altLang="en-US" sz="2800" dirty="0" err="1" smtClean="0"/>
              <a:t>안전제어</a:t>
            </a:r>
            <a:r>
              <a:rPr lang="ko-KR" altLang="en-US" sz="2800" dirty="0" smtClean="0"/>
              <a:t> 제품 및 시스템의 안전한 개발과 실증을 위해 독립적인</a:t>
            </a:r>
            <a:endParaRPr lang="en-US" altLang="ko-KR" sz="2800" dirty="0" smtClean="0"/>
          </a:p>
          <a:p>
            <a:pPr marR="0" algn="l" defTabSz="53247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US" altLang="ko-KR" sz="2800" dirty="0"/>
              <a:t> </a:t>
            </a:r>
            <a:r>
              <a:rPr lang="en-US" altLang="ko-KR" sz="2800" dirty="0" smtClean="0"/>
              <a:t>  </a:t>
            </a:r>
            <a:r>
              <a:rPr lang="ko-KR" altLang="en-US" sz="2800" dirty="0" smtClean="0"/>
              <a:t> 가스시설 구조물을 제작</a:t>
            </a:r>
            <a:endParaRPr lang="en-US" altLang="ko-KR" sz="2800" dirty="0" smtClean="0"/>
          </a:p>
          <a:p>
            <a:pPr marL="457200" marR="0" indent="-457200" algn="l" defTabSz="53247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</a:pPr>
            <a:r>
              <a:rPr lang="ko-KR" altLang="en-US" sz="2800" dirty="0" smtClean="0"/>
              <a:t>피해 최소화를 위해 실증초기단계에서는 비위험지역에 가스시설 구조물을 설치하여 제어 및 실증시험 진행</a:t>
            </a:r>
            <a:endParaRPr lang="en-US" altLang="ko-KR" sz="2800" dirty="0" smtClean="0"/>
          </a:p>
          <a:p>
            <a:pPr marL="457200" marR="0" indent="-457200" algn="l" defTabSz="53247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</a:pPr>
            <a:r>
              <a:rPr lang="ko-KR" altLang="en-US" sz="2800" dirty="0" smtClean="0"/>
              <a:t>구조물을 통한 시험에 사용되는 가스는 불활성가스를 이용하여 가스 누출에 의한 사고방지</a:t>
            </a:r>
            <a:endParaRPr lang="en-US" altLang="ko-KR" sz="2800" dirty="0" smtClean="0"/>
          </a:p>
          <a:p>
            <a:pPr marL="457200" marR="0" indent="-457200" algn="l" defTabSz="53247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</a:pPr>
            <a:endParaRPr lang="en-US" altLang="ko-KR" sz="2800" dirty="0"/>
          </a:p>
          <a:p>
            <a:pPr marR="0" algn="l" defTabSz="53247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US" altLang="ko-KR" sz="2800" dirty="0" smtClean="0"/>
              <a:t>2. </a:t>
            </a:r>
            <a:r>
              <a:rPr lang="ko-KR" altLang="en-US" sz="2800" dirty="0" smtClean="0"/>
              <a:t>실증 절차에 따른 구조물 </a:t>
            </a:r>
            <a:r>
              <a:rPr lang="ko-KR" altLang="en-US" sz="2800" dirty="0" err="1" smtClean="0"/>
              <a:t>안전가이드</a:t>
            </a:r>
            <a:r>
              <a:rPr lang="ko-KR" altLang="en-US" sz="2800" dirty="0" smtClean="0"/>
              <a:t> 개요</a:t>
            </a:r>
            <a:endParaRPr lang="en-US" altLang="ko-KR" sz="2800" dirty="0" smtClean="0"/>
          </a:p>
          <a:p>
            <a:pPr marL="457200" marR="0" indent="-457200" algn="l" defTabSz="53247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</a:pPr>
            <a:r>
              <a:rPr lang="ko-KR" altLang="en-US" sz="2800" dirty="0" smtClean="0"/>
              <a:t>실증 전 </a:t>
            </a:r>
            <a:r>
              <a:rPr lang="en-US" altLang="ko-KR" sz="2800" dirty="0" smtClean="0"/>
              <a:t>: </a:t>
            </a:r>
            <a:r>
              <a:rPr lang="ko-KR" altLang="en-US" sz="2800" dirty="0" smtClean="0"/>
              <a:t>구조물</a:t>
            </a:r>
            <a:r>
              <a:rPr lang="en-US" altLang="ko-KR" sz="2800" dirty="0" smtClean="0"/>
              <a:t>(</a:t>
            </a:r>
            <a:r>
              <a:rPr lang="ko-KR" altLang="en-US" sz="2800" dirty="0" smtClean="0"/>
              <a:t>장비</a:t>
            </a:r>
            <a:r>
              <a:rPr lang="en-US" altLang="ko-KR" sz="2800" dirty="0" smtClean="0"/>
              <a:t>)</a:t>
            </a:r>
            <a:r>
              <a:rPr lang="ko-KR" altLang="en-US" sz="2800" dirty="0" smtClean="0"/>
              <a:t>의 위치</a:t>
            </a:r>
            <a:r>
              <a:rPr lang="en-US" altLang="ko-KR" sz="2800" dirty="0" smtClean="0"/>
              <a:t>, </a:t>
            </a:r>
            <a:r>
              <a:rPr lang="ko-KR" altLang="en-US" sz="2800" dirty="0" smtClean="0"/>
              <a:t>가스 누출 방지 등에 관한 사전 절차</a:t>
            </a:r>
            <a:endParaRPr lang="en-US" altLang="ko-KR" sz="2800" dirty="0" smtClean="0"/>
          </a:p>
          <a:p>
            <a:pPr marL="457200" marR="0" indent="-457200" algn="l" defTabSz="53247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</a:pPr>
            <a:r>
              <a:rPr lang="ko-KR" altLang="en-US" sz="2800" dirty="0" smtClean="0"/>
              <a:t>실증 시 </a:t>
            </a:r>
            <a:r>
              <a:rPr lang="en-US" altLang="ko-KR" sz="2800" dirty="0" smtClean="0"/>
              <a:t>: </a:t>
            </a:r>
            <a:r>
              <a:rPr lang="ko-KR" altLang="en-US" sz="2800" dirty="0" smtClean="0"/>
              <a:t>구조물</a:t>
            </a:r>
            <a:r>
              <a:rPr lang="en-US" altLang="ko-KR" sz="2800" dirty="0" smtClean="0"/>
              <a:t>(</a:t>
            </a:r>
            <a:r>
              <a:rPr lang="ko-KR" altLang="en-US" sz="2800" dirty="0" smtClean="0"/>
              <a:t>장비</a:t>
            </a:r>
            <a:r>
              <a:rPr lang="en-US" altLang="ko-KR" sz="2800" dirty="0" smtClean="0"/>
              <a:t>)</a:t>
            </a:r>
            <a:r>
              <a:rPr lang="ko-KR" altLang="en-US" sz="2800" dirty="0" smtClean="0"/>
              <a:t>에 관한 안전 절차</a:t>
            </a:r>
            <a:endParaRPr lang="en-US" altLang="ko-KR" sz="2800" dirty="0" smtClean="0"/>
          </a:p>
          <a:p>
            <a:pPr marL="457200" marR="0" indent="-457200" algn="l" defTabSz="53247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</a:pPr>
            <a:r>
              <a:rPr lang="ko-KR" altLang="en-US" sz="2800" dirty="0" smtClean="0"/>
              <a:t>실증 후 </a:t>
            </a:r>
            <a:r>
              <a:rPr lang="en-US" altLang="ko-KR" sz="2800" dirty="0" smtClean="0"/>
              <a:t>: </a:t>
            </a:r>
            <a:r>
              <a:rPr lang="ko-KR" altLang="en-US" sz="2800" dirty="0" smtClean="0"/>
              <a:t>정상 실증 마무리</a:t>
            </a:r>
            <a:r>
              <a:rPr lang="en-US" altLang="ko-KR" sz="2800" dirty="0" smtClean="0"/>
              <a:t>, </a:t>
            </a:r>
            <a:r>
              <a:rPr lang="ko-KR" altLang="en-US" sz="2800" dirty="0" smtClean="0"/>
              <a:t>사고 후 조치 등에 대한 절차</a:t>
            </a:r>
            <a:endParaRPr lang="en-US" altLang="ko-KR" sz="2800" dirty="0" smtClean="0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142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152585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/>
          <p:nvPr/>
        </p:nvSpPr>
        <p:spPr>
          <a:xfrm>
            <a:off x="-42334" y="533399"/>
            <a:ext cx="14308668" cy="1"/>
          </a:xfrm>
          <a:prstGeom prst="line">
            <a:avLst/>
          </a:prstGeom>
          <a:ln w="12700">
            <a:solidFill>
              <a:srgbClr val="696969"/>
            </a:solidFill>
            <a:miter lim="400000"/>
          </a:ln>
        </p:spPr>
        <p:txBody>
          <a:bodyPr lIns="46302" tIns="46302" rIns="46302" bIns="46302" anchor="ctr"/>
          <a:lstStyle/>
          <a:p>
            <a:pPr>
              <a:defRPr sz="2000"/>
            </a:pPr>
            <a:endParaRPr/>
          </a:p>
        </p:txBody>
      </p:sp>
      <p:sp>
        <p:nvSpPr>
          <p:cNvPr id="141" name="Shape 141"/>
          <p:cNvSpPr/>
          <p:nvPr/>
        </p:nvSpPr>
        <p:spPr>
          <a:xfrm>
            <a:off x="-12700" y="8762999"/>
            <a:ext cx="14224000" cy="1"/>
          </a:xfrm>
          <a:prstGeom prst="line">
            <a:avLst/>
          </a:prstGeom>
          <a:ln w="12700">
            <a:solidFill>
              <a:srgbClr val="696969"/>
            </a:solidFill>
            <a:miter lim="400000"/>
          </a:ln>
        </p:spPr>
        <p:txBody>
          <a:bodyPr lIns="46302" tIns="46302" rIns="46302" bIns="46302" anchor="ctr"/>
          <a:lstStyle/>
          <a:p>
            <a:pPr>
              <a:defRPr sz="2000"/>
            </a:pPr>
            <a:endParaRPr/>
          </a:p>
        </p:txBody>
      </p:sp>
      <p:sp>
        <p:nvSpPr>
          <p:cNvPr id="142" name="Shape 142"/>
          <p:cNvSpPr/>
          <p:nvPr/>
        </p:nvSpPr>
        <p:spPr>
          <a:xfrm>
            <a:off x="820430" y="724970"/>
            <a:ext cx="4677456" cy="70906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6302" tIns="46302" rIns="46302" bIns="46302" anchor="ctr">
            <a:spAutoFit/>
          </a:bodyPr>
          <a:lstStyle>
            <a:lvl1pPr algn="l">
              <a:defRPr sz="2800" spc="-280">
                <a:solidFill>
                  <a:srgbClr val="F3BE3C"/>
                </a:solidFill>
                <a:latin typeface="Apple SD 산돌고딕 Neo 세미볼드체"/>
                <a:ea typeface="Apple SD 산돌고딕 Neo 세미볼드체"/>
                <a:cs typeface="Apple SD 산돌고딕 Neo 세미볼드체"/>
                <a:sym typeface="Apple SD 산돌고딕 Neo 세미볼드체"/>
              </a:defRPr>
            </a:lvl1pPr>
          </a:lstStyle>
          <a:p>
            <a:r>
              <a:rPr lang="ko-KR" altLang="en-US" sz="4000" dirty="0" smtClean="0">
                <a:ln>
                  <a:solidFill>
                    <a:schemeClr val="accent1">
                      <a:alpha val="100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안전 가이드라인 개발</a:t>
            </a:r>
            <a:endParaRPr sz="4000" dirty="0">
              <a:ln>
                <a:solidFill>
                  <a:schemeClr val="accent1">
                    <a:alpha val="1000"/>
                  </a:schemeClr>
                </a:solidFill>
              </a:ln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43" name="Shape 143"/>
          <p:cNvSpPr/>
          <p:nvPr/>
        </p:nvSpPr>
        <p:spPr>
          <a:xfrm>
            <a:off x="194004" y="640703"/>
            <a:ext cx="651995" cy="801394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6302" tIns="46302" rIns="46302" bIns="46302" anchor="ctr">
            <a:spAutoFit/>
          </a:bodyPr>
          <a:lstStyle>
            <a:lvl1pPr algn="l">
              <a:defRPr sz="4600" spc="-460">
                <a:solidFill>
                  <a:srgbClr val="D3CCB0"/>
                </a:solidFill>
                <a:latin typeface="Dinbol"/>
                <a:ea typeface="Dinbol"/>
                <a:cs typeface="Dinbol"/>
                <a:sym typeface="Dinbol"/>
              </a:defRPr>
            </a:lvl1pPr>
          </a:lstStyle>
          <a:p>
            <a:r>
              <a:rPr dirty="0" smtClean="0"/>
              <a:t>0</a:t>
            </a:r>
            <a:r>
              <a:rPr lang="en-US" dirty="0" smtClean="0"/>
              <a:t>3</a:t>
            </a:r>
            <a:endParaRPr dirty="0"/>
          </a:p>
        </p:txBody>
      </p:sp>
      <p:sp>
        <p:nvSpPr>
          <p:cNvPr id="144" name="Shape 144"/>
          <p:cNvSpPr/>
          <p:nvPr/>
        </p:nvSpPr>
        <p:spPr>
          <a:xfrm>
            <a:off x="816910" y="1775852"/>
            <a:ext cx="7528804" cy="400566"/>
          </a:xfrm>
          <a:prstGeom prst="rect">
            <a:avLst/>
          </a:prstGeom>
          <a:blipFill>
            <a:blip r:embed="rId2"/>
          </a:blipFill>
          <a:ln w="3175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6302" tIns="46302" rIns="46302" bIns="46302" anchor="ctr"/>
          <a:lstStyle/>
          <a:p>
            <a:pPr>
              <a:defRPr sz="2000" spc="-200">
                <a:solidFill>
                  <a:srgbClr val="FFFFFF"/>
                </a:solidFill>
                <a:latin typeface="Apple SD 산돌고딕 Neo 세미볼드체"/>
                <a:ea typeface="Apple SD 산돌고딕 Neo 세미볼드체"/>
                <a:cs typeface="Apple SD 산돌고딕 Neo 세미볼드체"/>
                <a:sym typeface="Apple SD 산돌고딕 Neo 세미볼드체"/>
              </a:defRPr>
            </a:pPr>
            <a:r>
              <a:rPr lang="ko-KR" altLang="en-US" sz="2400" dirty="0" smtClean="0">
                <a:ln>
                  <a:solidFill>
                    <a:schemeClr val="accent1">
                      <a:alpha val="100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스마트안전제어 현장 실증 수행 안전 체크리스트</a:t>
            </a:r>
            <a:endParaRPr sz="2400" dirty="0">
              <a:ln>
                <a:solidFill>
                  <a:schemeClr val="accent1">
                    <a:alpha val="1000"/>
                  </a:schemeClr>
                </a:solidFill>
              </a:ln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16910" y="2493960"/>
            <a:ext cx="13103611" cy="4833267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6302" tIns="46302" rIns="46302" bIns="46302" numCol="1" spcCol="38100" rtlCol="0" anchor="ctr">
            <a:spAutoFit/>
          </a:bodyPr>
          <a:lstStyle/>
          <a:p>
            <a:pPr marL="514350" marR="0" indent="-514350" algn="l" defTabSz="53247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AutoNum type="arabicPeriod"/>
              <a:tabLst/>
            </a:pPr>
            <a:r>
              <a:rPr lang="ko-KR" altLang="en-US" sz="2800" dirty="0" smtClean="0"/>
              <a:t>현장 설치 체크리스트</a:t>
            </a:r>
            <a:r>
              <a:rPr lang="en-US" altLang="ko-KR" sz="2800" dirty="0" smtClean="0"/>
              <a:t>(</a:t>
            </a:r>
            <a:r>
              <a:rPr lang="ko-KR" altLang="en-US" sz="2800" dirty="0" smtClean="0"/>
              <a:t>가정용</a:t>
            </a:r>
            <a:r>
              <a:rPr lang="en-US" altLang="ko-KR" sz="2800" dirty="0" smtClean="0"/>
              <a:t>)</a:t>
            </a:r>
          </a:p>
          <a:p>
            <a:pPr marL="514350" marR="0" indent="-514350" algn="l" defTabSz="53247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AutoNum type="arabicPeriod"/>
              <a:tabLst/>
            </a:pPr>
            <a:endParaRPr lang="en-US" altLang="ko-KR" sz="2800" dirty="0" smtClean="0"/>
          </a:p>
          <a:p>
            <a:pPr algn="l"/>
            <a:r>
              <a:rPr lang="en-US" altLang="ko-KR" sz="2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 </a:t>
            </a:r>
            <a:r>
              <a:rPr lang="en-US" altLang="ko-KR" sz="2800" dirty="0"/>
              <a:t>①</a:t>
            </a:r>
            <a:r>
              <a:rPr lang="ko-KR" altLang="en-US" sz="2800" dirty="0"/>
              <a:t> </a:t>
            </a:r>
            <a:r>
              <a:rPr lang="ko-KR" altLang="en-US" sz="2800" dirty="0"/>
              <a:t>가스 누출 유무 확인</a:t>
            </a:r>
            <a:endParaRPr lang="en-US" altLang="ko-KR" sz="2800" dirty="0"/>
          </a:p>
          <a:p>
            <a:pPr algn="l"/>
            <a:r>
              <a:rPr lang="en-US" altLang="ko-KR" sz="2800" dirty="0"/>
              <a:t>  ② </a:t>
            </a:r>
            <a:r>
              <a:rPr lang="ko-KR" altLang="en-US" sz="2800" dirty="0"/>
              <a:t>필요 시 전기</a:t>
            </a:r>
            <a:r>
              <a:rPr lang="en-US" altLang="ko-KR" sz="2800" dirty="0"/>
              <a:t>, </a:t>
            </a:r>
            <a:r>
              <a:rPr lang="ko-KR" altLang="en-US" sz="2800" dirty="0"/>
              <a:t>가스시설 공급 차단 기능 확인</a:t>
            </a:r>
            <a:endParaRPr lang="en-US" altLang="ko-KR" sz="2800" dirty="0"/>
          </a:p>
          <a:p>
            <a:pPr algn="l"/>
            <a:r>
              <a:rPr lang="en-US" altLang="ko-KR" sz="2800" dirty="0"/>
              <a:t>  ③ </a:t>
            </a:r>
            <a:r>
              <a:rPr lang="ko-KR" altLang="en-US" sz="2800" dirty="0"/>
              <a:t>작업자의 </a:t>
            </a:r>
            <a:r>
              <a:rPr lang="ko-KR" altLang="en-US" sz="2800" dirty="0" err="1"/>
              <a:t>작업상태와</a:t>
            </a:r>
            <a:r>
              <a:rPr lang="ko-KR" altLang="en-US" sz="2800" dirty="0"/>
              <a:t> </a:t>
            </a:r>
            <a:r>
              <a:rPr lang="ko-KR" altLang="en-US" sz="2800" dirty="0" err="1"/>
              <a:t>작업수칙</a:t>
            </a:r>
            <a:r>
              <a:rPr lang="ko-KR" altLang="en-US" sz="2800" dirty="0"/>
              <a:t> 이행 상태 </a:t>
            </a:r>
            <a:r>
              <a:rPr lang="ko-KR" altLang="en-US" sz="2800" dirty="0" smtClean="0"/>
              <a:t>확인</a:t>
            </a:r>
            <a:endParaRPr lang="en-US" altLang="ko-KR" sz="2800" dirty="0" smtClean="0"/>
          </a:p>
          <a:p>
            <a:pPr algn="l"/>
            <a:endParaRPr lang="en-US" altLang="ko-KR" sz="2800" dirty="0"/>
          </a:p>
          <a:p>
            <a:pPr algn="l"/>
            <a:r>
              <a:rPr lang="en-US" altLang="ko-KR" sz="2800" dirty="0" smtClean="0"/>
              <a:t>2. </a:t>
            </a:r>
            <a:r>
              <a:rPr lang="ko-KR" altLang="en-US" sz="2800" dirty="0" smtClean="0"/>
              <a:t>현장 </a:t>
            </a:r>
            <a:r>
              <a:rPr lang="ko-KR" altLang="en-US" sz="2800" dirty="0"/>
              <a:t>설치 체크리스트</a:t>
            </a:r>
            <a:r>
              <a:rPr lang="en-US" altLang="ko-KR" sz="2800" dirty="0"/>
              <a:t>(</a:t>
            </a:r>
            <a:r>
              <a:rPr lang="ko-KR" altLang="en-US" sz="2800" dirty="0"/>
              <a:t>산업용</a:t>
            </a:r>
            <a:r>
              <a:rPr lang="en-US" altLang="ko-KR" sz="2800" dirty="0" smtClean="0"/>
              <a:t>)</a:t>
            </a:r>
          </a:p>
          <a:p>
            <a:pPr algn="l"/>
            <a:endParaRPr lang="en-US" altLang="ko-KR" sz="2800" dirty="0"/>
          </a:p>
          <a:p>
            <a:pPr algn="l"/>
            <a:r>
              <a:rPr lang="en-US" altLang="ko-KR" sz="2800" dirty="0"/>
              <a:t> </a:t>
            </a:r>
            <a:r>
              <a:rPr lang="en-US" altLang="ko-KR" sz="2800" dirty="0"/>
              <a:t> ①</a:t>
            </a:r>
            <a:r>
              <a:rPr lang="ko-KR" altLang="en-US" sz="2800" dirty="0"/>
              <a:t> </a:t>
            </a:r>
            <a:r>
              <a:rPr lang="ko-KR" altLang="en-US" sz="2800" dirty="0" err="1"/>
              <a:t>유해위험물</a:t>
            </a:r>
            <a:r>
              <a:rPr lang="en-US" altLang="ko-KR" sz="2800" dirty="0"/>
              <a:t>, </a:t>
            </a:r>
            <a:r>
              <a:rPr lang="ko-KR" altLang="en-US" sz="2800" dirty="0"/>
              <a:t>독성가스 등 취급</a:t>
            </a:r>
            <a:r>
              <a:rPr lang="en-US" altLang="ko-KR" sz="2800" dirty="0"/>
              <a:t>, </a:t>
            </a:r>
            <a:r>
              <a:rPr lang="ko-KR" altLang="en-US" sz="2800" dirty="0"/>
              <a:t>보관상태 확인</a:t>
            </a:r>
            <a:endParaRPr lang="en-US" altLang="ko-KR" sz="2800" dirty="0"/>
          </a:p>
          <a:p>
            <a:pPr algn="l"/>
            <a:r>
              <a:rPr lang="en-US" altLang="ko-KR" sz="2800" dirty="0"/>
              <a:t> </a:t>
            </a:r>
            <a:r>
              <a:rPr lang="en-US" altLang="ko-KR" sz="2800" dirty="0"/>
              <a:t> ② </a:t>
            </a:r>
            <a:r>
              <a:rPr lang="ko-KR" altLang="en-US" sz="2800" dirty="0"/>
              <a:t>시험과의 안전거리 확보 확인</a:t>
            </a:r>
            <a:endParaRPr lang="en-US" altLang="ko-KR" sz="2800" dirty="0"/>
          </a:p>
          <a:p>
            <a:pPr algn="l"/>
            <a:r>
              <a:rPr lang="en-US" altLang="ko-KR" sz="2800" dirty="0"/>
              <a:t> </a:t>
            </a:r>
            <a:r>
              <a:rPr lang="en-US" altLang="ko-KR" sz="2800" dirty="0"/>
              <a:t> ③ </a:t>
            </a:r>
            <a:r>
              <a:rPr lang="ko-KR" altLang="en-US" sz="2800" dirty="0"/>
              <a:t>고소 작업 시 </a:t>
            </a:r>
            <a:r>
              <a:rPr lang="ko-KR" altLang="en-US" sz="2800" dirty="0" err="1"/>
              <a:t>안전난간</a:t>
            </a:r>
            <a:r>
              <a:rPr lang="ko-KR" altLang="en-US" sz="2800" dirty="0"/>
              <a:t> 또는 </a:t>
            </a:r>
            <a:r>
              <a:rPr lang="ko-KR" altLang="en-US" sz="2800" dirty="0" err="1"/>
              <a:t>안전고리</a:t>
            </a:r>
            <a:r>
              <a:rPr lang="ko-KR" altLang="en-US" sz="2800" dirty="0"/>
              <a:t> 사용 확인</a:t>
            </a:r>
            <a:endParaRPr lang="en-US" altLang="ko-KR" sz="2800" dirty="0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142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3462880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/>
          <p:nvPr/>
        </p:nvSpPr>
        <p:spPr>
          <a:xfrm>
            <a:off x="-42334" y="533399"/>
            <a:ext cx="14308668" cy="1"/>
          </a:xfrm>
          <a:prstGeom prst="line">
            <a:avLst/>
          </a:prstGeom>
          <a:ln w="12700">
            <a:solidFill>
              <a:srgbClr val="696969"/>
            </a:solidFill>
            <a:miter lim="400000"/>
          </a:ln>
        </p:spPr>
        <p:txBody>
          <a:bodyPr lIns="46302" tIns="46302" rIns="46302" bIns="46302" anchor="ctr"/>
          <a:lstStyle/>
          <a:p>
            <a:pPr>
              <a:defRPr sz="2000"/>
            </a:pPr>
            <a:endParaRPr/>
          </a:p>
        </p:txBody>
      </p:sp>
      <p:sp>
        <p:nvSpPr>
          <p:cNvPr id="141" name="Shape 141"/>
          <p:cNvSpPr/>
          <p:nvPr/>
        </p:nvSpPr>
        <p:spPr>
          <a:xfrm>
            <a:off x="-12700" y="8762999"/>
            <a:ext cx="14224000" cy="1"/>
          </a:xfrm>
          <a:prstGeom prst="line">
            <a:avLst/>
          </a:prstGeom>
          <a:ln w="12700">
            <a:solidFill>
              <a:srgbClr val="696969"/>
            </a:solidFill>
            <a:miter lim="400000"/>
          </a:ln>
        </p:spPr>
        <p:txBody>
          <a:bodyPr lIns="46302" tIns="46302" rIns="46302" bIns="46302" anchor="ctr"/>
          <a:lstStyle/>
          <a:p>
            <a:pPr>
              <a:defRPr sz="2000"/>
            </a:pPr>
            <a:endParaRPr/>
          </a:p>
        </p:txBody>
      </p:sp>
      <p:sp>
        <p:nvSpPr>
          <p:cNvPr id="142" name="Shape 142"/>
          <p:cNvSpPr/>
          <p:nvPr/>
        </p:nvSpPr>
        <p:spPr>
          <a:xfrm>
            <a:off x="820430" y="724970"/>
            <a:ext cx="4677456" cy="70906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6302" tIns="46302" rIns="46302" bIns="46302" anchor="ctr">
            <a:spAutoFit/>
          </a:bodyPr>
          <a:lstStyle>
            <a:lvl1pPr algn="l">
              <a:defRPr sz="2800" spc="-280">
                <a:solidFill>
                  <a:srgbClr val="F3BE3C"/>
                </a:solidFill>
                <a:latin typeface="Apple SD 산돌고딕 Neo 세미볼드체"/>
                <a:ea typeface="Apple SD 산돌고딕 Neo 세미볼드체"/>
                <a:cs typeface="Apple SD 산돌고딕 Neo 세미볼드체"/>
                <a:sym typeface="Apple SD 산돌고딕 Neo 세미볼드체"/>
              </a:defRPr>
            </a:lvl1pPr>
          </a:lstStyle>
          <a:p>
            <a:r>
              <a:rPr lang="ko-KR" altLang="en-US" sz="4000" dirty="0" smtClean="0">
                <a:ln>
                  <a:solidFill>
                    <a:schemeClr val="accent1">
                      <a:alpha val="100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안전 가이드라인 개발</a:t>
            </a:r>
            <a:endParaRPr sz="4000" dirty="0">
              <a:ln>
                <a:solidFill>
                  <a:schemeClr val="accent1">
                    <a:alpha val="1000"/>
                  </a:schemeClr>
                </a:solidFill>
              </a:ln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43" name="Shape 143"/>
          <p:cNvSpPr/>
          <p:nvPr/>
        </p:nvSpPr>
        <p:spPr>
          <a:xfrm>
            <a:off x="194004" y="640703"/>
            <a:ext cx="651995" cy="801394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6302" tIns="46302" rIns="46302" bIns="46302" anchor="ctr">
            <a:spAutoFit/>
          </a:bodyPr>
          <a:lstStyle>
            <a:lvl1pPr algn="l">
              <a:defRPr sz="4600" spc="-460">
                <a:solidFill>
                  <a:srgbClr val="D3CCB0"/>
                </a:solidFill>
                <a:latin typeface="Dinbol"/>
                <a:ea typeface="Dinbol"/>
                <a:cs typeface="Dinbol"/>
                <a:sym typeface="Dinbol"/>
              </a:defRPr>
            </a:lvl1pPr>
          </a:lstStyle>
          <a:p>
            <a:r>
              <a:rPr dirty="0" smtClean="0"/>
              <a:t>0</a:t>
            </a:r>
            <a:r>
              <a:rPr lang="en-US" dirty="0" smtClean="0"/>
              <a:t>3</a:t>
            </a:r>
            <a:endParaRPr dirty="0"/>
          </a:p>
        </p:txBody>
      </p:sp>
      <p:sp>
        <p:nvSpPr>
          <p:cNvPr id="144" name="Shape 144"/>
          <p:cNvSpPr/>
          <p:nvPr/>
        </p:nvSpPr>
        <p:spPr>
          <a:xfrm>
            <a:off x="816910" y="1775852"/>
            <a:ext cx="6512804" cy="400566"/>
          </a:xfrm>
          <a:prstGeom prst="rect">
            <a:avLst/>
          </a:prstGeom>
          <a:blipFill>
            <a:blip r:embed="rId2"/>
          </a:blipFill>
          <a:ln w="3175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6302" tIns="46302" rIns="46302" bIns="46302" anchor="ctr"/>
          <a:lstStyle/>
          <a:p>
            <a:pPr>
              <a:defRPr sz="2000" spc="-200">
                <a:solidFill>
                  <a:srgbClr val="FFFFFF"/>
                </a:solidFill>
                <a:latin typeface="Apple SD 산돌고딕 Neo 세미볼드체"/>
                <a:ea typeface="Apple SD 산돌고딕 Neo 세미볼드체"/>
                <a:cs typeface="Apple SD 산돌고딕 Neo 세미볼드체"/>
                <a:sym typeface="Apple SD 산돌고딕 Neo 세미볼드체"/>
              </a:defRPr>
            </a:pPr>
            <a:r>
              <a:rPr lang="ko-KR" altLang="en-US" sz="2400" dirty="0" smtClean="0">
                <a:ln>
                  <a:solidFill>
                    <a:schemeClr val="accent1">
                      <a:alpha val="100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스마트안전제어 실증 사전 안전 프로세스 정립</a:t>
            </a:r>
            <a:endParaRPr sz="2400" dirty="0">
              <a:ln>
                <a:solidFill>
                  <a:schemeClr val="accent1">
                    <a:alpha val="1000"/>
                  </a:schemeClr>
                </a:solidFill>
              </a:ln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07689" y="2518239"/>
            <a:ext cx="13103611" cy="4833267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6302" tIns="46302" rIns="46302" bIns="46302" numCol="1" spcCol="38100" rtlCol="0" anchor="ctr">
            <a:spAutoFit/>
          </a:bodyPr>
          <a:lstStyle/>
          <a:p>
            <a:pPr marL="514350" marR="0" indent="-514350" algn="l" defTabSz="53247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AutoNum type="arabicPeriod"/>
              <a:tabLst/>
            </a:pPr>
            <a:r>
              <a:rPr lang="ko-KR" altLang="en-US" sz="2800" dirty="0" smtClean="0"/>
              <a:t>출입 등록 절차</a:t>
            </a:r>
            <a:r>
              <a:rPr lang="en-US" altLang="ko-KR" sz="2800" dirty="0"/>
              <a:t> </a:t>
            </a:r>
            <a:endParaRPr lang="en-US" altLang="ko-KR" sz="2800" dirty="0" smtClean="0"/>
          </a:p>
          <a:p>
            <a:pPr marL="514350" marR="0" indent="-514350" algn="l" defTabSz="53247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AutoNum type="arabicPeriod"/>
              <a:tabLst/>
            </a:pPr>
            <a:endParaRPr lang="en-US" altLang="ko-KR" sz="2800" dirty="0" smtClean="0"/>
          </a:p>
          <a:p>
            <a:pPr marL="514350" marR="0" indent="-514350" algn="l" defTabSz="53247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AutoNum type="arabicPeriod"/>
              <a:tabLst/>
            </a:pPr>
            <a:r>
              <a:rPr lang="ko-KR" altLang="en-US" sz="2800" dirty="0" err="1" smtClean="0"/>
              <a:t>비상대피</a:t>
            </a:r>
            <a:r>
              <a:rPr lang="ko-KR" altLang="en-US" sz="2800" dirty="0" smtClean="0"/>
              <a:t> 기준</a:t>
            </a:r>
            <a:endParaRPr lang="en-US" altLang="ko-KR" sz="2800" dirty="0" smtClean="0"/>
          </a:p>
          <a:p>
            <a:pPr marL="514350" marR="0" indent="-514350" algn="l" defTabSz="53247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AutoNum type="arabicPeriod"/>
              <a:tabLst/>
            </a:pPr>
            <a:endParaRPr lang="en-US" altLang="ko-KR" sz="2800" dirty="0" smtClean="0"/>
          </a:p>
          <a:p>
            <a:pPr marL="514350" marR="0" indent="-514350" algn="l" defTabSz="53247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AutoNum type="arabicPeriod"/>
              <a:tabLst/>
            </a:pPr>
            <a:r>
              <a:rPr lang="ko-KR" altLang="en-US" sz="2800" dirty="0" smtClean="0"/>
              <a:t>안전시설 현황</a:t>
            </a:r>
            <a:endParaRPr lang="en-US" altLang="ko-KR" sz="2800" dirty="0" smtClean="0"/>
          </a:p>
          <a:p>
            <a:pPr marL="514350" marR="0" indent="-514350" algn="l" defTabSz="53247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AutoNum type="arabicPeriod"/>
              <a:tabLst/>
            </a:pPr>
            <a:endParaRPr lang="en-US" altLang="ko-KR" sz="2800" dirty="0" smtClean="0"/>
          </a:p>
          <a:p>
            <a:pPr marL="514350" marR="0" indent="-514350" algn="l" defTabSz="53247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AutoNum type="arabicPeriod"/>
              <a:tabLst/>
            </a:pPr>
            <a:r>
              <a:rPr lang="ko-KR" altLang="en-US" sz="2800" dirty="0" smtClean="0"/>
              <a:t>안전 프로세스</a:t>
            </a:r>
            <a:endParaRPr lang="en-US" altLang="ko-KR" sz="2800" dirty="0" smtClean="0"/>
          </a:p>
          <a:p>
            <a:pPr marL="514350" marR="0" indent="-514350" algn="l" defTabSz="53247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AutoNum type="arabicPeriod"/>
              <a:tabLst/>
            </a:pPr>
            <a:endParaRPr lang="en-US" altLang="ko-KR" sz="2800" dirty="0" smtClean="0"/>
          </a:p>
          <a:p>
            <a:pPr marL="514350" marR="0" indent="-514350" algn="l" defTabSz="53247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AutoNum type="arabicPeriod"/>
              <a:tabLst/>
            </a:pPr>
            <a:r>
              <a:rPr lang="ko-KR" altLang="en-US" sz="2800" dirty="0" smtClean="0"/>
              <a:t>취급 화학물질 정보</a:t>
            </a:r>
            <a:endParaRPr lang="en-US" altLang="ko-KR" sz="2800" dirty="0" smtClean="0"/>
          </a:p>
          <a:p>
            <a:pPr marL="514350" marR="0" indent="-514350" algn="l" defTabSz="53247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AutoNum type="arabicPeriod"/>
              <a:tabLst/>
            </a:pPr>
            <a:endParaRPr lang="en-US" altLang="ko-KR" sz="2800" dirty="0" smtClean="0"/>
          </a:p>
          <a:p>
            <a:pPr marL="514350" marR="0" indent="-514350" algn="l" defTabSz="53247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AutoNum type="arabicPeriod"/>
              <a:tabLst/>
            </a:pPr>
            <a:r>
              <a:rPr lang="ko-KR" altLang="en-US" sz="2800" dirty="0" smtClean="0"/>
              <a:t>안전환경 규정</a:t>
            </a:r>
            <a:r>
              <a:rPr lang="en-US" altLang="ko-KR" sz="2800" dirty="0" smtClean="0"/>
              <a:t> </a:t>
            </a:r>
            <a:endParaRPr lang="en-US" altLang="ko-KR" sz="2800" dirty="0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142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9961508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/>
          <p:nvPr/>
        </p:nvSpPr>
        <p:spPr>
          <a:xfrm>
            <a:off x="-42334" y="533399"/>
            <a:ext cx="14308668" cy="1"/>
          </a:xfrm>
          <a:prstGeom prst="line">
            <a:avLst/>
          </a:prstGeom>
          <a:ln w="12700">
            <a:solidFill>
              <a:srgbClr val="696969"/>
            </a:solidFill>
            <a:miter lim="400000"/>
          </a:ln>
        </p:spPr>
        <p:txBody>
          <a:bodyPr lIns="46302" tIns="46302" rIns="46302" bIns="46302" anchor="ctr"/>
          <a:lstStyle/>
          <a:p>
            <a:pPr>
              <a:defRPr sz="2000"/>
            </a:pPr>
            <a:endParaRPr/>
          </a:p>
        </p:txBody>
      </p:sp>
      <p:sp>
        <p:nvSpPr>
          <p:cNvPr id="141" name="Shape 141"/>
          <p:cNvSpPr/>
          <p:nvPr/>
        </p:nvSpPr>
        <p:spPr>
          <a:xfrm>
            <a:off x="-12700" y="8762999"/>
            <a:ext cx="14224000" cy="1"/>
          </a:xfrm>
          <a:prstGeom prst="line">
            <a:avLst/>
          </a:prstGeom>
          <a:ln w="12700">
            <a:solidFill>
              <a:srgbClr val="696969"/>
            </a:solidFill>
            <a:miter lim="400000"/>
          </a:ln>
        </p:spPr>
        <p:txBody>
          <a:bodyPr lIns="46302" tIns="46302" rIns="46302" bIns="46302" anchor="ctr"/>
          <a:lstStyle/>
          <a:p>
            <a:pPr>
              <a:defRPr sz="2000"/>
            </a:pPr>
            <a:endParaRPr/>
          </a:p>
        </p:txBody>
      </p:sp>
      <p:sp>
        <p:nvSpPr>
          <p:cNvPr id="142" name="Shape 142"/>
          <p:cNvSpPr/>
          <p:nvPr/>
        </p:nvSpPr>
        <p:spPr>
          <a:xfrm>
            <a:off x="820430" y="724970"/>
            <a:ext cx="4677456" cy="70906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6302" tIns="46302" rIns="46302" bIns="46302" anchor="ctr">
            <a:spAutoFit/>
          </a:bodyPr>
          <a:lstStyle>
            <a:lvl1pPr algn="l">
              <a:defRPr sz="2800" spc="-280">
                <a:solidFill>
                  <a:srgbClr val="F3BE3C"/>
                </a:solidFill>
                <a:latin typeface="Apple SD 산돌고딕 Neo 세미볼드체"/>
                <a:ea typeface="Apple SD 산돌고딕 Neo 세미볼드체"/>
                <a:cs typeface="Apple SD 산돌고딕 Neo 세미볼드체"/>
                <a:sym typeface="Apple SD 산돌고딕 Neo 세미볼드체"/>
              </a:defRPr>
            </a:lvl1pPr>
          </a:lstStyle>
          <a:p>
            <a:r>
              <a:rPr lang="ko-KR" altLang="en-US" sz="4000" dirty="0" smtClean="0">
                <a:ln>
                  <a:solidFill>
                    <a:schemeClr val="accent1">
                      <a:alpha val="100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안전 가이드라인 개발</a:t>
            </a:r>
            <a:endParaRPr sz="4000" dirty="0">
              <a:ln>
                <a:solidFill>
                  <a:schemeClr val="accent1">
                    <a:alpha val="1000"/>
                  </a:schemeClr>
                </a:solidFill>
              </a:ln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43" name="Shape 143"/>
          <p:cNvSpPr/>
          <p:nvPr/>
        </p:nvSpPr>
        <p:spPr>
          <a:xfrm>
            <a:off x="194004" y="640703"/>
            <a:ext cx="651995" cy="801394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6302" tIns="46302" rIns="46302" bIns="46302" anchor="ctr">
            <a:spAutoFit/>
          </a:bodyPr>
          <a:lstStyle>
            <a:lvl1pPr algn="l">
              <a:defRPr sz="4600" spc="-460">
                <a:solidFill>
                  <a:srgbClr val="D3CCB0"/>
                </a:solidFill>
                <a:latin typeface="Dinbol"/>
                <a:ea typeface="Dinbol"/>
                <a:cs typeface="Dinbol"/>
                <a:sym typeface="Dinbol"/>
              </a:defRPr>
            </a:lvl1pPr>
          </a:lstStyle>
          <a:p>
            <a:r>
              <a:rPr dirty="0" smtClean="0"/>
              <a:t>0</a:t>
            </a:r>
            <a:r>
              <a:rPr lang="en-US" dirty="0" smtClean="0"/>
              <a:t>3</a:t>
            </a:r>
            <a:endParaRPr dirty="0"/>
          </a:p>
        </p:txBody>
      </p:sp>
      <p:sp>
        <p:nvSpPr>
          <p:cNvPr id="144" name="Shape 144"/>
          <p:cNvSpPr/>
          <p:nvPr/>
        </p:nvSpPr>
        <p:spPr>
          <a:xfrm>
            <a:off x="816910" y="1775852"/>
            <a:ext cx="4680976" cy="400566"/>
          </a:xfrm>
          <a:prstGeom prst="rect">
            <a:avLst/>
          </a:prstGeom>
          <a:blipFill>
            <a:blip r:embed="rId2"/>
          </a:blipFill>
          <a:ln w="3175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6302" tIns="46302" rIns="46302" bIns="46302" anchor="ctr"/>
          <a:lstStyle/>
          <a:p>
            <a:pPr>
              <a:defRPr sz="2000" spc="-200">
                <a:solidFill>
                  <a:srgbClr val="FFFFFF"/>
                </a:solidFill>
                <a:latin typeface="Apple SD 산돌고딕 Neo 세미볼드체"/>
                <a:ea typeface="Apple SD 산돌고딕 Neo 세미볼드체"/>
                <a:cs typeface="Apple SD 산돌고딕 Neo 세미볼드체"/>
                <a:sym typeface="Apple SD 산돌고딕 Neo 세미볼드체"/>
              </a:defRPr>
            </a:pPr>
            <a:r>
              <a:rPr lang="ko-KR" altLang="en-US" sz="2400" dirty="0" smtClean="0">
                <a:ln>
                  <a:solidFill>
                    <a:schemeClr val="accent1">
                      <a:alpha val="100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스마트안전제어 사고 상황 대응</a:t>
            </a:r>
            <a:endParaRPr sz="2400" dirty="0">
              <a:ln>
                <a:solidFill>
                  <a:schemeClr val="accent1">
                    <a:alpha val="1000"/>
                  </a:schemeClr>
                </a:solidFill>
              </a:ln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16910" y="2406744"/>
            <a:ext cx="13103611" cy="6125929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6302" tIns="46302" rIns="46302" bIns="46302" numCol="1" spcCol="38100" rtlCol="0" anchor="ctr">
            <a:spAutoFit/>
          </a:bodyPr>
          <a:lstStyle/>
          <a:p>
            <a:pPr marL="514350" marR="0" indent="-514350" algn="l" defTabSz="53247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AutoNum type="arabicPeriod"/>
              <a:tabLst/>
            </a:pPr>
            <a:r>
              <a:rPr lang="ko-KR" altLang="en-US" sz="2800" dirty="0" smtClean="0"/>
              <a:t>가스 사고 관련 가이드</a:t>
            </a:r>
            <a:endParaRPr lang="en-US" altLang="ko-KR" sz="2800" dirty="0" smtClean="0"/>
          </a:p>
          <a:p>
            <a:pPr marL="457200" marR="0" indent="-457200" algn="l" defTabSz="53247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</a:pPr>
            <a:r>
              <a:rPr lang="ko-KR" altLang="en-US" sz="2800" dirty="0" smtClean="0"/>
              <a:t>가스 사고의 구분</a:t>
            </a:r>
            <a:r>
              <a:rPr lang="en-US" altLang="ko-KR" sz="2800" dirty="0" smtClean="0"/>
              <a:t>(</a:t>
            </a:r>
            <a:r>
              <a:rPr lang="ko-KR" altLang="en-US" sz="2800" dirty="0" smtClean="0"/>
              <a:t>등급별</a:t>
            </a:r>
            <a:r>
              <a:rPr lang="en-US" altLang="ko-KR" sz="2800" dirty="0" smtClean="0"/>
              <a:t>), </a:t>
            </a:r>
            <a:r>
              <a:rPr lang="ko-KR" altLang="en-US" sz="2800" dirty="0" smtClean="0"/>
              <a:t>가스 사고 발생 시 조치내용</a:t>
            </a:r>
            <a:r>
              <a:rPr lang="en-US" altLang="ko-KR" sz="2800" dirty="0" smtClean="0"/>
              <a:t>, </a:t>
            </a:r>
            <a:r>
              <a:rPr lang="ko-KR" altLang="en-US" sz="2800" dirty="0" smtClean="0"/>
              <a:t>가스 사고조사보고서 작성 방법</a:t>
            </a:r>
            <a:r>
              <a:rPr lang="en-US" altLang="ko-KR" sz="2800" dirty="0" smtClean="0"/>
              <a:t>, </a:t>
            </a:r>
            <a:r>
              <a:rPr lang="ko-KR" altLang="en-US" sz="2800" dirty="0" smtClean="0"/>
              <a:t>독성가스 </a:t>
            </a:r>
            <a:r>
              <a:rPr lang="ko-KR" altLang="en-US" sz="2800" dirty="0" err="1" smtClean="0"/>
              <a:t>물성정보</a:t>
            </a:r>
            <a:r>
              <a:rPr lang="ko-KR" altLang="en-US" sz="2800" dirty="0" smtClean="0"/>
              <a:t> 등</a:t>
            </a:r>
            <a:endParaRPr lang="en-US" altLang="ko-KR" sz="2800" dirty="0" smtClean="0"/>
          </a:p>
          <a:p>
            <a:pPr marR="0" algn="l" defTabSz="53247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US" altLang="ko-KR" sz="2800" dirty="0" smtClean="0"/>
              <a:t> </a:t>
            </a:r>
            <a:endParaRPr lang="en-US" altLang="ko-KR" sz="2800" dirty="0"/>
          </a:p>
          <a:p>
            <a:pPr marR="0" algn="l" defTabSz="53247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US" altLang="ko-KR" sz="2800" dirty="0" smtClean="0"/>
              <a:t>2.  </a:t>
            </a:r>
            <a:r>
              <a:rPr lang="ko-KR" altLang="en-US" sz="2800" dirty="0" smtClean="0"/>
              <a:t>유해화학물질 유출 사고 관련 가이드</a:t>
            </a:r>
            <a:endParaRPr lang="en-US" altLang="ko-KR" sz="2800" dirty="0" smtClean="0"/>
          </a:p>
          <a:p>
            <a:pPr marL="457200" marR="0" indent="-457200" algn="l" defTabSz="53247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</a:pPr>
            <a:r>
              <a:rPr lang="ko-KR" altLang="en-US" sz="2800" dirty="0" smtClean="0"/>
              <a:t>유해화학물질의 종류</a:t>
            </a:r>
            <a:r>
              <a:rPr lang="en-US" altLang="ko-KR" sz="2800" dirty="0" smtClean="0"/>
              <a:t>, </a:t>
            </a:r>
            <a:r>
              <a:rPr lang="ko-KR" altLang="en-US" sz="2800" dirty="0" smtClean="0"/>
              <a:t>유해화학물질 사고 발생 시 조치내용</a:t>
            </a:r>
            <a:r>
              <a:rPr lang="en-US" altLang="ko-KR" sz="2800" dirty="0" smtClean="0"/>
              <a:t>, </a:t>
            </a:r>
            <a:r>
              <a:rPr lang="ko-KR" altLang="en-US" sz="2800" dirty="0" smtClean="0"/>
              <a:t>유해화학물질 사고 사례 등</a:t>
            </a:r>
            <a:endParaRPr lang="en-US" altLang="ko-KR" sz="2800" dirty="0" smtClean="0"/>
          </a:p>
          <a:p>
            <a:pPr marL="457200" marR="0" indent="-457200" algn="l" defTabSz="53247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</a:pPr>
            <a:endParaRPr lang="en-US" altLang="ko-KR" sz="2800" dirty="0"/>
          </a:p>
          <a:p>
            <a:pPr marR="0" algn="l" defTabSz="53247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US" altLang="ko-KR" sz="2800" dirty="0" smtClean="0"/>
              <a:t>3.  </a:t>
            </a:r>
            <a:r>
              <a:rPr lang="ko-KR" altLang="en-US" sz="2800" dirty="0" smtClean="0"/>
              <a:t>지진</a:t>
            </a:r>
            <a:r>
              <a:rPr lang="en-US" altLang="ko-KR" sz="2800" dirty="0" smtClean="0"/>
              <a:t>, </a:t>
            </a:r>
            <a:r>
              <a:rPr lang="ko-KR" altLang="en-US" sz="2800" dirty="0" smtClean="0"/>
              <a:t>지진해일 사고 관련 가이드</a:t>
            </a:r>
            <a:endParaRPr lang="en-US" altLang="ko-KR" sz="2800" dirty="0" smtClean="0"/>
          </a:p>
          <a:p>
            <a:pPr marL="457200" marR="0" indent="-457200" algn="l" defTabSz="53247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</a:pPr>
            <a:r>
              <a:rPr lang="ko-KR" altLang="en-US" sz="2800" dirty="0" smtClean="0"/>
              <a:t>지진</a:t>
            </a:r>
            <a:r>
              <a:rPr lang="en-US" altLang="ko-KR" sz="2800" dirty="0" smtClean="0"/>
              <a:t>, </a:t>
            </a:r>
            <a:r>
              <a:rPr lang="ko-KR" altLang="en-US" sz="2800" dirty="0" smtClean="0"/>
              <a:t>지진해일 사고 발생 시 조치내용</a:t>
            </a:r>
            <a:r>
              <a:rPr lang="en-US" altLang="ko-KR" sz="2800" dirty="0" smtClean="0"/>
              <a:t>, </a:t>
            </a:r>
            <a:r>
              <a:rPr lang="ko-KR" altLang="en-US" sz="2800" dirty="0" smtClean="0"/>
              <a:t>지진</a:t>
            </a:r>
            <a:r>
              <a:rPr lang="en-US" altLang="ko-KR" sz="2800" dirty="0" smtClean="0"/>
              <a:t>, </a:t>
            </a:r>
            <a:r>
              <a:rPr lang="ko-KR" altLang="en-US" sz="2800" dirty="0" smtClean="0"/>
              <a:t>지진해일 사고 사례</a:t>
            </a:r>
            <a:r>
              <a:rPr lang="en-US" altLang="ko-KR" sz="2800" dirty="0" smtClean="0"/>
              <a:t>, </a:t>
            </a:r>
            <a:r>
              <a:rPr lang="ko-KR" altLang="en-US" sz="2800" dirty="0" smtClean="0"/>
              <a:t>지진 규모 및 진도에 따른 내용 등</a:t>
            </a:r>
            <a:endParaRPr lang="en-US" altLang="ko-KR" sz="2800" dirty="0"/>
          </a:p>
          <a:p>
            <a:pPr marR="0" algn="l" defTabSz="53247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 altLang="ko-KR" sz="2800" dirty="0" smtClean="0"/>
          </a:p>
          <a:p>
            <a:pPr marL="514350" marR="0" indent="-514350" algn="l" defTabSz="53247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AutoNum type="arabicPeriod" startAt="4"/>
              <a:tabLst/>
            </a:pPr>
            <a:r>
              <a:rPr lang="ko-KR" altLang="en-US" sz="2800" dirty="0" smtClean="0"/>
              <a:t>풍수해 사고 관련 가이드</a:t>
            </a:r>
            <a:r>
              <a:rPr lang="en-US" altLang="ko-KR" sz="2800" dirty="0" smtClean="0"/>
              <a:t> </a:t>
            </a:r>
          </a:p>
          <a:p>
            <a:pPr marR="0" algn="l" defTabSz="53247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US" altLang="ko-KR" sz="2800" dirty="0" smtClean="0"/>
              <a:t>- </a:t>
            </a:r>
            <a:r>
              <a:rPr lang="ko-KR" altLang="en-US" sz="2800" dirty="0" smtClean="0"/>
              <a:t>풍수해 사고 발생 시 조치내용</a:t>
            </a:r>
            <a:r>
              <a:rPr lang="en-US" altLang="ko-KR" sz="2800" dirty="0" smtClean="0"/>
              <a:t>, </a:t>
            </a:r>
            <a:r>
              <a:rPr lang="ko-KR" altLang="en-US" sz="2800" dirty="0" smtClean="0"/>
              <a:t>풍수해 사고 시 국민행동요령 등</a:t>
            </a:r>
            <a:endParaRPr lang="en-US" altLang="ko-KR" sz="2800" dirty="0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142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54980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" name="pasted-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481243" y="3417322"/>
            <a:ext cx="3971077" cy="5467497"/>
          </a:xfrm>
          <a:prstGeom prst="rect">
            <a:avLst/>
          </a:prstGeom>
          <a:ln w="3175">
            <a:miter lim="400000"/>
          </a:ln>
        </p:spPr>
      </p:pic>
      <p:sp>
        <p:nvSpPr>
          <p:cNvPr id="718" name="Shape 718"/>
          <p:cNvSpPr/>
          <p:nvPr/>
        </p:nvSpPr>
        <p:spPr>
          <a:xfrm>
            <a:off x="11355164" y="144197"/>
            <a:ext cx="2672738" cy="397406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6302" tIns="46302" rIns="46302" bIns="46302" anchor="ctr">
            <a:spAutoFit/>
          </a:bodyPr>
          <a:lstStyle/>
          <a:p>
            <a:pPr>
              <a:defRPr sz="2000" spc="-200">
                <a:solidFill>
                  <a:srgbClr val="4F4F4F"/>
                </a:solidFill>
              </a:defRPr>
            </a:pPr>
            <a:r>
              <a:t>연구조사방법론 </a:t>
            </a:r>
            <a:r>
              <a:rPr>
                <a:latin typeface="Apple SD 산돌고딕 Neo 세미볼드체"/>
                <a:ea typeface="Apple SD 산돌고딕 Neo 세미볼드체"/>
                <a:cs typeface="Apple SD 산돌고딕 Neo 세미볼드체"/>
                <a:sym typeface="Apple SD 산돌고딕 Neo 세미볼드체"/>
              </a:rPr>
              <a:t>연구과제발표</a:t>
            </a:r>
          </a:p>
        </p:txBody>
      </p:sp>
      <p:sp>
        <p:nvSpPr>
          <p:cNvPr id="720" name="Shape 720"/>
          <p:cNvSpPr/>
          <p:nvPr/>
        </p:nvSpPr>
        <p:spPr>
          <a:xfrm>
            <a:off x="537633" y="2943357"/>
            <a:ext cx="68462" cy="1048677"/>
          </a:xfrm>
          <a:prstGeom prst="rect">
            <a:avLst/>
          </a:prstGeom>
          <a:blipFill>
            <a:blip r:embed="rId3"/>
          </a:blipFill>
          <a:ln w="3175">
            <a:miter lim="400000"/>
          </a:ln>
        </p:spPr>
        <p:txBody>
          <a:bodyPr lIns="46302" tIns="46302" rIns="46302" bIns="46302" anchor="ctr"/>
          <a:lstStyle/>
          <a:p>
            <a:pPr>
              <a:defRPr sz="2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22" name="Shape 722"/>
          <p:cNvSpPr/>
          <p:nvPr/>
        </p:nvSpPr>
        <p:spPr>
          <a:xfrm flipV="1">
            <a:off x="-8467" y="8501575"/>
            <a:ext cx="388425" cy="388425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46302" tIns="46302" rIns="46302" bIns="46302" anchor="ctr"/>
          <a:lstStyle/>
          <a:p>
            <a:pPr>
              <a:defRPr sz="2000"/>
            </a:pPr>
            <a:endParaRPr/>
          </a:p>
        </p:txBody>
      </p:sp>
      <p:sp>
        <p:nvSpPr>
          <p:cNvPr id="723" name="Shape 723"/>
          <p:cNvSpPr/>
          <p:nvPr/>
        </p:nvSpPr>
        <p:spPr>
          <a:xfrm>
            <a:off x="0" y="0"/>
            <a:ext cx="14343851" cy="8876849"/>
          </a:xfrm>
          <a:prstGeom prst="rect">
            <a:avLst/>
          </a:prstGeom>
          <a:solidFill>
            <a:srgbClr val="FFFFFF">
              <a:alpha val="91851"/>
            </a:srgbClr>
          </a:solidFill>
          <a:ln w="3175">
            <a:miter lim="400000"/>
          </a:ln>
        </p:spPr>
        <p:txBody>
          <a:bodyPr lIns="46302" tIns="46302" rIns="46302" bIns="46302" anchor="ctr"/>
          <a:lstStyle/>
          <a:p>
            <a:pPr>
              <a:defRPr sz="2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24" name="Shape 724"/>
          <p:cNvSpPr/>
          <p:nvPr/>
        </p:nvSpPr>
        <p:spPr>
          <a:xfrm>
            <a:off x="11433207" y="4907896"/>
            <a:ext cx="2401833" cy="693673"/>
          </a:xfrm>
          <a:prstGeom prst="rect">
            <a:avLst/>
          </a:prstGeom>
          <a:ln w="3175">
            <a:solidFill>
              <a:srgbClr val="A6AAA9">
                <a:alpha val="1000"/>
              </a:srgbClr>
            </a:solidFill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6302" tIns="46302" rIns="46302" bIns="46302" anchor="ctr">
            <a:spAutoFit/>
          </a:bodyPr>
          <a:lstStyle/>
          <a:p>
            <a:pPr algn="r">
              <a:defRPr sz="3900" spc="-390">
                <a:solidFill>
                  <a:srgbClr val="F38F69"/>
                </a:solidFill>
                <a:latin typeface="Apple SD 산돌고딕 Neo 세미볼드체"/>
                <a:ea typeface="Apple SD 산돌고딕 Neo 세미볼드체"/>
                <a:cs typeface="Apple SD 산돌고딕 Neo 세미볼드체"/>
                <a:sym typeface="Apple SD 산돌고딕 Neo 세미볼드체"/>
              </a:defRPr>
            </a:pPr>
            <a:r>
              <a:rPr spc="-300" dirty="0" err="1" smtClean="0">
                <a:solidFill>
                  <a:srgbClr val="EC6D33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감사합니다</a:t>
            </a:r>
            <a:endParaRPr spc="-300" dirty="0">
              <a:solidFill>
                <a:srgbClr val="EC6D33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725" name="pasted-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098863" y="2557016"/>
            <a:ext cx="1706575" cy="2349664"/>
          </a:xfrm>
          <a:prstGeom prst="rect">
            <a:avLst/>
          </a:prstGeom>
          <a:ln w="3175">
            <a:miter lim="400000"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pasted-image.pdf"/>
          <p:cNvPicPr>
            <a:picLocks noChangeAspect="1"/>
          </p:cNvPicPr>
          <p:nvPr/>
        </p:nvPicPr>
        <p:blipFill>
          <a:blip r:embed="rId2">
            <a:alphaModFix amt="47068"/>
            <a:extLst/>
          </a:blip>
          <a:stretch>
            <a:fillRect/>
          </a:stretch>
        </p:blipFill>
        <p:spPr>
          <a:xfrm>
            <a:off x="9481243" y="3417322"/>
            <a:ext cx="3971077" cy="5467497"/>
          </a:xfrm>
          <a:prstGeom prst="rect">
            <a:avLst/>
          </a:prstGeom>
          <a:ln w="3175">
            <a:miter lim="400000"/>
          </a:ln>
        </p:spPr>
      </p:pic>
      <p:sp>
        <p:nvSpPr>
          <p:cNvPr id="128" name="Shape 128"/>
          <p:cNvSpPr/>
          <p:nvPr/>
        </p:nvSpPr>
        <p:spPr>
          <a:xfrm>
            <a:off x="662484" y="2334029"/>
            <a:ext cx="5344621" cy="397406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6302" tIns="46302" rIns="46302" bIns="46302" anchor="ctr">
            <a:spAutoFit/>
          </a:bodyPr>
          <a:lstStyle/>
          <a:p>
            <a:pPr algn="l">
              <a:defRPr sz="2000" spc="-200">
                <a:solidFill>
                  <a:srgbClr val="F3BE3C"/>
                </a:solidFill>
                <a:latin typeface="Apple SD 산돌고딕 Neo 세미볼드체"/>
                <a:ea typeface="Apple SD 산돌고딕 Neo 세미볼드체"/>
                <a:cs typeface="Apple SD 산돌고딕 Neo 세미볼드체"/>
                <a:sym typeface="Apple SD 산돌고딕 Neo 세미볼드체"/>
              </a:defRPr>
            </a:pPr>
            <a:endParaRPr spc="-300" dirty="0">
              <a:ln>
                <a:solidFill>
                  <a:schemeClr val="accent1">
                    <a:alpha val="1000"/>
                  </a:schemeClr>
                </a:solidFill>
              </a:ln>
              <a:solidFill>
                <a:srgbClr val="F38F69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29" name="Shape 129"/>
          <p:cNvSpPr/>
          <p:nvPr/>
        </p:nvSpPr>
        <p:spPr>
          <a:xfrm>
            <a:off x="739696" y="2858104"/>
            <a:ext cx="5870654" cy="0"/>
          </a:xfrm>
          <a:prstGeom prst="line">
            <a:avLst/>
          </a:prstGeom>
          <a:ln w="12700">
            <a:solidFill>
              <a:srgbClr val="696969"/>
            </a:solidFill>
            <a:miter lim="400000"/>
          </a:ln>
        </p:spPr>
        <p:txBody>
          <a:bodyPr lIns="46302" tIns="46302" rIns="46302" bIns="46302" anchor="ctr"/>
          <a:lstStyle/>
          <a:p>
            <a:pPr>
              <a:defRPr sz="2000"/>
            </a:pPr>
            <a:endParaRPr/>
          </a:p>
        </p:txBody>
      </p:sp>
      <p:sp>
        <p:nvSpPr>
          <p:cNvPr id="131" name="Shape 131"/>
          <p:cNvSpPr/>
          <p:nvPr/>
        </p:nvSpPr>
        <p:spPr>
          <a:xfrm>
            <a:off x="789484" y="3210157"/>
            <a:ext cx="5344621" cy="186630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6302" tIns="46302" rIns="46302" bIns="46302">
            <a:spAutoFit/>
          </a:bodyPr>
          <a:lstStyle/>
          <a:p>
            <a:pPr marL="352777" indent="-352777" algn="l">
              <a:lnSpc>
                <a:spcPct val="120000"/>
              </a:lnSpc>
              <a:buSzPct val="100000"/>
              <a:buAutoNum type="arabicPeriod"/>
              <a:defRPr sz="2400" spc="-240">
                <a:solidFill>
                  <a:srgbClr val="404040"/>
                </a:solidFill>
                <a:latin typeface="Apple SD 산돌고딕 Neo 세미볼드체"/>
                <a:ea typeface="Apple SD 산돌고딕 Neo 세미볼드체"/>
                <a:cs typeface="Apple SD 산돌고딕 Neo 세미볼드체"/>
                <a:sym typeface="Apple SD 산돌고딕 Neo 세미볼드체"/>
              </a:defRPr>
            </a:pPr>
            <a:r>
              <a:rPr lang="ko-KR" altLang="en-US" spc="-300" dirty="0" smtClean="0">
                <a:ln>
                  <a:solidFill>
                    <a:schemeClr val="accent1">
                      <a:alpha val="100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기반 구축 필요성 및 목표</a:t>
            </a:r>
            <a:endParaRPr spc="-300" dirty="0" smtClean="0">
              <a:ln>
                <a:solidFill>
                  <a:schemeClr val="accent1">
                    <a:alpha val="1000"/>
                  </a:schemeClr>
                </a:solidFill>
              </a:ln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52777" indent="-352777" algn="l">
              <a:lnSpc>
                <a:spcPct val="180000"/>
              </a:lnSpc>
              <a:buSzPct val="100000"/>
              <a:buAutoNum type="arabicPeriod" startAt="2"/>
              <a:defRPr sz="2400" spc="-240">
                <a:solidFill>
                  <a:srgbClr val="404040"/>
                </a:solidFill>
                <a:latin typeface="Apple SD 산돌고딕 Neo 세미볼드체"/>
                <a:ea typeface="Apple SD 산돌고딕 Neo 세미볼드체"/>
                <a:cs typeface="Apple SD 산돌고딕 Neo 세미볼드체"/>
                <a:sym typeface="Apple SD 산돌고딕 Neo 세미볼드체"/>
              </a:defRPr>
            </a:pPr>
            <a:r>
              <a:rPr lang="ko-KR" altLang="en-US" spc="-300" dirty="0" smtClean="0">
                <a:ln>
                  <a:solidFill>
                    <a:schemeClr val="accent1">
                      <a:alpha val="100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무선 차단 가스시설 국내</a:t>
            </a:r>
            <a:r>
              <a:rPr lang="en-US" altLang="ko-KR" spc="-300" dirty="0" smtClean="0">
                <a:ln>
                  <a:solidFill>
                    <a:schemeClr val="accent1">
                      <a:alpha val="100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·</a:t>
            </a:r>
            <a:r>
              <a:rPr lang="ko-KR" altLang="en-US" spc="-300" dirty="0" smtClean="0">
                <a:ln>
                  <a:solidFill>
                    <a:schemeClr val="accent1">
                      <a:alpha val="100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외 시장 동향</a:t>
            </a:r>
            <a:endParaRPr spc="-300" dirty="0">
              <a:ln>
                <a:solidFill>
                  <a:schemeClr val="accent1">
                    <a:alpha val="1000"/>
                  </a:schemeClr>
                </a:solidFill>
              </a:ln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52777" indent="-352777" algn="l">
              <a:lnSpc>
                <a:spcPct val="180000"/>
              </a:lnSpc>
              <a:buSzPct val="100000"/>
              <a:buAutoNum type="arabicPeriod" startAt="2"/>
              <a:defRPr sz="2400" spc="-240">
                <a:solidFill>
                  <a:srgbClr val="404040"/>
                </a:solidFill>
                <a:latin typeface="Apple SD 산돌고딕 Neo 세미볼드체"/>
                <a:ea typeface="Apple SD 산돌고딕 Neo 세미볼드체"/>
                <a:cs typeface="Apple SD 산돌고딕 Neo 세미볼드체"/>
                <a:sym typeface="Apple SD 산돌고딕 Neo 세미볼드체"/>
              </a:defRPr>
            </a:pPr>
            <a:r>
              <a:rPr lang="ko-KR" altLang="en-US" spc="-300" dirty="0" smtClean="0">
                <a:ln>
                  <a:solidFill>
                    <a:schemeClr val="accent1">
                      <a:alpha val="100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안전 가이드라인 개발</a:t>
            </a:r>
            <a:endParaRPr spc="-300" dirty="0">
              <a:ln>
                <a:solidFill>
                  <a:schemeClr val="accent1">
                    <a:alpha val="1000"/>
                  </a:schemeClr>
                </a:solidFill>
              </a:ln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8" name="Shape 120"/>
          <p:cNvSpPr/>
          <p:nvPr/>
        </p:nvSpPr>
        <p:spPr>
          <a:xfrm>
            <a:off x="12644752" y="157647"/>
            <a:ext cx="93572" cy="370507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6302" tIns="46302" rIns="46302" bIns="46302" anchor="ctr">
            <a:spAutoFit/>
          </a:bodyPr>
          <a:lstStyle/>
          <a:p>
            <a:pPr>
              <a:defRPr sz="2000" spc="-200">
                <a:solidFill>
                  <a:srgbClr val="4F4F4F"/>
                </a:solidFill>
              </a:defRPr>
            </a:pPr>
            <a:endParaRPr sz="1800" dirty="0">
              <a:ln>
                <a:solidFill>
                  <a:schemeClr val="accent1">
                    <a:alpha val="1000"/>
                  </a:schemeClr>
                </a:solidFill>
              </a:ln>
              <a:latin typeface="맑은 고딕" panose="020B0503020000020004" pitchFamily="50" charset="-127"/>
              <a:ea typeface="맑은 고딕" panose="020B0503020000020004" pitchFamily="50" charset="-127"/>
              <a:cs typeface="Apple SD 산돌고딕 Neo 세미볼드체"/>
              <a:sym typeface="Apple SD 산돌고딕 Neo 세미볼드체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89484" y="2083929"/>
            <a:ext cx="1061894" cy="709061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6302" tIns="46302" rIns="46302" bIns="46302" numCol="1" spcCol="38100" rtlCol="0" anchor="ctr">
            <a:spAutoFit/>
          </a:bodyPr>
          <a:lstStyle/>
          <a:p>
            <a:pPr marL="0" marR="0" indent="0" algn="ctr" defTabSz="53247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ko-KR" altLang="en-US" sz="4000" b="1" spc="-300" dirty="0">
                <a:ln>
                  <a:solidFill>
                    <a:schemeClr val="accent1">
                      <a:alpha val="1000"/>
                    </a:schemeClr>
                  </a:solidFill>
                </a:ln>
                <a:solidFill>
                  <a:srgbClr val="F3BE3C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pple SD 산돌고딕 Neo 세미볼드체"/>
              </a:rPr>
              <a:t>목차</a:t>
            </a:r>
            <a:endParaRPr lang="ko-KR" altLang="en-US" sz="4000" b="1" spc="-300" dirty="0">
              <a:ln>
                <a:solidFill>
                  <a:schemeClr val="accent1">
                    <a:alpha val="1000"/>
                  </a:schemeClr>
                </a:solidFill>
              </a:ln>
              <a:solidFill>
                <a:srgbClr val="F3BE3C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Apple SD 산돌고딕 Neo 세미볼드체"/>
            </a:endParaRPr>
          </a:p>
        </p:txBody>
      </p:sp>
      <p:sp>
        <p:nvSpPr>
          <p:cNvPr id="10" name="Shape 129"/>
          <p:cNvSpPr/>
          <p:nvPr/>
        </p:nvSpPr>
        <p:spPr>
          <a:xfrm>
            <a:off x="739696" y="5353654"/>
            <a:ext cx="5870654" cy="0"/>
          </a:xfrm>
          <a:prstGeom prst="line">
            <a:avLst/>
          </a:prstGeom>
          <a:ln w="12700">
            <a:solidFill>
              <a:srgbClr val="696969"/>
            </a:solidFill>
            <a:miter lim="400000"/>
          </a:ln>
        </p:spPr>
        <p:txBody>
          <a:bodyPr lIns="46302" tIns="46302" rIns="46302" bIns="46302" anchor="ctr"/>
          <a:lstStyle/>
          <a:p>
            <a:pPr>
              <a:defRPr sz="2000"/>
            </a:pPr>
            <a:endParaRPr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" name="pasted-image.pdf"/>
          <p:cNvPicPr>
            <a:picLocks noChangeAspect="1"/>
          </p:cNvPicPr>
          <p:nvPr/>
        </p:nvPicPr>
        <p:blipFill>
          <a:blip r:embed="rId2">
            <a:alphaModFix amt="47068"/>
            <a:extLst/>
          </a:blip>
          <a:stretch>
            <a:fillRect/>
          </a:stretch>
        </p:blipFill>
        <p:spPr>
          <a:xfrm>
            <a:off x="9481243" y="3417322"/>
            <a:ext cx="3971077" cy="5467497"/>
          </a:xfrm>
          <a:prstGeom prst="rect">
            <a:avLst/>
          </a:prstGeom>
          <a:ln w="3175">
            <a:miter lim="400000"/>
          </a:ln>
        </p:spPr>
      </p:pic>
      <p:sp>
        <p:nvSpPr>
          <p:cNvPr id="140" name="Shape 140"/>
          <p:cNvSpPr/>
          <p:nvPr/>
        </p:nvSpPr>
        <p:spPr>
          <a:xfrm>
            <a:off x="-42334" y="533399"/>
            <a:ext cx="14308668" cy="1"/>
          </a:xfrm>
          <a:prstGeom prst="line">
            <a:avLst/>
          </a:prstGeom>
          <a:ln w="12700">
            <a:solidFill>
              <a:srgbClr val="696969"/>
            </a:solidFill>
            <a:miter lim="400000"/>
          </a:ln>
        </p:spPr>
        <p:txBody>
          <a:bodyPr lIns="46302" tIns="46302" rIns="46302" bIns="46302" anchor="ctr"/>
          <a:lstStyle/>
          <a:p>
            <a:pPr>
              <a:defRPr sz="2000"/>
            </a:pPr>
            <a:endParaRPr/>
          </a:p>
        </p:txBody>
      </p:sp>
      <p:sp>
        <p:nvSpPr>
          <p:cNvPr id="141" name="Shape 141"/>
          <p:cNvSpPr/>
          <p:nvPr/>
        </p:nvSpPr>
        <p:spPr>
          <a:xfrm>
            <a:off x="-12700" y="8762999"/>
            <a:ext cx="14224000" cy="1"/>
          </a:xfrm>
          <a:prstGeom prst="line">
            <a:avLst/>
          </a:prstGeom>
          <a:ln w="12700">
            <a:solidFill>
              <a:srgbClr val="696969"/>
            </a:solidFill>
            <a:miter lim="400000"/>
          </a:ln>
        </p:spPr>
        <p:txBody>
          <a:bodyPr lIns="46302" tIns="46302" rIns="46302" bIns="46302" anchor="ctr"/>
          <a:lstStyle/>
          <a:p>
            <a:pPr>
              <a:defRPr sz="2000"/>
            </a:pPr>
            <a:endParaRPr/>
          </a:p>
        </p:txBody>
      </p:sp>
      <p:sp>
        <p:nvSpPr>
          <p:cNvPr id="142" name="Shape 142"/>
          <p:cNvSpPr/>
          <p:nvPr/>
        </p:nvSpPr>
        <p:spPr>
          <a:xfrm>
            <a:off x="820430" y="724970"/>
            <a:ext cx="5444973" cy="70906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6302" tIns="46302" rIns="46302" bIns="46302" anchor="ctr">
            <a:spAutoFit/>
          </a:bodyPr>
          <a:lstStyle>
            <a:lvl1pPr algn="l">
              <a:defRPr sz="2800" spc="-280">
                <a:solidFill>
                  <a:srgbClr val="F3BE3C"/>
                </a:solidFill>
                <a:latin typeface="Apple SD 산돌고딕 Neo 세미볼드체"/>
                <a:ea typeface="Apple SD 산돌고딕 Neo 세미볼드체"/>
                <a:cs typeface="Apple SD 산돌고딕 Neo 세미볼드체"/>
                <a:sym typeface="Apple SD 산돌고딕 Neo 세미볼드체"/>
              </a:defRPr>
            </a:lvl1pPr>
          </a:lstStyle>
          <a:p>
            <a:r>
              <a:rPr lang="ko-KR" altLang="en-US" sz="4000" dirty="0" smtClean="0">
                <a:ln>
                  <a:solidFill>
                    <a:schemeClr val="accent1">
                      <a:alpha val="100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기반 구축 필요성 및 목표</a:t>
            </a:r>
            <a:endParaRPr sz="4000" dirty="0">
              <a:ln>
                <a:solidFill>
                  <a:schemeClr val="accent1">
                    <a:alpha val="1000"/>
                  </a:schemeClr>
                </a:solidFill>
              </a:ln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43" name="Shape 143"/>
          <p:cNvSpPr/>
          <p:nvPr/>
        </p:nvSpPr>
        <p:spPr>
          <a:xfrm>
            <a:off x="194004" y="639497"/>
            <a:ext cx="622907" cy="803806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6302" tIns="46302" rIns="46302" bIns="46302" anchor="ctr">
            <a:spAutoFit/>
          </a:bodyPr>
          <a:lstStyle>
            <a:lvl1pPr algn="l">
              <a:defRPr sz="4600" spc="-460">
                <a:solidFill>
                  <a:srgbClr val="D3CCB0"/>
                </a:solidFill>
                <a:latin typeface="Dinbol"/>
                <a:ea typeface="Dinbol"/>
                <a:cs typeface="Dinbol"/>
                <a:sym typeface="Dinbol"/>
              </a:defRPr>
            </a:lvl1pPr>
          </a:lstStyle>
          <a:p>
            <a:r>
              <a:rPr dirty="0"/>
              <a:t>01</a:t>
            </a:r>
          </a:p>
        </p:txBody>
      </p:sp>
      <p:sp>
        <p:nvSpPr>
          <p:cNvPr id="144" name="Shape 144"/>
          <p:cNvSpPr/>
          <p:nvPr/>
        </p:nvSpPr>
        <p:spPr>
          <a:xfrm>
            <a:off x="816911" y="1775852"/>
            <a:ext cx="3055178" cy="400566"/>
          </a:xfrm>
          <a:prstGeom prst="rect">
            <a:avLst/>
          </a:prstGeom>
          <a:blipFill>
            <a:blip r:embed="rId3"/>
          </a:blipFill>
          <a:ln w="3175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6302" tIns="46302" rIns="46302" bIns="46302" anchor="ctr"/>
          <a:lstStyle/>
          <a:p>
            <a:pPr>
              <a:defRPr sz="2000" spc="-200">
                <a:solidFill>
                  <a:srgbClr val="FFFFFF"/>
                </a:solidFill>
                <a:latin typeface="Apple SD 산돌고딕 Neo 세미볼드체"/>
                <a:ea typeface="Apple SD 산돌고딕 Neo 세미볼드체"/>
                <a:cs typeface="Apple SD 산돌고딕 Neo 세미볼드체"/>
                <a:sym typeface="Apple SD 산돌고딕 Neo 세미볼드체"/>
              </a:defRPr>
            </a:pPr>
            <a:r>
              <a:rPr lang="ko-KR" altLang="en-US" sz="2400" dirty="0" smtClean="0">
                <a:ln>
                  <a:solidFill>
                    <a:schemeClr val="accent1">
                      <a:alpha val="100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기반 구축 필요성</a:t>
            </a:r>
            <a:endParaRPr sz="2400" dirty="0">
              <a:ln>
                <a:solidFill>
                  <a:schemeClr val="accent1">
                    <a:alpha val="1000"/>
                  </a:schemeClr>
                </a:solidFill>
              </a:ln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16911" y="2504471"/>
            <a:ext cx="13103611" cy="3971493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6302" tIns="46302" rIns="46302" bIns="46302" numCol="1" spcCol="38100" rtlCol="0" anchor="ctr">
            <a:spAutoFit/>
          </a:bodyPr>
          <a:lstStyle/>
          <a:p>
            <a:pPr marL="514350" marR="0" indent="-514350" algn="l" defTabSz="53247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</a:pPr>
            <a:r>
              <a:rPr kumimoji="0" lang="ko-KR" altLang="en-US" sz="2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pple SD 산돌고딕 Neo 옅은체"/>
              </a:rPr>
              <a:t>무선에 의한 차단</a:t>
            </a:r>
            <a:r>
              <a:rPr kumimoji="0" lang="en-US" altLang="ko-KR" sz="2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pple SD 산돌고딕 Neo 옅은체"/>
              </a:rPr>
              <a:t>/</a:t>
            </a:r>
            <a:r>
              <a:rPr kumimoji="0" lang="ko-KR" altLang="en-US" sz="2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pple SD 산돌고딕 Neo 옅은체"/>
              </a:rPr>
              <a:t>제어 기술의 요구는 증대하나 안정성 확보를 위한 검</a:t>
            </a:r>
            <a:r>
              <a:rPr kumimoji="0" lang="en-US" altLang="ko-KR" sz="2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pple SD 산돌고딕 Neo 옅은체"/>
              </a:rPr>
              <a:t>/</a:t>
            </a:r>
            <a:r>
              <a:rPr kumimoji="0" lang="ko-KR" altLang="en-US" sz="2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pple SD 산돌고딕 Neo 옅은체"/>
              </a:rPr>
              <a:t>인증 인프라</a:t>
            </a:r>
            <a:r>
              <a:rPr kumimoji="0" lang="en-US" altLang="ko-KR" sz="2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pple SD 산돌고딕 Neo 옅은체"/>
              </a:rPr>
              <a:t>,</a:t>
            </a:r>
            <a:r>
              <a:rPr kumimoji="0" lang="en-US" altLang="ko-KR" sz="28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pple SD 산돌고딕 Neo 옅은체"/>
              </a:rPr>
              <a:t> </a:t>
            </a:r>
            <a:r>
              <a:rPr kumimoji="0" lang="ko-KR" altLang="en-US" sz="28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pple SD 산돌고딕 Neo 옅은체"/>
              </a:rPr>
              <a:t>실증 기술 및 관련 제도 부재</a:t>
            </a:r>
            <a:endParaRPr kumimoji="0" lang="en-US" altLang="ko-KR" sz="2800" b="0" i="0" u="none" strike="noStrike" cap="none" spc="0" normalizeH="0" dirty="0" smtClean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Apple SD 산돌고딕 Neo 옅은체"/>
            </a:endParaRPr>
          </a:p>
          <a:p>
            <a:pPr marL="514350" marR="0" indent="-514350" algn="l" defTabSz="53247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</a:pPr>
            <a:endParaRPr lang="en-US" altLang="ko-KR" sz="2800" baseline="0" dirty="0"/>
          </a:p>
          <a:p>
            <a:pPr marL="514350" marR="0" indent="-514350" algn="l" defTabSz="53247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</a:pPr>
            <a:r>
              <a:rPr kumimoji="0" lang="ko-KR" altLang="en-US" sz="28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pple SD 산돌고딕 Neo 옅은체"/>
              </a:rPr>
              <a:t>무선 가스용품 안전성을 확보와 제도개선에 대한 기반을 마련하여 신제품</a:t>
            </a:r>
            <a:r>
              <a:rPr kumimoji="0" lang="en-US" altLang="ko-KR" sz="28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pple SD 산돌고딕 Neo 옅은체"/>
              </a:rPr>
              <a:t>(</a:t>
            </a:r>
            <a:r>
              <a:rPr kumimoji="0" lang="ko-KR" altLang="en-US" sz="28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pple SD 산돌고딕 Neo 옅은체"/>
              </a:rPr>
              <a:t>기술</a:t>
            </a:r>
            <a:r>
              <a:rPr kumimoji="0" lang="en-US" altLang="ko-KR" sz="28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pple SD 산돌고딕 Neo 옅은체"/>
              </a:rPr>
              <a:t>)</a:t>
            </a:r>
            <a:r>
              <a:rPr kumimoji="0" lang="ko-KR" altLang="en-US" sz="28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pple SD 산돌고딕 Neo 옅은체"/>
              </a:rPr>
              <a:t>의 상용화 유도와 보급 활성화 추진 필요</a:t>
            </a:r>
            <a:endParaRPr kumimoji="0" lang="en-US" altLang="ko-KR" sz="2800" b="0" i="0" u="none" strike="noStrike" cap="none" spc="0" normalizeH="0" dirty="0" smtClean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Apple SD 산돌고딕 Neo 옅은체"/>
            </a:endParaRPr>
          </a:p>
          <a:p>
            <a:pPr marL="514350" marR="0" indent="-514350" algn="l" defTabSz="53247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</a:pPr>
            <a:endParaRPr lang="en-US" altLang="ko-KR" sz="2800" baseline="0" dirty="0"/>
          </a:p>
          <a:p>
            <a:pPr marL="514350" marR="0" indent="-514350" algn="l" defTabSz="53247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</a:pPr>
            <a:r>
              <a:rPr lang="ko-KR" altLang="en-US" sz="2800" dirty="0"/>
              <a:t>따라서 </a:t>
            </a:r>
            <a:r>
              <a:rPr lang="ko-KR" altLang="ko-KR" sz="2800" dirty="0"/>
              <a:t>①</a:t>
            </a:r>
            <a:r>
              <a:rPr lang="en-US" altLang="ko-KR" sz="2800" dirty="0"/>
              <a:t> </a:t>
            </a:r>
            <a:r>
              <a:rPr lang="ko-KR" altLang="en-US" sz="2800" dirty="0" err="1"/>
              <a:t>법정검사</a:t>
            </a:r>
            <a:r>
              <a:rPr lang="ko-KR" altLang="en-US" sz="2800" dirty="0"/>
              <a:t> 성능평가 기반</a:t>
            </a:r>
            <a:r>
              <a:rPr lang="en-US" altLang="ko-KR" sz="2800" dirty="0"/>
              <a:t>(</a:t>
            </a:r>
            <a:r>
              <a:rPr lang="ko-KR" altLang="en-US" sz="2800" dirty="0"/>
              <a:t>인프라</a:t>
            </a:r>
            <a:r>
              <a:rPr lang="en-US" altLang="ko-KR" sz="2800" dirty="0"/>
              <a:t>) </a:t>
            </a:r>
            <a:r>
              <a:rPr lang="ko-KR" altLang="en-US" sz="2800" dirty="0"/>
              <a:t>구축</a:t>
            </a:r>
            <a:endParaRPr lang="en-US" altLang="ko-KR" sz="2800" dirty="0"/>
          </a:p>
          <a:p>
            <a:pPr marR="0" algn="l" defTabSz="53247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US" altLang="ko-KR" sz="2800" dirty="0"/>
              <a:t>       	     </a:t>
            </a:r>
            <a:r>
              <a:rPr lang="ko-KR" altLang="en-US" sz="2800" dirty="0"/>
              <a:t>② 성능평가 기술 개발 </a:t>
            </a:r>
            <a:endParaRPr lang="en-US" altLang="ko-KR" sz="2800" dirty="0"/>
          </a:p>
          <a:p>
            <a:pPr marR="0" algn="l" defTabSz="53247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US" altLang="ko-KR" sz="2800" dirty="0"/>
              <a:t> </a:t>
            </a:r>
            <a:r>
              <a:rPr lang="en-US" altLang="ko-KR" sz="2800" dirty="0"/>
              <a:t>	   	     </a:t>
            </a:r>
            <a:r>
              <a:rPr lang="ko-KR" altLang="en-US" sz="2800" dirty="0"/>
              <a:t>③ 제도개선을 위한 가이드라인 마련이 요구됨</a:t>
            </a:r>
            <a:endParaRPr lang="ko-KR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21372186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" name="pasted-image.pdf"/>
          <p:cNvPicPr>
            <a:picLocks noChangeAspect="1"/>
          </p:cNvPicPr>
          <p:nvPr/>
        </p:nvPicPr>
        <p:blipFill>
          <a:blip r:embed="rId2">
            <a:alphaModFix amt="47068"/>
            <a:extLst/>
          </a:blip>
          <a:stretch>
            <a:fillRect/>
          </a:stretch>
        </p:blipFill>
        <p:spPr>
          <a:xfrm>
            <a:off x="9481243" y="3417322"/>
            <a:ext cx="3971077" cy="5467497"/>
          </a:xfrm>
          <a:prstGeom prst="rect">
            <a:avLst/>
          </a:prstGeom>
          <a:ln w="3175">
            <a:miter lim="400000"/>
          </a:ln>
        </p:spPr>
      </p:pic>
      <p:sp>
        <p:nvSpPr>
          <p:cNvPr id="140" name="Shape 140"/>
          <p:cNvSpPr/>
          <p:nvPr/>
        </p:nvSpPr>
        <p:spPr>
          <a:xfrm>
            <a:off x="-42334" y="533399"/>
            <a:ext cx="14308668" cy="1"/>
          </a:xfrm>
          <a:prstGeom prst="line">
            <a:avLst/>
          </a:prstGeom>
          <a:ln w="12700">
            <a:solidFill>
              <a:srgbClr val="696969"/>
            </a:solidFill>
            <a:miter lim="400000"/>
          </a:ln>
        </p:spPr>
        <p:txBody>
          <a:bodyPr lIns="46302" tIns="46302" rIns="46302" bIns="46302" anchor="ctr"/>
          <a:lstStyle/>
          <a:p>
            <a:pPr>
              <a:defRPr sz="2000"/>
            </a:pPr>
            <a:endParaRPr/>
          </a:p>
        </p:txBody>
      </p:sp>
      <p:sp>
        <p:nvSpPr>
          <p:cNvPr id="141" name="Shape 141"/>
          <p:cNvSpPr/>
          <p:nvPr/>
        </p:nvSpPr>
        <p:spPr>
          <a:xfrm>
            <a:off x="-12700" y="8762999"/>
            <a:ext cx="14224000" cy="1"/>
          </a:xfrm>
          <a:prstGeom prst="line">
            <a:avLst/>
          </a:prstGeom>
          <a:ln w="12700">
            <a:solidFill>
              <a:srgbClr val="696969"/>
            </a:solidFill>
            <a:miter lim="400000"/>
          </a:ln>
        </p:spPr>
        <p:txBody>
          <a:bodyPr lIns="46302" tIns="46302" rIns="46302" bIns="46302" anchor="ctr"/>
          <a:lstStyle/>
          <a:p>
            <a:pPr>
              <a:defRPr sz="2000"/>
            </a:pPr>
            <a:endParaRPr/>
          </a:p>
        </p:txBody>
      </p:sp>
      <p:sp>
        <p:nvSpPr>
          <p:cNvPr id="142" name="Shape 142"/>
          <p:cNvSpPr/>
          <p:nvPr/>
        </p:nvSpPr>
        <p:spPr>
          <a:xfrm>
            <a:off x="820430" y="724970"/>
            <a:ext cx="5444973" cy="70906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6302" tIns="46302" rIns="46302" bIns="46302" anchor="ctr">
            <a:spAutoFit/>
          </a:bodyPr>
          <a:lstStyle>
            <a:lvl1pPr algn="l">
              <a:defRPr sz="2800" spc="-280">
                <a:solidFill>
                  <a:srgbClr val="F3BE3C"/>
                </a:solidFill>
                <a:latin typeface="Apple SD 산돌고딕 Neo 세미볼드체"/>
                <a:ea typeface="Apple SD 산돌고딕 Neo 세미볼드체"/>
                <a:cs typeface="Apple SD 산돌고딕 Neo 세미볼드체"/>
                <a:sym typeface="Apple SD 산돌고딕 Neo 세미볼드체"/>
              </a:defRPr>
            </a:lvl1pPr>
          </a:lstStyle>
          <a:p>
            <a:r>
              <a:rPr lang="ko-KR" altLang="en-US" sz="4000" dirty="0" smtClean="0">
                <a:ln>
                  <a:solidFill>
                    <a:schemeClr val="accent1">
                      <a:alpha val="100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기반 구축 필요성 및 목표</a:t>
            </a:r>
            <a:endParaRPr sz="4000" dirty="0">
              <a:ln>
                <a:solidFill>
                  <a:schemeClr val="accent1">
                    <a:alpha val="1000"/>
                  </a:schemeClr>
                </a:solidFill>
              </a:ln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43" name="Shape 143"/>
          <p:cNvSpPr/>
          <p:nvPr/>
        </p:nvSpPr>
        <p:spPr>
          <a:xfrm>
            <a:off x="194004" y="639497"/>
            <a:ext cx="622907" cy="803806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6302" tIns="46302" rIns="46302" bIns="46302" anchor="ctr">
            <a:spAutoFit/>
          </a:bodyPr>
          <a:lstStyle>
            <a:lvl1pPr algn="l">
              <a:defRPr sz="4600" spc="-460">
                <a:solidFill>
                  <a:srgbClr val="D3CCB0"/>
                </a:solidFill>
                <a:latin typeface="Dinbol"/>
                <a:ea typeface="Dinbol"/>
                <a:cs typeface="Dinbol"/>
                <a:sym typeface="Dinbol"/>
              </a:defRPr>
            </a:lvl1pPr>
          </a:lstStyle>
          <a:p>
            <a:r>
              <a:rPr dirty="0"/>
              <a:t>01</a:t>
            </a:r>
          </a:p>
        </p:txBody>
      </p:sp>
      <p:sp>
        <p:nvSpPr>
          <p:cNvPr id="144" name="Shape 144"/>
          <p:cNvSpPr/>
          <p:nvPr/>
        </p:nvSpPr>
        <p:spPr>
          <a:xfrm>
            <a:off x="816911" y="1775852"/>
            <a:ext cx="3055178" cy="400566"/>
          </a:xfrm>
          <a:prstGeom prst="rect">
            <a:avLst/>
          </a:prstGeom>
          <a:blipFill>
            <a:blip r:embed="rId3"/>
          </a:blipFill>
          <a:ln w="3175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6302" tIns="46302" rIns="46302" bIns="46302" anchor="ctr"/>
          <a:lstStyle/>
          <a:p>
            <a:pPr>
              <a:defRPr sz="2000" spc="-200">
                <a:solidFill>
                  <a:srgbClr val="FFFFFF"/>
                </a:solidFill>
                <a:latin typeface="Apple SD 산돌고딕 Neo 세미볼드체"/>
                <a:ea typeface="Apple SD 산돌고딕 Neo 세미볼드체"/>
                <a:cs typeface="Apple SD 산돌고딕 Neo 세미볼드체"/>
                <a:sym typeface="Apple SD 산돌고딕 Neo 세미볼드체"/>
              </a:defRPr>
            </a:pPr>
            <a:r>
              <a:rPr lang="ko-KR" altLang="en-US" sz="2400" dirty="0" smtClean="0">
                <a:ln>
                  <a:solidFill>
                    <a:schemeClr val="accent1">
                      <a:alpha val="100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목 표</a:t>
            </a:r>
            <a:endParaRPr sz="2400" dirty="0">
              <a:ln>
                <a:solidFill>
                  <a:schemeClr val="accent1">
                    <a:alpha val="1000"/>
                  </a:schemeClr>
                </a:solidFill>
              </a:ln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16911" y="2428262"/>
            <a:ext cx="13103611" cy="5264155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6302" tIns="46302" rIns="46302" bIns="46302" numCol="1" spcCol="38100" rtlCol="0" anchor="ctr">
            <a:spAutoFit/>
          </a:bodyPr>
          <a:lstStyle/>
          <a:p>
            <a:pPr algn="l"/>
            <a:r>
              <a:rPr lang="ko-KR" altLang="ko-KR" sz="2800" dirty="0" smtClean="0"/>
              <a:t>①</a:t>
            </a:r>
            <a:r>
              <a:rPr lang="en-US" altLang="ko-KR" sz="2800" dirty="0" smtClean="0"/>
              <a:t> </a:t>
            </a:r>
            <a:r>
              <a:rPr lang="ko-KR" altLang="en-US" sz="2800" dirty="0" smtClean="0"/>
              <a:t>무선 가스용품</a:t>
            </a:r>
            <a:r>
              <a:rPr lang="en-US" altLang="ko-KR" sz="2800" dirty="0" smtClean="0"/>
              <a:t>(</a:t>
            </a:r>
            <a:r>
              <a:rPr lang="ko-KR" altLang="en-US" sz="2800" dirty="0" smtClean="0"/>
              <a:t>차단</a:t>
            </a:r>
            <a:r>
              <a:rPr lang="en-US" altLang="ko-KR" sz="2800" dirty="0" smtClean="0"/>
              <a:t>/</a:t>
            </a:r>
            <a:r>
              <a:rPr lang="ko-KR" altLang="en-US" sz="2800" dirty="0" smtClean="0"/>
              <a:t>제어장치</a:t>
            </a:r>
            <a:r>
              <a:rPr lang="en-US" altLang="ko-KR" sz="2800" dirty="0" smtClean="0"/>
              <a:t>)</a:t>
            </a:r>
            <a:r>
              <a:rPr lang="ko-KR" altLang="en-US" sz="2800" dirty="0" smtClean="0"/>
              <a:t> </a:t>
            </a:r>
            <a:r>
              <a:rPr lang="ko-KR" altLang="en-US" sz="2800" dirty="0"/>
              <a:t>성능평가 기반</a:t>
            </a:r>
            <a:r>
              <a:rPr lang="en-US" altLang="ko-KR" sz="2800" dirty="0"/>
              <a:t>(</a:t>
            </a:r>
            <a:r>
              <a:rPr lang="ko-KR" altLang="en-US" sz="2800" dirty="0"/>
              <a:t>인프라</a:t>
            </a:r>
            <a:r>
              <a:rPr lang="en-US" altLang="ko-KR" sz="2800" dirty="0"/>
              <a:t>) </a:t>
            </a:r>
            <a:r>
              <a:rPr lang="ko-KR" altLang="en-US" sz="2800" dirty="0" smtClean="0"/>
              <a:t>구축</a:t>
            </a:r>
            <a:endParaRPr lang="en-US" altLang="ko-KR" sz="2800" dirty="0" smtClean="0"/>
          </a:p>
          <a:p>
            <a:pPr marL="457200" indent="-457200" algn="l">
              <a:buFontTx/>
              <a:buChar char="-"/>
            </a:pPr>
            <a:r>
              <a:rPr lang="ko-KR" altLang="en-US" sz="2800" dirty="0" smtClean="0"/>
              <a:t>가스 </a:t>
            </a:r>
            <a:r>
              <a:rPr lang="en-US" altLang="ko-KR" sz="2800" dirty="0" smtClean="0"/>
              <a:t>3</a:t>
            </a:r>
            <a:r>
              <a:rPr lang="ko-KR" altLang="en-US" sz="2800" dirty="0" smtClean="0"/>
              <a:t>법에서 </a:t>
            </a:r>
            <a:r>
              <a:rPr lang="ko-KR" altLang="en-US" sz="2800" dirty="0" err="1" smtClean="0"/>
              <a:t>법정검사를</a:t>
            </a:r>
            <a:r>
              <a:rPr lang="ko-KR" altLang="en-US" sz="2800" dirty="0" smtClean="0"/>
              <a:t> 필수적 받아야 하는 가스용품 </a:t>
            </a:r>
            <a:r>
              <a:rPr lang="en-US" altLang="ko-KR" sz="2800" dirty="0" smtClean="0"/>
              <a:t>3</a:t>
            </a:r>
            <a:r>
              <a:rPr lang="ko-KR" altLang="en-US" sz="2800" dirty="0" smtClean="0"/>
              <a:t>종</a:t>
            </a:r>
            <a:r>
              <a:rPr lang="en-US" altLang="ko-KR" sz="2800" dirty="0" smtClean="0"/>
              <a:t>(</a:t>
            </a:r>
            <a:r>
              <a:rPr lang="ko-KR" altLang="en-US" sz="2800" dirty="0" err="1" smtClean="0"/>
              <a:t>퓨즈콕</a:t>
            </a:r>
            <a:r>
              <a:rPr lang="en-US" altLang="ko-KR" sz="2800" dirty="0" smtClean="0"/>
              <a:t>,</a:t>
            </a:r>
          </a:p>
          <a:p>
            <a:pPr algn="l"/>
            <a:r>
              <a:rPr lang="en-US" altLang="ko-KR" sz="2800" dirty="0"/>
              <a:t> </a:t>
            </a:r>
            <a:r>
              <a:rPr lang="en-US" altLang="ko-KR" sz="2800" dirty="0" smtClean="0"/>
              <a:t>   </a:t>
            </a:r>
            <a:r>
              <a:rPr lang="ko-KR" altLang="en-US" sz="2800" dirty="0" smtClean="0"/>
              <a:t>다기능계량기</a:t>
            </a:r>
            <a:r>
              <a:rPr lang="en-US" altLang="ko-KR" sz="2800" dirty="0" smtClean="0"/>
              <a:t>, </a:t>
            </a:r>
            <a:r>
              <a:rPr lang="ko-KR" altLang="en-US" sz="2800" dirty="0" smtClean="0"/>
              <a:t>차단장치</a:t>
            </a:r>
            <a:r>
              <a:rPr lang="en-US" altLang="ko-KR" sz="2800" dirty="0" smtClean="0"/>
              <a:t>)</a:t>
            </a:r>
            <a:r>
              <a:rPr lang="ko-KR" altLang="en-US" sz="2800" dirty="0" smtClean="0"/>
              <a:t>에 대한 무선 가스안전 차단</a:t>
            </a:r>
            <a:r>
              <a:rPr lang="en-US" altLang="ko-KR" sz="2800" dirty="0" smtClean="0"/>
              <a:t>/</a:t>
            </a:r>
            <a:r>
              <a:rPr lang="ko-KR" altLang="en-US" sz="2800" dirty="0" smtClean="0"/>
              <a:t>제어장치의 동작</a:t>
            </a:r>
            <a:endParaRPr lang="en-US" altLang="ko-KR" sz="2800" dirty="0" smtClean="0"/>
          </a:p>
          <a:p>
            <a:pPr algn="l"/>
            <a:r>
              <a:rPr lang="en-US" altLang="ko-KR" sz="2800" dirty="0"/>
              <a:t> </a:t>
            </a:r>
            <a:r>
              <a:rPr lang="en-US" altLang="ko-KR" sz="2800" dirty="0" smtClean="0"/>
              <a:t>  </a:t>
            </a:r>
            <a:r>
              <a:rPr lang="ko-KR" altLang="en-US" sz="2800" dirty="0" smtClean="0"/>
              <a:t> 신뢰성을 확보하는 기반 구축</a:t>
            </a:r>
            <a:endParaRPr lang="en-US" altLang="ko-KR" sz="2800" dirty="0" smtClean="0"/>
          </a:p>
          <a:p>
            <a:pPr algn="l"/>
            <a:endParaRPr lang="en-US" altLang="ko-KR" sz="2800" dirty="0"/>
          </a:p>
          <a:p>
            <a:pPr algn="l"/>
            <a:r>
              <a:rPr lang="ko-KR" altLang="en-US" sz="2800" dirty="0" smtClean="0"/>
              <a:t>② 무선 가스용품</a:t>
            </a:r>
            <a:r>
              <a:rPr lang="en-US" altLang="ko-KR" sz="2800" dirty="0" smtClean="0"/>
              <a:t>(</a:t>
            </a:r>
            <a:r>
              <a:rPr lang="ko-KR" altLang="en-US" sz="2800" dirty="0" smtClean="0"/>
              <a:t>차단</a:t>
            </a:r>
            <a:r>
              <a:rPr lang="en-US" altLang="ko-KR" sz="2800" dirty="0" smtClean="0"/>
              <a:t>/</a:t>
            </a:r>
            <a:r>
              <a:rPr lang="ko-KR" altLang="en-US" sz="2800" dirty="0" smtClean="0"/>
              <a:t>제어장치</a:t>
            </a:r>
            <a:r>
              <a:rPr lang="en-US" altLang="ko-KR" sz="2800" dirty="0" smtClean="0"/>
              <a:t>) </a:t>
            </a:r>
            <a:r>
              <a:rPr lang="ko-KR" altLang="en-US" sz="2800" dirty="0" smtClean="0"/>
              <a:t>성능평가 </a:t>
            </a:r>
            <a:r>
              <a:rPr lang="ko-KR" altLang="en-US" sz="2800" dirty="0"/>
              <a:t>기술 개발 </a:t>
            </a:r>
            <a:endParaRPr lang="en-US" altLang="ko-KR" sz="2800" dirty="0"/>
          </a:p>
          <a:p>
            <a:pPr marL="457200" indent="-457200" algn="l">
              <a:buFontTx/>
              <a:buChar char="-"/>
            </a:pPr>
            <a:r>
              <a:rPr lang="ko-KR" altLang="en-US" sz="2800" dirty="0" smtClean="0"/>
              <a:t>가스 </a:t>
            </a:r>
            <a:r>
              <a:rPr lang="en-US" altLang="ko-KR" sz="2800" dirty="0" smtClean="0"/>
              <a:t>3</a:t>
            </a:r>
            <a:r>
              <a:rPr lang="ko-KR" altLang="en-US" sz="2800" dirty="0" smtClean="0"/>
              <a:t>법에서 </a:t>
            </a:r>
            <a:r>
              <a:rPr lang="ko-KR" altLang="en-US" sz="2800" dirty="0" err="1" smtClean="0"/>
              <a:t>법정검사를</a:t>
            </a:r>
            <a:r>
              <a:rPr lang="ko-KR" altLang="en-US" sz="2800" dirty="0" smtClean="0"/>
              <a:t> 필수적 받아야 하는 </a:t>
            </a:r>
            <a:r>
              <a:rPr lang="ko-KR" altLang="en-US" sz="2800" dirty="0" err="1" smtClean="0"/>
              <a:t>가스용품에</a:t>
            </a:r>
            <a:r>
              <a:rPr lang="ko-KR" altLang="en-US" sz="2800" dirty="0" smtClean="0"/>
              <a:t> 대한 무선 가스 안전 차단</a:t>
            </a:r>
            <a:r>
              <a:rPr lang="en-US" altLang="ko-KR" sz="2800" dirty="0" smtClean="0"/>
              <a:t>/</a:t>
            </a:r>
            <a:r>
              <a:rPr lang="ko-KR" altLang="en-US" sz="2800" dirty="0" smtClean="0"/>
              <a:t>제어장치의 동작 신뢰성 평가 기법 개발</a:t>
            </a:r>
            <a:endParaRPr lang="en-US" altLang="ko-KR" sz="2800" dirty="0" smtClean="0"/>
          </a:p>
          <a:p>
            <a:pPr marL="457200" indent="-457200" algn="l">
              <a:buFontTx/>
              <a:buChar char="-"/>
            </a:pPr>
            <a:endParaRPr lang="en-US" altLang="ko-KR" sz="2800" dirty="0" smtClean="0"/>
          </a:p>
          <a:p>
            <a:pPr algn="l"/>
            <a:r>
              <a:rPr lang="ko-KR" altLang="en-US" sz="2800" dirty="0" smtClean="0"/>
              <a:t>③ 실증 </a:t>
            </a:r>
            <a:r>
              <a:rPr lang="ko-KR" altLang="en-US" sz="2800" dirty="0" err="1" smtClean="0"/>
              <a:t>대상후보</a:t>
            </a:r>
            <a:r>
              <a:rPr lang="en-US" altLang="ko-KR" sz="2800" dirty="0" smtClean="0"/>
              <a:t>(3</a:t>
            </a:r>
            <a:r>
              <a:rPr lang="ko-KR" altLang="en-US" sz="2800" dirty="0" smtClean="0"/>
              <a:t>종</a:t>
            </a:r>
            <a:r>
              <a:rPr lang="en-US" altLang="ko-KR" sz="2800" dirty="0" smtClean="0"/>
              <a:t>) </a:t>
            </a:r>
            <a:r>
              <a:rPr lang="ko-KR" altLang="en-US" sz="2800" dirty="0" smtClean="0"/>
              <a:t>제품의 제도 개선 </a:t>
            </a:r>
            <a:r>
              <a:rPr lang="ko-KR" altLang="en-US" sz="2800" dirty="0"/>
              <a:t>가이드라인 </a:t>
            </a:r>
            <a:r>
              <a:rPr lang="ko-KR" altLang="en-US" sz="2800" dirty="0" smtClean="0"/>
              <a:t>제시</a:t>
            </a:r>
            <a:endParaRPr lang="en-US" altLang="ko-KR" sz="2800" dirty="0" smtClean="0"/>
          </a:p>
          <a:p>
            <a:pPr marL="457200" indent="-457200" algn="l">
              <a:buFontTx/>
              <a:buChar char="-"/>
            </a:pPr>
            <a:r>
              <a:rPr lang="ko-KR" altLang="en-US" sz="2800" dirty="0" smtClean="0"/>
              <a:t>구축된 인프라와 개발된 성능평가 기술에 의해 실증 결과를 통한 제도 개선</a:t>
            </a:r>
            <a:r>
              <a:rPr lang="en-US" altLang="ko-KR" sz="2800" dirty="0" smtClean="0"/>
              <a:t>(</a:t>
            </a:r>
            <a:r>
              <a:rPr lang="ko-KR" altLang="en-US" sz="2800" dirty="0" smtClean="0"/>
              <a:t>안</a:t>
            </a:r>
            <a:r>
              <a:rPr lang="en-US" altLang="ko-KR" sz="2800" dirty="0" smtClean="0"/>
              <a:t>)</a:t>
            </a:r>
          </a:p>
          <a:p>
            <a:pPr algn="l"/>
            <a:r>
              <a:rPr lang="en-US" altLang="ko-KR" sz="2800" dirty="0" smtClean="0"/>
              <a:t>    </a:t>
            </a:r>
            <a:r>
              <a:rPr lang="ko-KR" altLang="en-US" sz="2800" dirty="0" smtClean="0"/>
              <a:t>제시</a:t>
            </a:r>
            <a:endParaRPr lang="ko-KR" altLang="en-US" sz="2800" dirty="0"/>
          </a:p>
        </p:txBody>
      </p:sp>
    </p:spTree>
    <p:extLst>
      <p:ext uri="{BB962C8B-B14F-4D97-AF65-F5344CB8AC3E}">
        <p14:creationId xmlns:p14="http://schemas.microsoft.com/office/powerpoint/2010/main" val="46855013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/>
          <p:nvPr/>
        </p:nvSpPr>
        <p:spPr>
          <a:xfrm>
            <a:off x="-42334" y="533399"/>
            <a:ext cx="14308668" cy="1"/>
          </a:xfrm>
          <a:prstGeom prst="line">
            <a:avLst/>
          </a:prstGeom>
          <a:ln w="12700">
            <a:solidFill>
              <a:srgbClr val="696969"/>
            </a:solidFill>
            <a:miter lim="400000"/>
          </a:ln>
        </p:spPr>
        <p:txBody>
          <a:bodyPr lIns="46302" tIns="46302" rIns="46302" bIns="46302" anchor="ctr"/>
          <a:lstStyle/>
          <a:p>
            <a:pPr>
              <a:defRPr sz="2000"/>
            </a:pPr>
            <a:endParaRPr/>
          </a:p>
        </p:txBody>
      </p:sp>
      <p:sp>
        <p:nvSpPr>
          <p:cNvPr id="141" name="Shape 141"/>
          <p:cNvSpPr/>
          <p:nvPr/>
        </p:nvSpPr>
        <p:spPr>
          <a:xfrm>
            <a:off x="-12700" y="8762999"/>
            <a:ext cx="14224000" cy="1"/>
          </a:xfrm>
          <a:prstGeom prst="line">
            <a:avLst/>
          </a:prstGeom>
          <a:ln w="12700">
            <a:solidFill>
              <a:srgbClr val="696969"/>
            </a:solidFill>
            <a:miter lim="400000"/>
          </a:ln>
        </p:spPr>
        <p:txBody>
          <a:bodyPr lIns="46302" tIns="46302" rIns="46302" bIns="46302" anchor="ctr"/>
          <a:lstStyle/>
          <a:p>
            <a:pPr>
              <a:defRPr sz="2000"/>
            </a:pPr>
            <a:endParaRPr/>
          </a:p>
        </p:txBody>
      </p:sp>
      <p:sp>
        <p:nvSpPr>
          <p:cNvPr id="142" name="Shape 142"/>
          <p:cNvSpPr/>
          <p:nvPr/>
        </p:nvSpPr>
        <p:spPr>
          <a:xfrm>
            <a:off x="820430" y="724970"/>
            <a:ext cx="5444973" cy="70906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6302" tIns="46302" rIns="46302" bIns="46302" anchor="ctr">
            <a:spAutoFit/>
          </a:bodyPr>
          <a:lstStyle>
            <a:lvl1pPr algn="l">
              <a:defRPr sz="2800" spc="-280">
                <a:solidFill>
                  <a:srgbClr val="F3BE3C"/>
                </a:solidFill>
                <a:latin typeface="Apple SD 산돌고딕 Neo 세미볼드체"/>
                <a:ea typeface="Apple SD 산돌고딕 Neo 세미볼드체"/>
                <a:cs typeface="Apple SD 산돌고딕 Neo 세미볼드체"/>
                <a:sym typeface="Apple SD 산돌고딕 Neo 세미볼드체"/>
              </a:defRPr>
            </a:lvl1pPr>
          </a:lstStyle>
          <a:p>
            <a:r>
              <a:rPr lang="ko-KR" altLang="en-US" sz="4000" dirty="0" smtClean="0">
                <a:ln>
                  <a:solidFill>
                    <a:schemeClr val="accent1">
                      <a:alpha val="100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기반 구축 필요성 및 목표</a:t>
            </a:r>
            <a:endParaRPr sz="4000" dirty="0">
              <a:ln>
                <a:solidFill>
                  <a:schemeClr val="accent1">
                    <a:alpha val="1000"/>
                  </a:schemeClr>
                </a:solidFill>
              </a:ln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43" name="Shape 143"/>
          <p:cNvSpPr/>
          <p:nvPr/>
        </p:nvSpPr>
        <p:spPr>
          <a:xfrm>
            <a:off x="194004" y="639497"/>
            <a:ext cx="622907" cy="803806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6302" tIns="46302" rIns="46302" bIns="46302" anchor="ctr">
            <a:spAutoFit/>
          </a:bodyPr>
          <a:lstStyle>
            <a:lvl1pPr algn="l">
              <a:defRPr sz="4600" spc="-460">
                <a:solidFill>
                  <a:srgbClr val="D3CCB0"/>
                </a:solidFill>
                <a:latin typeface="Dinbol"/>
                <a:ea typeface="Dinbol"/>
                <a:cs typeface="Dinbol"/>
                <a:sym typeface="Dinbol"/>
              </a:defRPr>
            </a:lvl1pPr>
          </a:lstStyle>
          <a:p>
            <a:r>
              <a:rPr dirty="0"/>
              <a:t>01</a:t>
            </a:r>
          </a:p>
        </p:txBody>
      </p:sp>
      <p:sp>
        <p:nvSpPr>
          <p:cNvPr id="144" name="Shape 144"/>
          <p:cNvSpPr/>
          <p:nvPr/>
        </p:nvSpPr>
        <p:spPr>
          <a:xfrm>
            <a:off x="816911" y="1775852"/>
            <a:ext cx="3055178" cy="400566"/>
          </a:xfrm>
          <a:prstGeom prst="rect">
            <a:avLst/>
          </a:prstGeom>
          <a:blipFill>
            <a:blip r:embed="rId2"/>
          </a:blipFill>
          <a:ln w="3175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6302" tIns="46302" rIns="46302" bIns="46302" anchor="ctr"/>
          <a:lstStyle/>
          <a:p>
            <a:pPr>
              <a:defRPr sz="2000" spc="-200">
                <a:solidFill>
                  <a:srgbClr val="FFFFFF"/>
                </a:solidFill>
                <a:latin typeface="Apple SD 산돌고딕 Neo 세미볼드체"/>
                <a:ea typeface="Apple SD 산돌고딕 Neo 세미볼드체"/>
                <a:cs typeface="Apple SD 산돌고딕 Neo 세미볼드체"/>
                <a:sym typeface="Apple SD 산돌고딕 Neo 세미볼드체"/>
              </a:defRPr>
            </a:pPr>
            <a:r>
              <a:rPr lang="ko-KR" altLang="en-US" sz="2400" dirty="0" smtClean="0">
                <a:ln>
                  <a:solidFill>
                    <a:schemeClr val="accent1">
                      <a:alpha val="100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발전 방향</a:t>
            </a:r>
            <a:endParaRPr sz="2400" dirty="0">
              <a:ln>
                <a:solidFill>
                  <a:schemeClr val="accent1">
                    <a:alpha val="1000"/>
                  </a:schemeClr>
                </a:solidFill>
              </a:ln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16911" y="2393766"/>
            <a:ext cx="13103611" cy="955283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6302" tIns="46302" rIns="46302" bIns="46302" numCol="1" spcCol="38100" rtlCol="0" anchor="ctr">
            <a:spAutoFit/>
          </a:bodyPr>
          <a:lstStyle/>
          <a:p>
            <a:pPr marL="457200" indent="-457200" algn="l">
              <a:buFontTx/>
              <a:buChar char="-"/>
            </a:pPr>
            <a:r>
              <a:rPr lang="ko-KR" altLang="en-US" sz="2800" dirty="0" smtClean="0"/>
              <a:t>규제가 정비되지 않은 스마트안전제어 산업에 대하여</a:t>
            </a:r>
            <a:r>
              <a:rPr lang="en-US" altLang="ko-KR" sz="2800" dirty="0" smtClean="0"/>
              <a:t>, </a:t>
            </a:r>
            <a:r>
              <a:rPr lang="ko-KR" altLang="en-US" sz="2800" dirty="0" smtClean="0"/>
              <a:t>충북규제자유특구를</a:t>
            </a:r>
            <a:endParaRPr lang="en-US" altLang="ko-KR" sz="2800" dirty="0" smtClean="0"/>
          </a:p>
          <a:p>
            <a:pPr algn="l"/>
            <a:r>
              <a:rPr lang="en-US" altLang="ko-KR" sz="2800" dirty="0" smtClean="0"/>
              <a:t>   </a:t>
            </a:r>
            <a:r>
              <a:rPr lang="ko-KR" altLang="en-US" sz="2800" dirty="0" smtClean="0"/>
              <a:t> 통한 신속한 시장진입 촉진 및 확산</a:t>
            </a:r>
            <a:endParaRPr lang="ko-KR" altLang="en-US" sz="2800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816911" y="3206303"/>
            <a:ext cx="142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25" name="_x208077744" descr="EMB00002f3c277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9971" y="3566397"/>
            <a:ext cx="12594289" cy="4617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743198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/>
          <p:nvPr/>
        </p:nvSpPr>
        <p:spPr>
          <a:xfrm>
            <a:off x="-42334" y="533399"/>
            <a:ext cx="14308668" cy="1"/>
          </a:xfrm>
          <a:prstGeom prst="line">
            <a:avLst/>
          </a:prstGeom>
          <a:ln w="12700">
            <a:solidFill>
              <a:srgbClr val="696969"/>
            </a:solidFill>
            <a:miter lim="400000"/>
          </a:ln>
        </p:spPr>
        <p:txBody>
          <a:bodyPr lIns="46302" tIns="46302" rIns="46302" bIns="46302" anchor="ctr"/>
          <a:lstStyle/>
          <a:p>
            <a:pPr>
              <a:defRPr sz="2000"/>
            </a:pPr>
            <a:endParaRPr/>
          </a:p>
        </p:txBody>
      </p:sp>
      <p:sp>
        <p:nvSpPr>
          <p:cNvPr id="141" name="Shape 141"/>
          <p:cNvSpPr/>
          <p:nvPr/>
        </p:nvSpPr>
        <p:spPr>
          <a:xfrm>
            <a:off x="-12700" y="8762999"/>
            <a:ext cx="14224000" cy="1"/>
          </a:xfrm>
          <a:prstGeom prst="line">
            <a:avLst/>
          </a:prstGeom>
          <a:ln w="12700">
            <a:solidFill>
              <a:srgbClr val="696969"/>
            </a:solidFill>
            <a:miter lim="400000"/>
          </a:ln>
        </p:spPr>
        <p:txBody>
          <a:bodyPr lIns="46302" tIns="46302" rIns="46302" bIns="46302" anchor="ctr"/>
          <a:lstStyle/>
          <a:p>
            <a:pPr>
              <a:defRPr sz="2000"/>
            </a:pPr>
            <a:endParaRPr/>
          </a:p>
        </p:txBody>
      </p:sp>
      <p:sp>
        <p:nvSpPr>
          <p:cNvPr id="142" name="Shape 142"/>
          <p:cNvSpPr/>
          <p:nvPr/>
        </p:nvSpPr>
        <p:spPr>
          <a:xfrm>
            <a:off x="820430" y="724970"/>
            <a:ext cx="7906545" cy="70906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6302" tIns="46302" rIns="46302" bIns="46302" anchor="ctr">
            <a:spAutoFit/>
          </a:bodyPr>
          <a:lstStyle>
            <a:lvl1pPr algn="l">
              <a:defRPr sz="2800" spc="-280">
                <a:solidFill>
                  <a:srgbClr val="F3BE3C"/>
                </a:solidFill>
                <a:latin typeface="Apple SD 산돌고딕 Neo 세미볼드체"/>
                <a:ea typeface="Apple SD 산돌고딕 Neo 세미볼드체"/>
                <a:cs typeface="Apple SD 산돌고딕 Neo 세미볼드체"/>
                <a:sym typeface="Apple SD 산돌고딕 Neo 세미볼드체"/>
              </a:defRPr>
            </a:lvl1pPr>
          </a:lstStyle>
          <a:p>
            <a:r>
              <a:rPr lang="ko-KR" altLang="en-US" sz="4000" dirty="0" smtClean="0">
                <a:ln>
                  <a:solidFill>
                    <a:schemeClr val="accent1">
                      <a:alpha val="100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무선 가스차단시설 국내</a:t>
            </a:r>
            <a:r>
              <a:rPr lang="en-US" altLang="ko-KR" sz="4000" dirty="0" smtClean="0">
                <a:ln>
                  <a:solidFill>
                    <a:schemeClr val="accent1">
                      <a:alpha val="100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·</a:t>
            </a:r>
            <a:r>
              <a:rPr lang="ko-KR" altLang="en-US" sz="4000" dirty="0" smtClean="0">
                <a:ln>
                  <a:solidFill>
                    <a:schemeClr val="accent1">
                      <a:alpha val="100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외 시장 동향</a:t>
            </a:r>
            <a:endParaRPr sz="4000" dirty="0">
              <a:ln>
                <a:solidFill>
                  <a:schemeClr val="accent1">
                    <a:alpha val="1000"/>
                  </a:schemeClr>
                </a:solidFill>
              </a:ln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43" name="Shape 143"/>
          <p:cNvSpPr/>
          <p:nvPr/>
        </p:nvSpPr>
        <p:spPr>
          <a:xfrm>
            <a:off x="194004" y="640703"/>
            <a:ext cx="651995" cy="801394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6302" tIns="46302" rIns="46302" bIns="46302" anchor="ctr">
            <a:spAutoFit/>
          </a:bodyPr>
          <a:lstStyle>
            <a:lvl1pPr algn="l">
              <a:defRPr sz="4600" spc="-460">
                <a:solidFill>
                  <a:srgbClr val="D3CCB0"/>
                </a:solidFill>
                <a:latin typeface="Dinbol"/>
                <a:ea typeface="Dinbol"/>
                <a:cs typeface="Dinbol"/>
                <a:sym typeface="Dinbol"/>
              </a:defRPr>
            </a:lvl1pPr>
          </a:lstStyle>
          <a:p>
            <a:r>
              <a:rPr dirty="0" smtClean="0"/>
              <a:t>0</a:t>
            </a:r>
            <a:r>
              <a:rPr lang="en-US" dirty="0" smtClean="0"/>
              <a:t>2</a:t>
            </a:r>
            <a:endParaRPr dirty="0"/>
          </a:p>
        </p:txBody>
      </p:sp>
      <p:sp>
        <p:nvSpPr>
          <p:cNvPr id="144" name="Shape 144"/>
          <p:cNvSpPr/>
          <p:nvPr/>
        </p:nvSpPr>
        <p:spPr>
          <a:xfrm>
            <a:off x="816910" y="1730896"/>
            <a:ext cx="5812490" cy="445521"/>
          </a:xfrm>
          <a:prstGeom prst="rect">
            <a:avLst/>
          </a:prstGeom>
          <a:blipFill>
            <a:blip r:embed="rId2"/>
          </a:blipFill>
          <a:ln w="3175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6302" tIns="46302" rIns="46302" bIns="46302" anchor="ctr"/>
          <a:lstStyle/>
          <a:p>
            <a:pPr>
              <a:defRPr sz="2000" spc="-200">
                <a:solidFill>
                  <a:srgbClr val="FFFFFF"/>
                </a:solidFill>
                <a:latin typeface="Apple SD 산돌고딕 Neo 세미볼드체"/>
                <a:ea typeface="Apple SD 산돌고딕 Neo 세미볼드체"/>
                <a:cs typeface="Apple SD 산돌고딕 Neo 세미볼드체"/>
                <a:sym typeface="Apple SD 산돌고딕 Neo 세미볼드체"/>
              </a:defRPr>
            </a:pPr>
            <a:r>
              <a:rPr lang="ko-KR" altLang="en-US" sz="2400" dirty="0" smtClean="0">
                <a:ln>
                  <a:solidFill>
                    <a:schemeClr val="accent1">
                      <a:alpha val="100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국내  </a:t>
            </a:r>
            <a:r>
              <a:rPr lang="en-US" altLang="ko-KR" sz="2400" dirty="0" smtClean="0">
                <a:ln>
                  <a:solidFill>
                    <a:schemeClr val="accent1">
                      <a:alpha val="100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AI, </a:t>
            </a:r>
            <a:r>
              <a:rPr lang="en-US" altLang="ko-KR" sz="2400" dirty="0" err="1" smtClean="0">
                <a:ln>
                  <a:solidFill>
                    <a:schemeClr val="accent1">
                      <a:alpha val="100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IoT</a:t>
            </a:r>
            <a:r>
              <a:rPr lang="en-US" altLang="ko-KR" sz="2400" dirty="0" smtClean="0">
                <a:ln>
                  <a:solidFill>
                    <a:schemeClr val="accent1">
                      <a:alpha val="100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2400" dirty="0" smtClean="0">
                <a:ln>
                  <a:solidFill>
                    <a:schemeClr val="accent1">
                      <a:alpha val="100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기반 가스안전 시장 동향</a:t>
            </a:r>
            <a:endParaRPr sz="2400" dirty="0">
              <a:ln>
                <a:solidFill>
                  <a:schemeClr val="accent1">
                    <a:alpha val="1000"/>
                  </a:schemeClr>
                </a:solidFill>
              </a:ln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16910" y="2400255"/>
            <a:ext cx="13103611" cy="2247944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6302" tIns="46302" rIns="46302" bIns="46302" numCol="1" spcCol="38100" rtlCol="0" anchor="ctr">
            <a:spAutoFit/>
          </a:bodyPr>
          <a:lstStyle/>
          <a:p>
            <a:pPr marL="514350" marR="0" indent="-514350" algn="l" defTabSz="53247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</a:pPr>
            <a:r>
              <a:rPr lang="ko-KR" altLang="en-US" sz="2800" dirty="0" smtClean="0"/>
              <a:t>국내 </a:t>
            </a:r>
            <a:r>
              <a:rPr lang="en-US" altLang="ko-KR" sz="2800" dirty="0" err="1" smtClean="0"/>
              <a:t>IoT</a:t>
            </a:r>
            <a:r>
              <a:rPr lang="en-US" altLang="ko-KR" sz="2800" dirty="0" smtClean="0"/>
              <a:t> </a:t>
            </a:r>
            <a:r>
              <a:rPr lang="ko-KR" altLang="en-US" sz="2800" dirty="0" smtClean="0"/>
              <a:t>시장규모는 </a:t>
            </a:r>
            <a:r>
              <a:rPr lang="en-US" altLang="ko-KR" sz="2800" dirty="0" smtClean="0"/>
              <a:t>2015</a:t>
            </a:r>
            <a:r>
              <a:rPr lang="ko-KR" altLang="en-US" sz="2800" dirty="0" smtClean="0"/>
              <a:t>년 </a:t>
            </a:r>
            <a:r>
              <a:rPr lang="en-US" altLang="ko-KR" sz="2800" dirty="0" smtClean="0"/>
              <a:t>3.8</a:t>
            </a:r>
            <a:r>
              <a:rPr lang="ko-KR" altLang="en-US" sz="2800" dirty="0" smtClean="0"/>
              <a:t>조 원 수준에서 </a:t>
            </a:r>
            <a:r>
              <a:rPr lang="en-US" altLang="ko-KR" sz="2800" dirty="0" smtClean="0"/>
              <a:t>2016</a:t>
            </a:r>
            <a:r>
              <a:rPr lang="ko-KR" altLang="en-US" sz="2800" dirty="0" smtClean="0"/>
              <a:t>년 </a:t>
            </a:r>
            <a:r>
              <a:rPr lang="en-US" altLang="ko-KR" sz="2800" dirty="0" smtClean="0"/>
              <a:t>28.9% </a:t>
            </a:r>
            <a:r>
              <a:rPr lang="ko-KR" altLang="en-US" sz="2800" dirty="0" smtClean="0"/>
              <a:t>증가하여 </a:t>
            </a:r>
            <a:r>
              <a:rPr lang="en-US" altLang="ko-KR" sz="2800" dirty="0" smtClean="0"/>
              <a:t>4.6</a:t>
            </a:r>
            <a:r>
              <a:rPr lang="ko-KR" altLang="en-US" sz="2800" dirty="0" smtClean="0"/>
              <a:t>조원 수준으로 확대되고</a:t>
            </a:r>
            <a:r>
              <a:rPr lang="en-US" altLang="ko-KR" sz="2800" dirty="0" smtClean="0"/>
              <a:t>, 2022</a:t>
            </a:r>
            <a:r>
              <a:rPr lang="ko-KR" altLang="en-US" sz="2800" dirty="0" smtClean="0"/>
              <a:t>년까지 연평균 </a:t>
            </a:r>
            <a:r>
              <a:rPr lang="en-US" altLang="ko-KR" sz="2800" dirty="0" smtClean="0"/>
              <a:t>29.3% </a:t>
            </a:r>
            <a:r>
              <a:rPr lang="ko-KR" altLang="en-US" sz="2800" dirty="0" smtClean="0"/>
              <a:t>성장하여 </a:t>
            </a:r>
            <a:r>
              <a:rPr lang="en-US" altLang="ko-KR" sz="2800" dirty="0" smtClean="0"/>
              <a:t>22.9</a:t>
            </a:r>
            <a:r>
              <a:rPr lang="ko-KR" altLang="en-US" sz="2800" dirty="0" smtClean="0"/>
              <a:t>조 원의 시장이 형성될 것으로 전망</a:t>
            </a:r>
            <a:endParaRPr lang="en-US" altLang="ko-KR" sz="2800" dirty="0" smtClean="0"/>
          </a:p>
          <a:p>
            <a:pPr marL="514350" marR="0" indent="-514350" algn="l" defTabSz="53247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</a:pPr>
            <a:endParaRPr lang="en-US" altLang="ko-KR" sz="2800" dirty="0"/>
          </a:p>
          <a:p>
            <a:pPr marL="514350" marR="0" indent="-514350" algn="l" defTabSz="53247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</a:pPr>
            <a:r>
              <a:rPr lang="ko-KR" altLang="en-US" sz="2800" dirty="0" smtClean="0"/>
              <a:t>특히 스마트 라이프 실현을 위해 지능화된 융합 서비스 규모가 증가 예상</a:t>
            </a:r>
            <a:endParaRPr lang="en-US" altLang="ko-KR" sz="2800" dirty="0" smtClean="0"/>
          </a:p>
        </p:txBody>
      </p:sp>
      <p:pic>
        <p:nvPicPr>
          <p:cNvPr id="9" name="pasted-image.pdf"/>
          <p:cNvPicPr>
            <a:picLocks noChangeAspect="1"/>
          </p:cNvPicPr>
          <p:nvPr/>
        </p:nvPicPr>
        <p:blipFill>
          <a:blip r:embed="rId3">
            <a:alphaModFix amt="47068"/>
            <a:extLst/>
          </a:blip>
          <a:stretch>
            <a:fillRect/>
          </a:stretch>
        </p:blipFill>
        <p:spPr>
          <a:xfrm>
            <a:off x="9481243" y="3417322"/>
            <a:ext cx="3971077" cy="5467497"/>
          </a:xfrm>
          <a:prstGeom prst="rect">
            <a:avLst/>
          </a:prstGeom>
          <a:ln w="3175">
            <a:miter lim="400000"/>
          </a:ln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228725" y="4981619"/>
            <a:ext cx="142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1265" name="_x211046264" descr="EMB00002f3c278d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6563" y="5229269"/>
            <a:ext cx="7624800" cy="2373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165791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" name="pasted-image.pdf"/>
          <p:cNvPicPr>
            <a:picLocks noChangeAspect="1"/>
          </p:cNvPicPr>
          <p:nvPr/>
        </p:nvPicPr>
        <p:blipFill>
          <a:blip r:embed="rId2">
            <a:alphaModFix amt="47068"/>
            <a:extLst/>
          </a:blip>
          <a:stretch>
            <a:fillRect/>
          </a:stretch>
        </p:blipFill>
        <p:spPr>
          <a:xfrm>
            <a:off x="9481243" y="3417322"/>
            <a:ext cx="3971077" cy="5467497"/>
          </a:xfrm>
          <a:prstGeom prst="rect">
            <a:avLst/>
          </a:prstGeom>
          <a:ln w="3175">
            <a:miter lim="400000"/>
          </a:ln>
        </p:spPr>
      </p:pic>
      <p:sp>
        <p:nvSpPr>
          <p:cNvPr id="140" name="Shape 140"/>
          <p:cNvSpPr/>
          <p:nvPr/>
        </p:nvSpPr>
        <p:spPr>
          <a:xfrm>
            <a:off x="-42334" y="533399"/>
            <a:ext cx="14308668" cy="1"/>
          </a:xfrm>
          <a:prstGeom prst="line">
            <a:avLst/>
          </a:prstGeom>
          <a:ln w="12700">
            <a:solidFill>
              <a:srgbClr val="696969"/>
            </a:solidFill>
            <a:miter lim="400000"/>
          </a:ln>
        </p:spPr>
        <p:txBody>
          <a:bodyPr lIns="46302" tIns="46302" rIns="46302" bIns="46302" anchor="ctr"/>
          <a:lstStyle/>
          <a:p>
            <a:pPr>
              <a:defRPr sz="2000"/>
            </a:pPr>
            <a:endParaRPr/>
          </a:p>
        </p:txBody>
      </p:sp>
      <p:sp>
        <p:nvSpPr>
          <p:cNvPr id="141" name="Shape 141"/>
          <p:cNvSpPr/>
          <p:nvPr/>
        </p:nvSpPr>
        <p:spPr>
          <a:xfrm>
            <a:off x="1092200" y="13861513"/>
            <a:ext cx="27353380" cy="2"/>
          </a:xfrm>
          <a:prstGeom prst="line">
            <a:avLst/>
          </a:prstGeom>
          <a:ln w="12700">
            <a:solidFill>
              <a:srgbClr val="696969"/>
            </a:solidFill>
            <a:miter lim="400000"/>
          </a:ln>
        </p:spPr>
        <p:txBody>
          <a:bodyPr lIns="46302" tIns="46302" rIns="46302" bIns="46302" anchor="ctr"/>
          <a:lstStyle/>
          <a:p>
            <a:pPr>
              <a:defRPr sz="2000"/>
            </a:pPr>
            <a:endParaRPr/>
          </a:p>
        </p:txBody>
      </p:sp>
      <p:sp>
        <p:nvSpPr>
          <p:cNvPr id="142" name="Shape 142"/>
          <p:cNvSpPr/>
          <p:nvPr/>
        </p:nvSpPr>
        <p:spPr>
          <a:xfrm>
            <a:off x="820430" y="724970"/>
            <a:ext cx="7353188" cy="70906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6302" tIns="46302" rIns="46302" bIns="46302" anchor="ctr">
            <a:spAutoFit/>
          </a:bodyPr>
          <a:lstStyle>
            <a:lvl1pPr algn="l">
              <a:defRPr sz="2800" spc="-280">
                <a:solidFill>
                  <a:srgbClr val="F3BE3C"/>
                </a:solidFill>
                <a:latin typeface="Apple SD 산돌고딕 Neo 세미볼드체"/>
                <a:ea typeface="Apple SD 산돌고딕 Neo 세미볼드체"/>
                <a:cs typeface="Apple SD 산돌고딕 Neo 세미볼드체"/>
                <a:sym typeface="Apple SD 산돌고딕 Neo 세미볼드체"/>
              </a:defRPr>
            </a:lvl1pPr>
          </a:lstStyle>
          <a:p>
            <a:r>
              <a:rPr lang="ko-KR" altLang="en-US" sz="4000" dirty="0" smtClean="0">
                <a:ln>
                  <a:solidFill>
                    <a:schemeClr val="accent1">
                      <a:alpha val="100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무선 가스차단시설 국외 시장 동향</a:t>
            </a:r>
            <a:endParaRPr sz="4000" dirty="0">
              <a:ln>
                <a:solidFill>
                  <a:schemeClr val="accent1">
                    <a:alpha val="1000"/>
                  </a:schemeClr>
                </a:solidFill>
              </a:ln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43" name="Shape 143"/>
          <p:cNvSpPr/>
          <p:nvPr/>
        </p:nvSpPr>
        <p:spPr>
          <a:xfrm>
            <a:off x="194004" y="640703"/>
            <a:ext cx="651995" cy="801394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6302" tIns="46302" rIns="46302" bIns="46302" anchor="ctr">
            <a:spAutoFit/>
          </a:bodyPr>
          <a:lstStyle>
            <a:lvl1pPr algn="l">
              <a:defRPr sz="4600" spc="-460">
                <a:solidFill>
                  <a:srgbClr val="D3CCB0"/>
                </a:solidFill>
                <a:latin typeface="Dinbol"/>
                <a:ea typeface="Dinbol"/>
                <a:cs typeface="Dinbol"/>
                <a:sym typeface="Dinbol"/>
              </a:defRPr>
            </a:lvl1pPr>
          </a:lstStyle>
          <a:p>
            <a:r>
              <a:rPr dirty="0" smtClean="0"/>
              <a:t>0</a:t>
            </a:r>
            <a:r>
              <a:rPr lang="en-US" dirty="0" smtClean="0"/>
              <a:t>2</a:t>
            </a:r>
            <a:endParaRPr dirty="0"/>
          </a:p>
        </p:txBody>
      </p:sp>
      <p:sp>
        <p:nvSpPr>
          <p:cNvPr id="144" name="Shape 144"/>
          <p:cNvSpPr/>
          <p:nvPr/>
        </p:nvSpPr>
        <p:spPr>
          <a:xfrm>
            <a:off x="816910" y="1775852"/>
            <a:ext cx="4917845" cy="400566"/>
          </a:xfrm>
          <a:prstGeom prst="rect">
            <a:avLst/>
          </a:prstGeom>
          <a:blipFill>
            <a:blip r:embed="rId3"/>
          </a:blipFill>
          <a:ln w="3175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6302" tIns="46302" rIns="46302" bIns="46302" anchor="ctr"/>
          <a:lstStyle/>
          <a:p>
            <a:pPr>
              <a:defRPr sz="2000" spc="-200">
                <a:solidFill>
                  <a:srgbClr val="FFFFFF"/>
                </a:solidFill>
                <a:latin typeface="Apple SD 산돌고딕 Neo 세미볼드체"/>
                <a:ea typeface="Apple SD 산돌고딕 Neo 세미볼드체"/>
                <a:cs typeface="Apple SD 산돌고딕 Neo 세미볼드체"/>
                <a:sym typeface="Apple SD 산돌고딕 Neo 세미볼드체"/>
              </a:defRPr>
            </a:pPr>
            <a:r>
              <a:rPr lang="ko-KR" altLang="en-US" sz="2400" dirty="0" smtClean="0">
                <a:ln>
                  <a:solidFill>
                    <a:schemeClr val="accent1">
                      <a:alpha val="100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국외 </a:t>
            </a:r>
            <a:r>
              <a:rPr lang="en-US" altLang="ko-KR" sz="2400" dirty="0" smtClean="0">
                <a:ln>
                  <a:solidFill>
                    <a:schemeClr val="accent1">
                      <a:alpha val="100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AI, </a:t>
            </a:r>
            <a:r>
              <a:rPr lang="en-US" altLang="ko-KR" sz="2400" dirty="0" err="1" smtClean="0">
                <a:ln>
                  <a:solidFill>
                    <a:schemeClr val="accent1">
                      <a:alpha val="100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IoT</a:t>
            </a:r>
            <a:r>
              <a:rPr lang="en-US" altLang="ko-KR" sz="2400" dirty="0" smtClean="0">
                <a:ln>
                  <a:solidFill>
                    <a:schemeClr val="accent1">
                      <a:alpha val="100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2400" dirty="0" smtClean="0">
                <a:ln>
                  <a:solidFill>
                    <a:schemeClr val="accent1">
                      <a:alpha val="100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기반 가스안전 시장 동향</a:t>
            </a:r>
            <a:endParaRPr sz="2400" dirty="0">
              <a:ln>
                <a:solidFill>
                  <a:schemeClr val="accent1">
                    <a:alpha val="1000"/>
                  </a:schemeClr>
                </a:solidFill>
              </a:ln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16910" y="2419683"/>
            <a:ext cx="13103611" cy="2678831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6302" tIns="46302" rIns="46302" bIns="46302" numCol="1" spcCol="38100" rtlCol="0" anchor="ctr">
            <a:spAutoFit/>
          </a:bodyPr>
          <a:lstStyle/>
          <a:p>
            <a:pPr marL="514350" marR="0" indent="-514350" algn="l" defTabSz="53247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</a:pPr>
            <a:r>
              <a:rPr lang="ko-KR" altLang="en-US" sz="2800" dirty="0" smtClean="0"/>
              <a:t>사물 인터넷 기기가 </a:t>
            </a:r>
            <a:r>
              <a:rPr lang="en-US" altLang="ko-KR" sz="2800" dirty="0" smtClean="0"/>
              <a:t>2015</a:t>
            </a:r>
            <a:r>
              <a:rPr lang="ko-KR" altLang="en-US" sz="2800" dirty="0" smtClean="0"/>
              <a:t>년 </a:t>
            </a:r>
            <a:r>
              <a:rPr lang="en-US" altLang="ko-KR" sz="2800" dirty="0" smtClean="0"/>
              <a:t>49</a:t>
            </a:r>
            <a:r>
              <a:rPr lang="ko-KR" altLang="en-US" sz="2800" dirty="0" smtClean="0"/>
              <a:t>억 대에서 </a:t>
            </a:r>
            <a:r>
              <a:rPr lang="en-US" altLang="ko-KR" sz="2800" dirty="0" smtClean="0"/>
              <a:t>2020</a:t>
            </a:r>
            <a:r>
              <a:rPr lang="ko-KR" altLang="en-US" sz="2800" dirty="0" smtClean="0"/>
              <a:t>년 </a:t>
            </a:r>
            <a:r>
              <a:rPr lang="en-US" altLang="ko-KR" sz="2800" dirty="0" smtClean="0"/>
              <a:t>250</a:t>
            </a:r>
            <a:r>
              <a:rPr lang="ko-KR" altLang="en-US" sz="2800" dirty="0" smtClean="0"/>
              <a:t>억 대로 증가하고</a:t>
            </a:r>
            <a:r>
              <a:rPr lang="en-US" altLang="ko-KR" sz="2800" dirty="0" smtClean="0"/>
              <a:t>, </a:t>
            </a:r>
            <a:r>
              <a:rPr lang="ko-KR" altLang="en-US" sz="2800" dirty="0" smtClean="0"/>
              <a:t>서비스와 제품 생산액도 </a:t>
            </a:r>
            <a:r>
              <a:rPr lang="en-US" altLang="ko-KR" sz="2800" dirty="0" smtClean="0"/>
              <a:t>2020</a:t>
            </a:r>
            <a:r>
              <a:rPr lang="ko-KR" altLang="en-US" sz="2800" dirty="0" smtClean="0"/>
              <a:t>년에는 </a:t>
            </a:r>
            <a:r>
              <a:rPr lang="en-US" altLang="ko-KR" sz="2800" dirty="0" smtClean="0"/>
              <a:t>3,000</a:t>
            </a:r>
            <a:r>
              <a:rPr lang="ko-KR" altLang="en-US" sz="2800" dirty="0" smtClean="0"/>
              <a:t>억 달러에 이를 것으로 전망</a:t>
            </a:r>
            <a:endParaRPr lang="en-US" altLang="ko-KR" sz="2800" dirty="0" smtClean="0"/>
          </a:p>
          <a:p>
            <a:pPr marL="514350" marR="0" indent="-514350" algn="l" defTabSz="53247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</a:pPr>
            <a:endParaRPr lang="en-US" altLang="ko-KR" sz="2800" dirty="0"/>
          </a:p>
          <a:p>
            <a:pPr marL="514350" marR="0" indent="-514350" algn="l" defTabSz="53247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</a:pPr>
            <a:r>
              <a:rPr lang="ko-KR" altLang="en-US" sz="2800" dirty="0" smtClean="0"/>
              <a:t>최근 </a:t>
            </a:r>
            <a:r>
              <a:rPr lang="en-US" altLang="ko-KR" sz="2800" dirty="0" err="1" smtClean="0"/>
              <a:t>IoT</a:t>
            </a:r>
            <a:r>
              <a:rPr lang="en-US" altLang="ko-KR" sz="2800" dirty="0" smtClean="0"/>
              <a:t> </a:t>
            </a:r>
            <a:r>
              <a:rPr lang="ko-KR" altLang="en-US" sz="2800" dirty="0" smtClean="0"/>
              <a:t>네트워크 기술로 각광을 받고 있는 저전력 장거리 </a:t>
            </a:r>
            <a:r>
              <a:rPr lang="en-US" altLang="ko-KR" sz="2800" dirty="0" err="1" smtClean="0"/>
              <a:t>IoT</a:t>
            </a:r>
            <a:r>
              <a:rPr lang="en-US" altLang="ko-KR" sz="2800" dirty="0" smtClean="0"/>
              <a:t> </a:t>
            </a:r>
            <a:r>
              <a:rPr lang="ko-KR" altLang="en-US" sz="2800" dirty="0" err="1" smtClean="0"/>
              <a:t>접속기술인</a:t>
            </a:r>
            <a:r>
              <a:rPr lang="ko-KR" altLang="en-US" sz="2800" dirty="0" smtClean="0"/>
              <a:t> </a:t>
            </a:r>
            <a:r>
              <a:rPr lang="en-US" altLang="ko-KR" sz="2800" dirty="0" smtClean="0"/>
              <a:t>LPWA</a:t>
            </a:r>
            <a:r>
              <a:rPr lang="ko-KR" altLang="en-US" sz="2800" dirty="0" smtClean="0"/>
              <a:t>의 예상 접속 회선 규모도 </a:t>
            </a:r>
            <a:r>
              <a:rPr lang="en-US" altLang="ko-KR" sz="2800" dirty="0" smtClean="0"/>
              <a:t>2016</a:t>
            </a:r>
            <a:r>
              <a:rPr lang="ko-KR" altLang="en-US" sz="2800" dirty="0" smtClean="0"/>
              <a:t>년 </a:t>
            </a:r>
            <a:r>
              <a:rPr lang="en-US" altLang="ko-KR" sz="2800" dirty="0" smtClean="0"/>
              <a:t>1</a:t>
            </a:r>
            <a:r>
              <a:rPr lang="ko-KR" altLang="en-US" sz="2800" dirty="0" smtClean="0"/>
              <a:t>억 회선 미만에서 </a:t>
            </a:r>
            <a:r>
              <a:rPr lang="en-US" altLang="ko-KR" sz="2800" dirty="0" smtClean="0"/>
              <a:t>2020</a:t>
            </a:r>
            <a:r>
              <a:rPr lang="ko-KR" altLang="en-US" sz="2800" dirty="0" smtClean="0"/>
              <a:t>년에는 </a:t>
            </a:r>
            <a:endParaRPr lang="en-US" altLang="ko-KR" sz="2800" dirty="0" smtClean="0"/>
          </a:p>
          <a:p>
            <a:pPr marR="0" algn="l" defTabSz="53247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US" altLang="ko-KR" sz="2800" dirty="0"/>
              <a:t> </a:t>
            </a:r>
            <a:r>
              <a:rPr lang="en-US" altLang="ko-KR" sz="2800" dirty="0" smtClean="0"/>
              <a:t>   15</a:t>
            </a:r>
            <a:r>
              <a:rPr lang="ko-KR" altLang="en-US" sz="2800" dirty="0" smtClean="0"/>
              <a:t>억 회선</a:t>
            </a:r>
            <a:r>
              <a:rPr lang="en-US" altLang="ko-KR" sz="2800" dirty="0" smtClean="0"/>
              <a:t>, 2022</a:t>
            </a:r>
            <a:r>
              <a:rPr lang="ko-KR" altLang="en-US" sz="2800" dirty="0" smtClean="0"/>
              <a:t>년 </a:t>
            </a:r>
            <a:r>
              <a:rPr lang="en-US" altLang="ko-KR" sz="2800" dirty="0" smtClean="0"/>
              <a:t>27</a:t>
            </a:r>
            <a:r>
              <a:rPr lang="ko-KR" altLang="en-US" sz="2800" dirty="0" smtClean="0"/>
              <a:t>억 회선까지 확대될 전망</a:t>
            </a:r>
            <a:endParaRPr lang="ko-KR" altLang="en-US" sz="2800" dirty="0"/>
          </a:p>
        </p:txBody>
      </p:sp>
      <p:pic>
        <p:nvPicPr>
          <p:cNvPr id="10241" name="_x209346160" descr="EMB00002f3c278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900" y="5555714"/>
            <a:ext cx="7626306" cy="2921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924540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/>
          <p:nvPr/>
        </p:nvSpPr>
        <p:spPr>
          <a:xfrm>
            <a:off x="-42334" y="533399"/>
            <a:ext cx="14308668" cy="1"/>
          </a:xfrm>
          <a:prstGeom prst="line">
            <a:avLst/>
          </a:prstGeom>
          <a:ln w="12700">
            <a:solidFill>
              <a:srgbClr val="696969"/>
            </a:solidFill>
            <a:miter lim="400000"/>
          </a:ln>
        </p:spPr>
        <p:txBody>
          <a:bodyPr lIns="46302" tIns="46302" rIns="46302" bIns="46302" anchor="ctr"/>
          <a:lstStyle/>
          <a:p>
            <a:pPr>
              <a:defRPr sz="2000"/>
            </a:pPr>
            <a:endParaRPr/>
          </a:p>
        </p:txBody>
      </p:sp>
      <p:sp>
        <p:nvSpPr>
          <p:cNvPr id="141" name="Shape 141"/>
          <p:cNvSpPr/>
          <p:nvPr/>
        </p:nvSpPr>
        <p:spPr>
          <a:xfrm>
            <a:off x="-12700" y="8762999"/>
            <a:ext cx="14224000" cy="1"/>
          </a:xfrm>
          <a:prstGeom prst="line">
            <a:avLst/>
          </a:prstGeom>
          <a:ln w="12700">
            <a:solidFill>
              <a:srgbClr val="696969"/>
            </a:solidFill>
            <a:miter lim="400000"/>
          </a:ln>
        </p:spPr>
        <p:txBody>
          <a:bodyPr lIns="46302" tIns="46302" rIns="46302" bIns="46302" anchor="ctr"/>
          <a:lstStyle/>
          <a:p>
            <a:pPr>
              <a:defRPr sz="2000"/>
            </a:pPr>
            <a:endParaRPr/>
          </a:p>
        </p:txBody>
      </p:sp>
      <p:sp>
        <p:nvSpPr>
          <p:cNvPr id="142" name="Shape 142"/>
          <p:cNvSpPr/>
          <p:nvPr/>
        </p:nvSpPr>
        <p:spPr>
          <a:xfrm>
            <a:off x="820430" y="724970"/>
            <a:ext cx="7830242" cy="70906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6302" tIns="46302" rIns="46302" bIns="46302" anchor="ctr">
            <a:spAutoFit/>
          </a:bodyPr>
          <a:lstStyle>
            <a:lvl1pPr algn="l">
              <a:defRPr sz="2800" spc="-280">
                <a:solidFill>
                  <a:srgbClr val="F3BE3C"/>
                </a:solidFill>
                <a:latin typeface="Apple SD 산돌고딕 Neo 세미볼드체"/>
                <a:ea typeface="Apple SD 산돌고딕 Neo 세미볼드체"/>
                <a:cs typeface="Apple SD 산돌고딕 Neo 세미볼드체"/>
                <a:sym typeface="Apple SD 산돌고딕 Neo 세미볼드체"/>
              </a:defRPr>
            </a:lvl1pPr>
          </a:lstStyle>
          <a:p>
            <a:r>
              <a:rPr lang="ko-KR" altLang="en-US" sz="4000" dirty="0" smtClean="0">
                <a:ln>
                  <a:solidFill>
                    <a:schemeClr val="accent1">
                      <a:alpha val="100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무선 가스차단시설 국내</a:t>
            </a:r>
            <a:r>
              <a:rPr lang="en-US" altLang="ko-KR" sz="4000" dirty="0" smtClean="0">
                <a:ln>
                  <a:solidFill>
                    <a:schemeClr val="accent1">
                      <a:alpha val="100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·</a:t>
            </a:r>
            <a:r>
              <a:rPr lang="ko-KR" altLang="en-US" sz="4000" dirty="0" smtClean="0">
                <a:ln>
                  <a:solidFill>
                    <a:schemeClr val="accent1">
                      <a:alpha val="100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외 시장 동향</a:t>
            </a:r>
            <a:endParaRPr sz="4000" dirty="0">
              <a:ln>
                <a:solidFill>
                  <a:schemeClr val="accent1">
                    <a:alpha val="1000"/>
                  </a:schemeClr>
                </a:solidFill>
              </a:ln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43" name="Shape 143"/>
          <p:cNvSpPr/>
          <p:nvPr/>
        </p:nvSpPr>
        <p:spPr>
          <a:xfrm>
            <a:off x="194004" y="640703"/>
            <a:ext cx="651995" cy="801394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6302" tIns="46302" rIns="46302" bIns="46302" anchor="ctr">
            <a:spAutoFit/>
          </a:bodyPr>
          <a:lstStyle>
            <a:lvl1pPr algn="l">
              <a:defRPr sz="4600" spc="-460">
                <a:solidFill>
                  <a:srgbClr val="D3CCB0"/>
                </a:solidFill>
                <a:latin typeface="Dinbol"/>
                <a:ea typeface="Dinbol"/>
                <a:cs typeface="Dinbol"/>
                <a:sym typeface="Dinbol"/>
              </a:defRPr>
            </a:lvl1pPr>
          </a:lstStyle>
          <a:p>
            <a:r>
              <a:rPr dirty="0" smtClean="0"/>
              <a:t>0</a:t>
            </a:r>
            <a:r>
              <a:rPr lang="en-US" dirty="0" smtClean="0"/>
              <a:t>2</a:t>
            </a:r>
            <a:endParaRPr dirty="0"/>
          </a:p>
        </p:txBody>
      </p:sp>
      <p:sp>
        <p:nvSpPr>
          <p:cNvPr id="144" name="Shape 144"/>
          <p:cNvSpPr/>
          <p:nvPr/>
        </p:nvSpPr>
        <p:spPr>
          <a:xfrm>
            <a:off x="816910" y="1730896"/>
            <a:ext cx="5812490" cy="445521"/>
          </a:xfrm>
          <a:prstGeom prst="rect">
            <a:avLst/>
          </a:prstGeom>
          <a:blipFill>
            <a:blip r:embed="rId2"/>
          </a:blipFill>
          <a:ln w="3175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6302" tIns="46302" rIns="46302" bIns="46302" anchor="ctr"/>
          <a:lstStyle/>
          <a:p>
            <a:pPr>
              <a:defRPr sz="2000" spc="-200">
                <a:solidFill>
                  <a:srgbClr val="FFFFFF"/>
                </a:solidFill>
                <a:latin typeface="Apple SD 산돌고딕 Neo 세미볼드체"/>
                <a:ea typeface="Apple SD 산돌고딕 Neo 세미볼드체"/>
                <a:cs typeface="Apple SD 산돌고딕 Neo 세미볼드체"/>
                <a:sym typeface="Apple SD 산돌고딕 Neo 세미볼드체"/>
              </a:defRPr>
            </a:pPr>
            <a:r>
              <a:rPr lang="ko-KR" altLang="en-US" sz="2400" dirty="0" smtClean="0">
                <a:ln>
                  <a:solidFill>
                    <a:schemeClr val="accent1">
                      <a:alpha val="100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국외 가스기기 무선 차단 기능 제도 현황</a:t>
            </a:r>
            <a:endParaRPr sz="2400" dirty="0">
              <a:ln>
                <a:solidFill>
                  <a:schemeClr val="accent1">
                    <a:alpha val="1000"/>
                  </a:schemeClr>
                </a:solidFill>
              </a:ln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4097" name="_x209212248" descr="EMB00002f3c278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999" y="2291870"/>
            <a:ext cx="11898451" cy="6182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593857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" name="pasted-image.pdf"/>
          <p:cNvPicPr>
            <a:picLocks noChangeAspect="1"/>
          </p:cNvPicPr>
          <p:nvPr/>
        </p:nvPicPr>
        <p:blipFill>
          <a:blip r:embed="rId2">
            <a:alphaModFix amt="47068"/>
            <a:extLst/>
          </a:blip>
          <a:stretch>
            <a:fillRect/>
          </a:stretch>
        </p:blipFill>
        <p:spPr>
          <a:xfrm>
            <a:off x="9481243" y="3417322"/>
            <a:ext cx="3971077" cy="5467497"/>
          </a:xfrm>
          <a:prstGeom prst="rect">
            <a:avLst/>
          </a:prstGeom>
          <a:ln w="3175">
            <a:miter lim="400000"/>
          </a:ln>
        </p:spPr>
      </p:pic>
      <p:sp>
        <p:nvSpPr>
          <p:cNvPr id="140" name="Shape 140"/>
          <p:cNvSpPr/>
          <p:nvPr/>
        </p:nvSpPr>
        <p:spPr>
          <a:xfrm>
            <a:off x="-42334" y="533399"/>
            <a:ext cx="14308668" cy="1"/>
          </a:xfrm>
          <a:prstGeom prst="line">
            <a:avLst/>
          </a:prstGeom>
          <a:ln w="12700">
            <a:solidFill>
              <a:srgbClr val="696969"/>
            </a:solidFill>
            <a:miter lim="400000"/>
          </a:ln>
        </p:spPr>
        <p:txBody>
          <a:bodyPr lIns="46302" tIns="46302" rIns="46302" bIns="46302" anchor="ctr"/>
          <a:lstStyle/>
          <a:p>
            <a:pPr>
              <a:defRPr sz="2000"/>
            </a:pPr>
            <a:endParaRPr/>
          </a:p>
        </p:txBody>
      </p:sp>
      <p:sp>
        <p:nvSpPr>
          <p:cNvPr id="141" name="Shape 141"/>
          <p:cNvSpPr/>
          <p:nvPr/>
        </p:nvSpPr>
        <p:spPr>
          <a:xfrm>
            <a:off x="-12700" y="8762999"/>
            <a:ext cx="14224000" cy="1"/>
          </a:xfrm>
          <a:prstGeom prst="line">
            <a:avLst/>
          </a:prstGeom>
          <a:ln w="12700">
            <a:solidFill>
              <a:srgbClr val="696969"/>
            </a:solidFill>
            <a:miter lim="400000"/>
          </a:ln>
        </p:spPr>
        <p:txBody>
          <a:bodyPr lIns="46302" tIns="46302" rIns="46302" bIns="46302" anchor="ctr"/>
          <a:lstStyle/>
          <a:p>
            <a:pPr>
              <a:defRPr sz="2000"/>
            </a:pPr>
            <a:endParaRPr/>
          </a:p>
        </p:txBody>
      </p:sp>
      <p:sp>
        <p:nvSpPr>
          <p:cNvPr id="142" name="Shape 142"/>
          <p:cNvSpPr/>
          <p:nvPr/>
        </p:nvSpPr>
        <p:spPr>
          <a:xfrm>
            <a:off x="820430" y="724970"/>
            <a:ext cx="4677456" cy="70906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6302" tIns="46302" rIns="46302" bIns="46302" anchor="ctr">
            <a:spAutoFit/>
          </a:bodyPr>
          <a:lstStyle>
            <a:lvl1pPr algn="l">
              <a:defRPr sz="2800" spc="-280">
                <a:solidFill>
                  <a:srgbClr val="F3BE3C"/>
                </a:solidFill>
                <a:latin typeface="Apple SD 산돌고딕 Neo 세미볼드체"/>
                <a:ea typeface="Apple SD 산돌고딕 Neo 세미볼드체"/>
                <a:cs typeface="Apple SD 산돌고딕 Neo 세미볼드체"/>
                <a:sym typeface="Apple SD 산돌고딕 Neo 세미볼드체"/>
              </a:defRPr>
            </a:lvl1pPr>
          </a:lstStyle>
          <a:p>
            <a:r>
              <a:rPr lang="ko-KR" altLang="en-US" sz="4000" dirty="0" smtClean="0">
                <a:ln>
                  <a:solidFill>
                    <a:schemeClr val="accent1">
                      <a:alpha val="100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안전 가이드라인 개발</a:t>
            </a:r>
            <a:endParaRPr sz="4000" dirty="0">
              <a:ln>
                <a:solidFill>
                  <a:schemeClr val="accent1">
                    <a:alpha val="1000"/>
                  </a:schemeClr>
                </a:solidFill>
              </a:ln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43" name="Shape 143"/>
          <p:cNvSpPr/>
          <p:nvPr/>
        </p:nvSpPr>
        <p:spPr>
          <a:xfrm>
            <a:off x="194004" y="640703"/>
            <a:ext cx="651995" cy="801394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6302" tIns="46302" rIns="46302" bIns="46302" anchor="ctr">
            <a:spAutoFit/>
          </a:bodyPr>
          <a:lstStyle>
            <a:lvl1pPr algn="l">
              <a:defRPr sz="4600" spc="-460">
                <a:solidFill>
                  <a:srgbClr val="D3CCB0"/>
                </a:solidFill>
                <a:latin typeface="Dinbol"/>
                <a:ea typeface="Dinbol"/>
                <a:cs typeface="Dinbol"/>
                <a:sym typeface="Dinbol"/>
              </a:defRPr>
            </a:lvl1pPr>
          </a:lstStyle>
          <a:p>
            <a:r>
              <a:rPr dirty="0" smtClean="0"/>
              <a:t>0</a:t>
            </a:r>
            <a:r>
              <a:rPr lang="en-US" dirty="0"/>
              <a:t>3</a:t>
            </a:r>
            <a:endParaRPr dirty="0"/>
          </a:p>
        </p:txBody>
      </p:sp>
      <p:sp>
        <p:nvSpPr>
          <p:cNvPr id="144" name="Shape 144"/>
          <p:cNvSpPr/>
          <p:nvPr/>
        </p:nvSpPr>
        <p:spPr>
          <a:xfrm>
            <a:off x="816909" y="1775852"/>
            <a:ext cx="2898747" cy="400566"/>
          </a:xfrm>
          <a:prstGeom prst="rect">
            <a:avLst/>
          </a:prstGeom>
          <a:blipFill>
            <a:blip r:embed="rId3"/>
          </a:blipFill>
          <a:ln w="3175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6302" tIns="46302" rIns="46302" bIns="46302" anchor="ctr"/>
          <a:lstStyle/>
          <a:p>
            <a:pPr>
              <a:defRPr sz="2000" spc="-200">
                <a:solidFill>
                  <a:srgbClr val="FFFFFF"/>
                </a:solidFill>
                <a:latin typeface="Apple SD 산돌고딕 Neo 세미볼드체"/>
                <a:ea typeface="Apple SD 산돌고딕 Neo 세미볼드체"/>
                <a:cs typeface="Apple SD 산돌고딕 Neo 세미볼드체"/>
                <a:sym typeface="Apple SD 산돌고딕 Neo 세미볼드체"/>
              </a:defRPr>
            </a:pPr>
            <a:r>
              <a:rPr lang="ko-KR" altLang="en-US" sz="2400" dirty="0" smtClean="0">
                <a:ln>
                  <a:solidFill>
                    <a:schemeClr val="accent1">
                      <a:alpha val="1000"/>
                    </a:schemeClr>
                  </a:solidFill>
                </a:ln>
                <a:latin typeface="맑은 고딕" panose="020B0503020000020004" pitchFamily="50" charset="-127"/>
                <a:ea typeface="맑은 고딕" panose="020B0503020000020004" pitchFamily="50" charset="-127"/>
              </a:rPr>
              <a:t>안전 가이드라인 </a:t>
            </a:r>
            <a:endParaRPr sz="2400" dirty="0">
              <a:ln>
                <a:solidFill>
                  <a:schemeClr val="accent1">
                    <a:alpha val="1000"/>
                  </a:schemeClr>
                </a:solidFill>
              </a:ln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16909" y="2487771"/>
            <a:ext cx="13103611" cy="4833267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6302" tIns="46302" rIns="46302" bIns="46302" numCol="1" spcCol="38100" rtlCol="0" anchor="ctr">
            <a:spAutoFit/>
          </a:bodyPr>
          <a:lstStyle/>
          <a:p>
            <a:pPr marL="514350" marR="0" indent="-514350" algn="l" defTabSz="53247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AutoNum type="arabicPeriod"/>
              <a:tabLst/>
            </a:pPr>
            <a:r>
              <a:rPr lang="ko-KR" altLang="en-US" sz="2800" dirty="0" err="1" smtClean="0"/>
              <a:t>무선기반</a:t>
            </a:r>
            <a:r>
              <a:rPr lang="ko-KR" altLang="en-US" sz="2800" dirty="0" smtClean="0"/>
              <a:t> 가스안전장치 성능평가를 위한 시험평가 장비</a:t>
            </a:r>
            <a:endParaRPr lang="en-US" altLang="ko-KR" sz="2800" dirty="0" smtClean="0"/>
          </a:p>
          <a:p>
            <a:pPr marL="514350" marR="0" indent="-514350" algn="l" defTabSz="53247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AutoNum type="arabicPeriod"/>
              <a:tabLst/>
            </a:pPr>
            <a:endParaRPr lang="en-US" altLang="ko-KR" sz="2800" dirty="0"/>
          </a:p>
          <a:p>
            <a:pPr marL="514350" marR="0" indent="-514350" algn="l" defTabSz="53247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AutoNum type="arabicPeriod"/>
              <a:tabLst/>
            </a:pPr>
            <a:r>
              <a:rPr lang="ko-KR" altLang="en-US" sz="2800" dirty="0" err="1" smtClean="0"/>
              <a:t>무선기반</a:t>
            </a:r>
            <a:r>
              <a:rPr lang="ko-KR" altLang="en-US" sz="2800" dirty="0" smtClean="0"/>
              <a:t> 가스안전장치 시험평가 시 안전프로세스</a:t>
            </a:r>
            <a:endParaRPr lang="en-US" altLang="ko-KR" sz="2800" dirty="0" smtClean="0"/>
          </a:p>
          <a:p>
            <a:pPr marL="514350" marR="0" indent="-514350" algn="l" defTabSz="53247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AutoNum type="arabicPeriod"/>
              <a:tabLst/>
            </a:pPr>
            <a:endParaRPr lang="en-US" altLang="ko-KR" sz="2800" dirty="0"/>
          </a:p>
          <a:p>
            <a:pPr marL="514350" marR="0" indent="-514350" algn="l" defTabSz="53247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AutoNum type="arabicPeriod"/>
              <a:tabLst/>
            </a:pPr>
            <a:r>
              <a:rPr lang="ko-KR" altLang="en-US" sz="2800" dirty="0" smtClean="0"/>
              <a:t>불활성화 </a:t>
            </a:r>
            <a:r>
              <a:rPr lang="ko-KR" altLang="en-US" sz="2800" dirty="0" err="1" smtClean="0"/>
              <a:t>가스사용</a:t>
            </a:r>
            <a:r>
              <a:rPr lang="ko-KR" altLang="en-US" sz="2800" dirty="0" smtClean="0"/>
              <a:t> 실증시험 </a:t>
            </a:r>
            <a:r>
              <a:rPr lang="ko-KR" altLang="en-US" sz="2800" dirty="0" err="1" smtClean="0"/>
              <a:t>전용구조물</a:t>
            </a:r>
            <a:r>
              <a:rPr lang="ko-KR" altLang="en-US" sz="2800" dirty="0" smtClean="0"/>
              <a:t> 구축</a:t>
            </a:r>
            <a:endParaRPr lang="en-US" altLang="ko-KR" sz="2800" dirty="0" smtClean="0"/>
          </a:p>
          <a:p>
            <a:pPr marL="514350" marR="0" indent="-514350" algn="l" defTabSz="53247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AutoNum type="arabicPeriod"/>
              <a:tabLst/>
            </a:pPr>
            <a:endParaRPr lang="en-US" altLang="ko-KR" sz="2800" dirty="0"/>
          </a:p>
          <a:p>
            <a:pPr marL="514350" marR="0" indent="-514350" algn="l" defTabSz="53247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AutoNum type="arabicPeriod"/>
              <a:tabLst/>
            </a:pPr>
            <a:r>
              <a:rPr lang="ko-KR" altLang="en-US" sz="2800" dirty="0" smtClean="0"/>
              <a:t>스마트 </a:t>
            </a:r>
            <a:r>
              <a:rPr lang="ko-KR" altLang="en-US" sz="2800" dirty="0" err="1" smtClean="0"/>
              <a:t>안전제어</a:t>
            </a:r>
            <a:r>
              <a:rPr lang="ko-KR" altLang="en-US" sz="2800" dirty="0" smtClean="0"/>
              <a:t> 현장 실증 수행 안전 체크리스트</a:t>
            </a:r>
            <a:endParaRPr lang="en-US" altLang="ko-KR" sz="2800" dirty="0" smtClean="0"/>
          </a:p>
          <a:p>
            <a:pPr marL="514350" marR="0" indent="-514350" algn="l" defTabSz="53247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AutoNum type="arabicPeriod"/>
              <a:tabLst/>
            </a:pPr>
            <a:endParaRPr lang="en-US" altLang="ko-KR" sz="2800" dirty="0"/>
          </a:p>
          <a:p>
            <a:pPr marL="514350" marR="0" indent="-514350" algn="l" defTabSz="53247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AutoNum type="arabicPeriod"/>
              <a:tabLst/>
            </a:pPr>
            <a:r>
              <a:rPr lang="ko-KR" altLang="en-US" sz="2800" dirty="0" smtClean="0"/>
              <a:t>스마트안전제어 사고 실증 안전 프로세스 정립</a:t>
            </a:r>
            <a:endParaRPr lang="en-US" altLang="ko-KR" sz="2800" dirty="0" smtClean="0"/>
          </a:p>
          <a:p>
            <a:pPr marL="514350" marR="0" indent="-514350" algn="l" defTabSz="53247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AutoNum type="arabicPeriod"/>
              <a:tabLst/>
            </a:pPr>
            <a:endParaRPr lang="en-US" altLang="ko-KR" sz="2800" dirty="0"/>
          </a:p>
          <a:p>
            <a:pPr marL="514350" marR="0" indent="-514350" algn="l" defTabSz="53247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AutoNum type="arabicPeriod"/>
              <a:tabLst/>
            </a:pPr>
            <a:r>
              <a:rPr lang="ko-KR" altLang="en-US" sz="2800" dirty="0" smtClean="0"/>
              <a:t>스마트 </a:t>
            </a:r>
            <a:r>
              <a:rPr lang="ko-KR" altLang="en-US" sz="2800" dirty="0" err="1" smtClean="0"/>
              <a:t>안전제어</a:t>
            </a:r>
            <a:r>
              <a:rPr lang="ko-KR" altLang="en-US" sz="2800" dirty="0" smtClean="0"/>
              <a:t> 사고 상황 대응</a:t>
            </a:r>
            <a:endParaRPr lang="ko-KR" altLang="en-US" sz="2800" dirty="0"/>
          </a:p>
        </p:txBody>
      </p:sp>
    </p:spTree>
    <p:extLst>
      <p:ext uri="{BB962C8B-B14F-4D97-AF65-F5344CB8AC3E}">
        <p14:creationId xmlns:p14="http://schemas.microsoft.com/office/powerpoint/2010/main" val="415422567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Apple SD 산돌고딕 Neo 옅은체"/>
        <a:ea typeface="Apple SD 산돌고딕 Neo 옅은체"/>
        <a:cs typeface="Apple SD 산돌고딕 Neo 옅은체"/>
      </a:majorFont>
      <a:minorFont>
        <a:latin typeface="Apple SD 산돌고딕 Neo 옅은체"/>
        <a:ea typeface="Apple SD 산돌고딕 Neo 옅은체"/>
        <a:cs typeface="Apple SD 산돌고딕 Neo 옅은체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25400" dist="127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25400" dist="127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3175" cap="flat">
          <a:noFill/>
          <a:miter lim="400000"/>
        </a:ln>
        <a:effectLst>
          <a:outerShdw blurRad="25400" dist="127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46302" tIns="46302" rIns="46302" bIns="46302" numCol="1" spcCol="38100" rtlCol="0" anchor="ctr">
        <a:spAutoFit/>
      </a:bodyPr>
      <a:lstStyle>
        <a:defPPr marL="0" marR="0" indent="0" algn="ctr" defTabSz="532473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0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Apple SD 산돌고딕 Neo 옅은체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46302" tIns="46302" rIns="46302" bIns="46302" numCol="1" spcCol="38100" rtlCol="0" anchor="ctr">
        <a:spAutoFit/>
      </a:bodyPr>
      <a:lstStyle>
        <a:defPPr marL="0" marR="0" indent="0" algn="ctr" defTabSz="532473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Apple SD 산돌고딕 Neo 옅은체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Apple SD 산돌고딕 Neo 옅은체"/>
        <a:ea typeface="Apple SD 산돌고딕 Neo 옅은체"/>
        <a:cs typeface="Apple SD 산돌고딕 Neo 옅은체"/>
      </a:majorFont>
      <a:minorFont>
        <a:latin typeface="Apple SD 산돌고딕 Neo 옅은체"/>
        <a:ea typeface="Apple SD 산돌고딕 Neo 옅은체"/>
        <a:cs typeface="Apple SD 산돌고딕 Neo 옅은체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25400" dist="127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25400" dist="127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3175" cap="flat">
          <a:noFill/>
          <a:miter lim="400000"/>
        </a:ln>
        <a:effectLst>
          <a:outerShdw blurRad="25400" dist="127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46302" tIns="46302" rIns="46302" bIns="46302" numCol="1" spcCol="38100" rtlCol="0" anchor="ctr">
        <a:spAutoFit/>
      </a:bodyPr>
      <a:lstStyle>
        <a:defPPr marL="0" marR="0" indent="0" algn="ctr" defTabSz="532473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0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Apple SD 산돌고딕 Neo 옅은체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46302" tIns="46302" rIns="46302" bIns="46302" numCol="1" spcCol="38100" rtlCol="0" anchor="ctr">
        <a:spAutoFit/>
      </a:bodyPr>
      <a:lstStyle>
        <a:defPPr marL="0" marR="0" indent="0" algn="ctr" defTabSz="532473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Apple SD 산돌고딕 Neo 옅은체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</TotalTime>
  <Words>874</Words>
  <Application>Microsoft Office PowerPoint</Application>
  <PresentationFormat>사용자 지정</PresentationFormat>
  <Paragraphs>157</Paragraphs>
  <Slides>16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16</vt:i4>
      </vt:variant>
    </vt:vector>
  </HeadingPairs>
  <TitlesOfParts>
    <vt:vector size="23" baseType="lpstr">
      <vt:lpstr>Apple SD 산돌고딕 Neo 세미볼드체</vt:lpstr>
      <vt:lpstr>Apple SD 산돌고딕 Neo 옅은체</vt:lpstr>
      <vt:lpstr>Dinbol</vt:lpstr>
      <vt:lpstr>Helvetica Light</vt:lpstr>
      <vt:lpstr>Helvetica Neue</vt:lpstr>
      <vt:lpstr>맑은 고딕</vt:lpstr>
      <vt:lpstr>White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cp:lastModifiedBy>HDY</cp:lastModifiedBy>
  <cp:revision>21</cp:revision>
  <dcterms:modified xsi:type="dcterms:W3CDTF">2020-10-22T10:31:14Z</dcterms:modified>
</cp:coreProperties>
</file>